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86" r:id="rId1"/>
    <p:sldMasterId id="2147483898" r:id="rId2"/>
  </p:sldMasterIdLst>
  <p:notesMasterIdLst>
    <p:notesMasterId r:id="rId163"/>
  </p:notesMasterIdLst>
  <p:sldIdLst>
    <p:sldId id="257" r:id="rId3"/>
    <p:sldId id="361" r:id="rId4"/>
    <p:sldId id="391" r:id="rId5"/>
    <p:sldId id="392" r:id="rId6"/>
    <p:sldId id="393" r:id="rId7"/>
    <p:sldId id="394" r:id="rId8"/>
    <p:sldId id="362" r:id="rId9"/>
    <p:sldId id="364" r:id="rId10"/>
    <p:sldId id="365" r:id="rId11"/>
    <p:sldId id="366" r:id="rId12"/>
    <p:sldId id="367" r:id="rId13"/>
    <p:sldId id="368" r:id="rId14"/>
    <p:sldId id="370" r:id="rId15"/>
    <p:sldId id="371" r:id="rId16"/>
    <p:sldId id="372" r:id="rId17"/>
    <p:sldId id="373" r:id="rId18"/>
    <p:sldId id="258" r:id="rId19"/>
    <p:sldId id="262" r:id="rId20"/>
    <p:sldId id="263" r:id="rId21"/>
    <p:sldId id="374" r:id="rId22"/>
    <p:sldId id="375" r:id="rId23"/>
    <p:sldId id="376" r:id="rId24"/>
    <p:sldId id="378" r:id="rId25"/>
    <p:sldId id="377" r:id="rId26"/>
    <p:sldId id="379" r:id="rId27"/>
    <p:sldId id="380" r:id="rId28"/>
    <p:sldId id="381" r:id="rId29"/>
    <p:sldId id="382" r:id="rId30"/>
    <p:sldId id="383" r:id="rId31"/>
    <p:sldId id="384" r:id="rId32"/>
    <p:sldId id="385" r:id="rId33"/>
    <p:sldId id="386" r:id="rId34"/>
    <p:sldId id="387" r:id="rId35"/>
    <p:sldId id="388" r:id="rId36"/>
    <p:sldId id="397" r:id="rId37"/>
    <p:sldId id="398" r:id="rId38"/>
    <p:sldId id="399" r:id="rId39"/>
    <p:sldId id="400" r:id="rId40"/>
    <p:sldId id="401" r:id="rId41"/>
    <p:sldId id="450" r:id="rId42"/>
    <p:sldId id="454" r:id="rId43"/>
    <p:sldId id="451" r:id="rId44"/>
    <p:sldId id="452" r:id="rId45"/>
    <p:sldId id="402" r:id="rId46"/>
    <p:sldId id="403" r:id="rId47"/>
    <p:sldId id="404" r:id="rId48"/>
    <p:sldId id="405" r:id="rId49"/>
    <p:sldId id="406" r:id="rId50"/>
    <p:sldId id="407" r:id="rId51"/>
    <p:sldId id="409" r:id="rId52"/>
    <p:sldId id="410"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411" r:id="rId72"/>
    <p:sldId id="416" r:id="rId73"/>
    <p:sldId id="417" r:id="rId74"/>
    <p:sldId id="418" r:id="rId75"/>
    <p:sldId id="419" r:id="rId76"/>
    <p:sldId id="256" r:id="rId77"/>
    <p:sldId id="438" r:id="rId78"/>
    <p:sldId id="439" r:id="rId79"/>
    <p:sldId id="259" r:id="rId80"/>
    <p:sldId id="260" r:id="rId81"/>
    <p:sldId id="261" r:id="rId82"/>
    <p:sldId id="440" r:id="rId83"/>
    <p:sldId id="441" r:id="rId84"/>
    <p:sldId id="264" r:id="rId85"/>
    <p:sldId id="265" r:id="rId86"/>
    <p:sldId id="268" r:id="rId87"/>
    <p:sldId id="269" r:id="rId88"/>
    <p:sldId id="270" r:id="rId89"/>
    <p:sldId id="271" r:id="rId90"/>
    <p:sldId id="272" r:id="rId91"/>
    <p:sldId id="273" r:id="rId92"/>
    <p:sldId id="472" r:id="rId93"/>
    <p:sldId id="473" r:id="rId94"/>
    <p:sldId id="474" r:id="rId95"/>
    <p:sldId id="475" r:id="rId96"/>
    <p:sldId id="476" r:id="rId97"/>
    <p:sldId id="477" r:id="rId98"/>
    <p:sldId id="478" r:id="rId99"/>
    <p:sldId id="274" r:id="rId100"/>
    <p:sldId id="275" r:id="rId101"/>
    <p:sldId id="443" r:id="rId102"/>
    <p:sldId id="444" r:id="rId103"/>
    <p:sldId id="445" r:id="rId104"/>
    <p:sldId id="446" r:id="rId105"/>
    <p:sldId id="447" r:id="rId106"/>
    <p:sldId id="449" r:id="rId107"/>
    <p:sldId id="448" r:id="rId108"/>
    <p:sldId id="468" r:id="rId109"/>
    <p:sldId id="467" r:id="rId110"/>
    <p:sldId id="469" r:id="rId111"/>
    <p:sldId id="470" r:id="rId112"/>
    <p:sldId id="471" r:id="rId113"/>
    <p:sldId id="420" r:id="rId114"/>
    <p:sldId id="421" r:id="rId115"/>
    <p:sldId id="422" r:id="rId116"/>
    <p:sldId id="423" r:id="rId117"/>
    <p:sldId id="424" r:id="rId118"/>
    <p:sldId id="425" r:id="rId119"/>
    <p:sldId id="426" r:id="rId120"/>
    <p:sldId id="427" r:id="rId121"/>
    <p:sldId id="428" r:id="rId122"/>
    <p:sldId id="429" r:id="rId123"/>
    <p:sldId id="430" r:id="rId124"/>
    <p:sldId id="431" r:id="rId125"/>
    <p:sldId id="432" r:id="rId126"/>
    <p:sldId id="433" r:id="rId127"/>
    <p:sldId id="434" r:id="rId128"/>
    <p:sldId id="435" r:id="rId129"/>
    <p:sldId id="436" r:id="rId130"/>
    <p:sldId id="437" r:id="rId131"/>
    <p:sldId id="455" r:id="rId132"/>
    <p:sldId id="456" r:id="rId133"/>
    <p:sldId id="457" r:id="rId134"/>
    <p:sldId id="458" r:id="rId135"/>
    <p:sldId id="459" r:id="rId136"/>
    <p:sldId id="460" r:id="rId137"/>
    <p:sldId id="461" r:id="rId138"/>
    <p:sldId id="462" r:id="rId139"/>
    <p:sldId id="463" r:id="rId140"/>
    <p:sldId id="464" r:id="rId141"/>
    <p:sldId id="465" r:id="rId142"/>
    <p:sldId id="479" r:id="rId143"/>
    <p:sldId id="466" r:id="rId144"/>
    <p:sldId id="389" r:id="rId145"/>
    <p:sldId id="319" r:id="rId146"/>
    <p:sldId id="331" r:id="rId147"/>
    <p:sldId id="320" r:id="rId148"/>
    <p:sldId id="321" r:id="rId149"/>
    <p:sldId id="412" r:id="rId150"/>
    <p:sldId id="413" r:id="rId151"/>
    <p:sldId id="322" r:id="rId152"/>
    <p:sldId id="333" r:id="rId153"/>
    <p:sldId id="323" r:id="rId154"/>
    <p:sldId id="334" r:id="rId155"/>
    <p:sldId id="326" r:id="rId156"/>
    <p:sldId id="329" r:id="rId157"/>
    <p:sldId id="408" r:id="rId158"/>
    <p:sldId id="330" r:id="rId159"/>
    <p:sldId id="396" r:id="rId160"/>
    <p:sldId id="395" r:id="rId161"/>
    <p:sldId id="345"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3300"/>
    <a:srgbClr val="FFFF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p:cViewPr varScale="1">
        <p:scale>
          <a:sx n="59" d="100"/>
          <a:sy n="59" d="100"/>
        </p:scale>
        <p:origin x="150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Introduction to Computer Vision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39" custLinFactNeighborY="-9805">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2" custLinFactNeighborX="-3369" custLinFactNeighborY="71313">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Architectures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Representation of a Three-Dimensional Moving Scene. Convolutional layers, pooling layers, and padding. Transfer learning and pre-trained models Architectures.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7076C3FC-D677-42D3-AFD9-519230148AA9}">
      <dgm:prSet/>
      <dgm:spPr/>
      <dgm:t>
        <a:bodyPr/>
        <a:lstStyle/>
        <a:p>
          <a:r>
            <a:rPr lang="en-GB"/>
            <a:t>Architectures Design: LeNet-5, AlexNet, VGGNet, GoogLeNet, ResNet, Efficient Net, Mobile Net, RNN Introduction.     </a:t>
          </a:r>
          <a:endParaRPr lang="en-IN"/>
        </a:p>
      </dgm:t>
    </dgm:pt>
    <dgm:pt modelId="{FE62C8FC-8C64-4CE1-872F-8542D7C5999C}" type="parTrans" cxnId="{919127EC-71E4-4C56-AD4E-96B02E5889B8}">
      <dgm:prSet/>
      <dgm:spPr/>
      <dgm:t>
        <a:bodyPr/>
        <a:lstStyle/>
        <a:p>
          <a:endParaRPr lang="en-US"/>
        </a:p>
      </dgm:t>
    </dgm:pt>
    <dgm:pt modelId="{0A592E99-F344-4BE4-ADDE-41E6CCCB281C}" type="sib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3"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3">
        <dgm:presLayoutVars>
          <dgm:chMax val="0"/>
          <dgm:bulletEnabled val="1"/>
        </dgm:presLayoutVars>
      </dgm:prSet>
      <dgm:spPr/>
    </dgm:pt>
    <dgm:pt modelId="{8BEC9764-8FDA-47DB-BA9E-60B836668861}" type="pres">
      <dgm:prSet presAssocID="{90074336-EEFF-4709-87BA-15C51D5A8045}" presName="spacer" presStyleCnt="0"/>
      <dgm:spPr/>
    </dgm:pt>
    <dgm:pt modelId="{80F49CB3-EE90-49B1-AF3F-EAAE5DF558FE}" type="pres">
      <dgm:prSet presAssocID="{7076C3FC-D677-42D3-AFD9-519230148AA9}" presName="parentText" presStyleLbl="node1" presStyleIdx="2" presStyleCnt="3">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2" destOrd="0" parTransId="{FE62C8FC-8C64-4CE1-872F-8542D7C5999C}" sibTransId="{0A592E99-F344-4BE4-ADDE-41E6CCCB281C}"/>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 modelId="{588DD5BA-068E-41AB-B54F-1ACE9BE839C6}" type="presParOf" srcId="{5935E145-FD17-4F9E-B302-F21214F4A468}" destId="{8BEC9764-8FDA-47DB-BA9E-60B836668861}" srcOrd="3" destOrd="0" presId="urn:microsoft.com/office/officeart/2005/8/layout/vList2"/>
    <dgm:cxn modelId="{70866D5C-0DAE-4E32-B1B5-54ECA714875E}" type="presParOf" srcId="{5935E145-FD17-4F9E-B302-F21214F4A468}" destId="{80F49CB3-EE90-49B1-AF3F-EAAE5DF558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Segmentation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949138AA-27A5-499F-B742-7C54E953FBBE}">
      <dgm:prSet/>
      <dgm:spPr/>
      <dgm:t>
        <a:bodyPr/>
        <a:lstStyle/>
        <a:p>
          <a:r>
            <a:rPr lang="en-GB"/>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a:p>
      </dgm:t>
    </dgm:pt>
    <dgm:pt modelId="{468F6954-5806-4BF2-95D5-7311E16DEFE3}" type="parTrans" cxnId="{36A455C7-75A6-471D-A28E-6D94DA568809}">
      <dgm:prSet/>
      <dgm:spPr/>
      <dgm:t>
        <a:bodyPr/>
        <a:lstStyle/>
        <a:p>
          <a:endParaRPr lang="en-US"/>
        </a:p>
      </dgm:t>
    </dgm:pt>
    <dgm:pt modelId="{56AE27FD-559E-4230-8F25-D8705DD8AF8D}" type="sibTrans" cxnId="{36A455C7-75A6-471D-A28E-6D94DA568809}">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6C14554A-219F-4E02-A840-5F086559B97D}" type="pres">
      <dgm:prSet presAssocID="{949138AA-27A5-499F-B742-7C54E953FBBE}" presName="parentText" presStyleLbl="node1" presStyleIdx="1" presStyleCnt="2" custScaleY="178995">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C87D780-1235-4BB0-A417-C1A29E397FE1}" type="presOf" srcId="{949138AA-27A5-499F-B742-7C54E953FBBE}" destId="{6C14554A-219F-4E02-A840-5F086559B97D}" srcOrd="0" destOrd="0" presId="urn:microsoft.com/office/officeart/2005/8/layout/vList2"/>
    <dgm:cxn modelId="{36A455C7-75A6-471D-A28E-6D94DA568809}" srcId="{18EA6042-2EA2-4065-81DF-7A18BEC42C1C}" destId="{949138AA-27A5-499F-B742-7C54E953FBBE}" srcOrd="1" destOrd="0" parTransId="{468F6954-5806-4BF2-95D5-7311E16DEFE3}" sibTransId="{56AE27FD-559E-4230-8F25-D8705DD8AF8D}"/>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82423B90-8197-4B15-86B7-28E2170F105D}" type="presParOf" srcId="{5935E145-FD17-4F9E-B302-F21214F4A468}" destId="{6C14554A-219F-4E02-A840-5F086559B97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Object Detection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Visualization and Generative Models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8E5BA7-139C-426B-89F7-6FDCC9986254}" type="doc">
      <dgm:prSet loTypeId="urn:microsoft.com/office/officeart/2005/8/layout/list1" loCatId="list" qsTypeId="urn:microsoft.com/office/officeart/2005/8/quickstyle/3d2#1" qsCatId="3D" csTypeId="urn:microsoft.com/office/officeart/2005/8/colors/colorful1#1" csCatId="colorful" phldr="1"/>
      <dgm:spPr/>
      <dgm:t>
        <a:bodyPr/>
        <a:lstStyle/>
        <a:p>
          <a:endParaRPr lang="en-US"/>
        </a:p>
      </dgm:t>
    </dgm:pt>
    <dgm:pt modelId="{2E76421B-DB30-4FA8-B16F-5EB453EB63EE}">
      <dgm:prSet custT="1"/>
      <dgm:spPr/>
      <dgm:t>
        <a:bodyPr/>
        <a:lstStyle/>
        <a:p>
          <a:pPr algn="ctr"/>
          <a:r>
            <a:rPr lang="en-GB" sz="1800" b="1" dirty="0">
              <a:latin typeface="Times New Roman" panose="02020603050405020304" pitchFamily="18" charset="0"/>
              <a:cs typeface="Times New Roman" panose="02020603050405020304" pitchFamily="18" charset="0"/>
            </a:rPr>
            <a:t>Computer Vision</a:t>
          </a:r>
          <a:endParaRPr lang="en-US" sz="1800" b="1" dirty="0">
            <a:latin typeface="Times New Roman" panose="02020603050405020304" pitchFamily="18" charset="0"/>
            <a:cs typeface="Times New Roman" panose="02020603050405020304" pitchFamily="18" charset="0"/>
          </a:endParaRPr>
        </a:p>
      </dgm:t>
    </dgm:pt>
    <dgm:pt modelId="{21C3A60E-A577-4CC5-9655-A11F1FB43A72}" type="parTrans" cxnId="{511CFD00-236D-430E-BA8F-3D218D3D33F0}">
      <dgm:prSet/>
      <dgm:spPr/>
      <dgm:t>
        <a:bodyPr/>
        <a:lstStyle/>
        <a:p>
          <a:endParaRPr lang="en-US" sz="2000"/>
        </a:p>
      </dgm:t>
    </dgm:pt>
    <dgm:pt modelId="{D6A3ED1B-3E0B-4E5B-B0B6-B1453BB0CD63}" type="sibTrans" cxnId="{511CFD00-236D-430E-BA8F-3D218D3D33F0}">
      <dgm:prSet/>
      <dgm:spPr/>
      <dgm:t>
        <a:bodyPr/>
        <a:lstStyle/>
        <a:p>
          <a:endParaRPr lang="en-US" sz="2000"/>
        </a:p>
      </dgm:t>
    </dgm:pt>
    <dgm:pt modelId="{FD185861-8CE6-4D06-9251-1B7C4FCB415A}">
      <dgm:prSet custT="1"/>
      <dgm:spPr>
        <a:solidFill>
          <a:srgbClr val="CC0066"/>
        </a:solidFill>
      </dgm:spPr>
      <dgm:t>
        <a:bodyPr/>
        <a:lstStyle/>
        <a:p>
          <a:pPr algn="ctr"/>
          <a:r>
            <a:rPr lang="en-GB" sz="1800" b="1" dirty="0">
              <a:latin typeface="Times New Roman" panose="02020603050405020304" pitchFamily="18" charset="0"/>
              <a:cs typeface="Times New Roman" panose="02020603050405020304" pitchFamily="18" charset="0"/>
            </a:rPr>
            <a:t>Research and Applications (Self-Driving Cars, Facial Recognition, Augmented &amp; Mixed Reality, Healthcare).</a:t>
          </a:r>
          <a:endParaRPr lang="en-IN" sz="1800" b="1" dirty="0">
            <a:latin typeface="Times New Roman" panose="02020603050405020304" pitchFamily="18" charset="0"/>
            <a:cs typeface="Times New Roman" panose="02020603050405020304" pitchFamily="18" charset="0"/>
          </a:endParaRPr>
        </a:p>
      </dgm:t>
    </dgm:pt>
    <dgm:pt modelId="{9EC411C3-9886-4B88-A2AC-5FF163382CAB}" type="parTrans" cxnId="{B237915B-2FFB-43C3-9F27-72A166E6AEF2}">
      <dgm:prSet/>
      <dgm:spPr/>
      <dgm:t>
        <a:bodyPr/>
        <a:lstStyle/>
        <a:p>
          <a:endParaRPr lang="en-US"/>
        </a:p>
      </dgm:t>
    </dgm:pt>
    <dgm:pt modelId="{E0103A15-DB8F-438F-B9BA-7CE37EF6909F}" type="sibTrans" cxnId="{B237915B-2FFB-43C3-9F27-72A166E6AEF2}">
      <dgm:prSet/>
      <dgm:spPr/>
      <dgm:t>
        <a:bodyPr/>
        <a:lstStyle/>
        <a:p>
          <a:endParaRPr lang="en-US"/>
        </a:p>
      </dgm:t>
    </dgm:pt>
    <dgm:pt modelId="{332F8809-646E-42AF-9D2D-A34BC837E318}">
      <dgm:prSet custT="1"/>
      <dgm:spPr>
        <a:solidFill>
          <a:srgbClr val="003300"/>
        </a:solidFill>
      </dgm:spPr>
      <dgm:t>
        <a:bodyPr/>
        <a:lstStyle/>
        <a:p>
          <a:pPr algn="ctr"/>
          <a:r>
            <a:rPr lang="en-GB" sz="1800" b="1" dirty="0">
              <a:latin typeface="Times New Roman" panose="02020603050405020304" pitchFamily="18" charset="0"/>
              <a:cs typeface="Times New Roman" panose="02020603050405020304" pitchFamily="18" charset="0"/>
            </a:rPr>
            <a:t>Most popular examples Categorization of Images</a:t>
          </a:r>
          <a:endParaRPr lang="en-IN" sz="1800" b="1" dirty="0">
            <a:latin typeface="Times New Roman" panose="02020603050405020304" pitchFamily="18" charset="0"/>
            <a:cs typeface="Times New Roman" panose="02020603050405020304" pitchFamily="18" charset="0"/>
          </a:endParaRPr>
        </a:p>
      </dgm:t>
    </dgm:pt>
    <dgm:pt modelId="{22682131-AA09-4EF5-B32D-59B5C5DB8223}" type="parTrans" cxnId="{CD496078-6F9A-4753-B753-7D1AD1B3B54E}">
      <dgm:prSet/>
      <dgm:spPr/>
      <dgm:t>
        <a:bodyPr/>
        <a:lstStyle/>
        <a:p>
          <a:endParaRPr lang="en-US"/>
        </a:p>
      </dgm:t>
    </dgm:pt>
    <dgm:pt modelId="{84349160-01E8-4106-A295-08BB4EFA2867}" type="sibTrans" cxnId="{CD496078-6F9A-4753-B753-7D1AD1B3B54E}">
      <dgm:prSet/>
      <dgm:spPr/>
      <dgm:t>
        <a:bodyPr/>
        <a:lstStyle/>
        <a:p>
          <a:endParaRPr lang="en-US"/>
        </a:p>
      </dgm:t>
    </dgm:pt>
    <dgm:pt modelId="{4DE9EA9A-0295-4EFB-9476-3B623BFC63D7}">
      <dgm:prSet custT="1"/>
      <dgm:spPr>
        <a:solidFill>
          <a:srgbClr val="0070C0"/>
        </a:solidFill>
      </dgm:spPr>
      <dgm:t>
        <a:bodyPr/>
        <a:lstStyle/>
        <a:p>
          <a:pPr algn="ctr"/>
          <a:r>
            <a:rPr lang="en-GB" sz="1800" b="1" dirty="0">
              <a:latin typeface="Times New Roman" panose="02020603050405020304" pitchFamily="18" charset="0"/>
              <a:cs typeface="Times New Roman" panose="02020603050405020304" pitchFamily="18" charset="0"/>
            </a:rPr>
            <a:t>Object  Detection</a:t>
          </a:r>
          <a:endParaRPr lang="en-IN" sz="1800" b="1" dirty="0">
            <a:latin typeface="Times New Roman" panose="02020603050405020304" pitchFamily="18" charset="0"/>
            <a:cs typeface="Times New Roman" panose="02020603050405020304" pitchFamily="18" charset="0"/>
          </a:endParaRPr>
        </a:p>
      </dgm:t>
    </dgm:pt>
    <dgm:pt modelId="{1CB33853-72FD-48F0-9DF6-263DA99B6E90}" type="parTrans" cxnId="{775FCAF8-2E01-4E25-A12B-AB198328B895}">
      <dgm:prSet/>
      <dgm:spPr/>
      <dgm:t>
        <a:bodyPr/>
        <a:lstStyle/>
        <a:p>
          <a:endParaRPr lang="en-US"/>
        </a:p>
      </dgm:t>
    </dgm:pt>
    <dgm:pt modelId="{E32F12E9-88E0-4A46-9E98-1D88C5634E07}" type="sibTrans" cxnId="{775FCAF8-2E01-4E25-A12B-AB198328B895}">
      <dgm:prSet/>
      <dgm:spPr/>
      <dgm:t>
        <a:bodyPr/>
        <a:lstStyle/>
        <a:p>
          <a:endParaRPr lang="en-US"/>
        </a:p>
      </dgm:t>
    </dgm:pt>
    <dgm:pt modelId="{910DC688-ECC1-46D6-90E2-5D75E5CFA3FC}">
      <dgm:prSet custT="1"/>
      <dgm:spPr>
        <a:solidFill>
          <a:srgbClr val="003300"/>
        </a:solidFill>
      </dgm:spPr>
      <dgm:t>
        <a:bodyPr/>
        <a:lstStyle/>
        <a:p>
          <a:pPr algn="ctr"/>
          <a:r>
            <a:rPr lang="en-GB" sz="1800" b="1">
              <a:latin typeface="Times New Roman" panose="02020603050405020304" pitchFamily="18" charset="0"/>
              <a:cs typeface="Times New Roman" panose="02020603050405020304" pitchFamily="18" charset="0"/>
            </a:rPr>
            <a:t>Observation of Moving Objects</a:t>
          </a:r>
          <a:endParaRPr lang="en-IN" sz="1800" b="1" dirty="0">
            <a:latin typeface="Times New Roman" panose="02020603050405020304" pitchFamily="18" charset="0"/>
            <a:cs typeface="Times New Roman" panose="02020603050405020304" pitchFamily="18" charset="0"/>
          </a:endParaRPr>
        </a:p>
      </dgm:t>
    </dgm:pt>
    <dgm:pt modelId="{9A952DD6-03DF-4763-A049-9F8269DCFED4}" type="parTrans" cxnId="{4A691409-95A4-48E0-A042-3D7390171623}">
      <dgm:prSet/>
      <dgm:spPr/>
      <dgm:t>
        <a:bodyPr/>
        <a:lstStyle/>
        <a:p>
          <a:endParaRPr lang="en-US"/>
        </a:p>
      </dgm:t>
    </dgm:pt>
    <dgm:pt modelId="{C393FF57-5DA1-4F24-BDD6-7A6DDBA539FC}" type="sibTrans" cxnId="{4A691409-95A4-48E0-A042-3D7390171623}">
      <dgm:prSet/>
      <dgm:spPr/>
      <dgm:t>
        <a:bodyPr/>
        <a:lstStyle/>
        <a:p>
          <a:endParaRPr lang="en-US"/>
        </a:p>
      </dgm:t>
    </dgm:pt>
    <dgm:pt modelId="{0AC380C0-9E07-4966-A0CF-E02C9B573525}">
      <dgm:prSet custT="1"/>
      <dgm:spPr>
        <a:solidFill>
          <a:srgbClr val="C00000"/>
        </a:solidFill>
      </dgm:spPr>
      <dgm:t>
        <a:bodyPr/>
        <a:lstStyle/>
        <a:p>
          <a:pPr algn="ctr"/>
          <a:r>
            <a:rPr lang="en-GB" sz="1800" b="1">
              <a:latin typeface="Times New Roman" panose="02020603050405020304" pitchFamily="18" charset="0"/>
              <a:cs typeface="Times New Roman" panose="02020603050405020304" pitchFamily="18" charset="0"/>
            </a:rPr>
            <a:t>Retrieval of Images Based on Their Contents</a:t>
          </a:r>
          <a:endParaRPr lang="en-IN" sz="1800" b="1" dirty="0">
            <a:latin typeface="Times New Roman" panose="02020603050405020304" pitchFamily="18" charset="0"/>
            <a:cs typeface="Times New Roman" panose="02020603050405020304" pitchFamily="18" charset="0"/>
          </a:endParaRPr>
        </a:p>
      </dgm:t>
    </dgm:pt>
    <dgm:pt modelId="{D1F9B705-60C2-4490-8B9A-B598230BC168}" type="parTrans" cxnId="{7EC93F50-1749-47B8-9703-57D38FF26892}">
      <dgm:prSet/>
      <dgm:spPr/>
      <dgm:t>
        <a:bodyPr/>
        <a:lstStyle/>
        <a:p>
          <a:endParaRPr lang="en-US"/>
        </a:p>
      </dgm:t>
    </dgm:pt>
    <dgm:pt modelId="{3D74E755-2313-4680-AB21-D3ED43D70344}" type="sibTrans" cxnId="{7EC93F50-1749-47B8-9703-57D38FF26892}">
      <dgm:prSet/>
      <dgm:spPr/>
      <dgm:t>
        <a:bodyPr/>
        <a:lstStyle/>
        <a:p>
          <a:endParaRPr lang="en-US"/>
        </a:p>
      </dgm:t>
    </dgm:pt>
    <dgm:pt modelId="{52A734FC-BE03-4FC2-9083-7280FD851C83}">
      <dgm:prSet custT="1"/>
      <dgm:spPr>
        <a:solidFill>
          <a:srgbClr val="FF3300"/>
        </a:solidFill>
      </dgm:spPr>
      <dgm:t>
        <a:bodyPr/>
        <a:lstStyle/>
        <a:p>
          <a:pPr algn="ctr"/>
          <a:r>
            <a:rPr lang="en-GB" sz="1800" b="1">
              <a:latin typeface="Times New Roman" panose="02020603050405020304" pitchFamily="18" charset="0"/>
              <a:cs typeface="Times New Roman" panose="02020603050405020304" pitchFamily="18" charset="0"/>
            </a:rPr>
            <a:t>Computer Vision Tasks classification</a:t>
          </a:r>
          <a:endParaRPr lang="en-IN" sz="1800" b="1" dirty="0">
            <a:latin typeface="Times New Roman" panose="02020603050405020304" pitchFamily="18" charset="0"/>
            <a:cs typeface="Times New Roman" panose="02020603050405020304" pitchFamily="18" charset="0"/>
          </a:endParaRPr>
        </a:p>
      </dgm:t>
    </dgm:pt>
    <dgm:pt modelId="{34D61F19-9C9B-48AC-BD84-2D8C2BFFB6BA}" type="parTrans" cxnId="{73586110-A983-40B6-8832-71500F7909E0}">
      <dgm:prSet/>
      <dgm:spPr/>
      <dgm:t>
        <a:bodyPr/>
        <a:lstStyle/>
        <a:p>
          <a:endParaRPr lang="en-US"/>
        </a:p>
      </dgm:t>
    </dgm:pt>
    <dgm:pt modelId="{7A604B12-CF00-4A46-B7E4-F6E09EF9FB57}" type="sibTrans" cxnId="{73586110-A983-40B6-8832-71500F7909E0}">
      <dgm:prSet/>
      <dgm:spPr/>
      <dgm:t>
        <a:bodyPr/>
        <a:lstStyle/>
        <a:p>
          <a:endParaRPr lang="en-US"/>
        </a:p>
      </dgm:t>
    </dgm:pt>
    <dgm:pt modelId="{0DCBAEB8-D794-4768-9593-F263FDD3AD01}">
      <dgm:prSet custT="1"/>
      <dgm:spPr/>
      <dgm:t>
        <a:bodyPr/>
        <a:lstStyle/>
        <a:p>
          <a:pPr algn="ctr"/>
          <a:r>
            <a:rPr lang="en-GB" sz="1800" b="1">
              <a:latin typeface="Times New Roman" panose="02020603050405020304" pitchFamily="18" charset="0"/>
              <a:cs typeface="Times New Roman" panose="02020603050405020304" pitchFamily="18" charset="0"/>
            </a:rPr>
            <a:t>object detection</a:t>
          </a:r>
          <a:endParaRPr lang="en-IN" sz="1800" b="1" dirty="0">
            <a:latin typeface="Times New Roman" panose="02020603050405020304" pitchFamily="18" charset="0"/>
            <a:cs typeface="Times New Roman" panose="02020603050405020304" pitchFamily="18" charset="0"/>
          </a:endParaRPr>
        </a:p>
      </dgm:t>
    </dgm:pt>
    <dgm:pt modelId="{3CFDF753-A114-4A0F-B560-4641E52A525C}" type="parTrans" cxnId="{2B548886-9EBA-43DA-A739-6C170C0B63E8}">
      <dgm:prSet/>
      <dgm:spPr/>
      <dgm:t>
        <a:bodyPr/>
        <a:lstStyle/>
        <a:p>
          <a:endParaRPr lang="en-US"/>
        </a:p>
      </dgm:t>
    </dgm:pt>
    <dgm:pt modelId="{E666510F-7FAC-45CC-B24F-7D772A2490B8}" type="sibTrans" cxnId="{2B548886-9EBA-43DA-A739-6C170C0B63E8}">
      <dgm:prSet/>
      <dgm:spPr/>
      <dgm:t>
        <a:bodyPr/>
        <a:lstStyle/>
        <a:p>
          <a:endParaRPr lang="en-US"/>
        </a:p>
      </dgm:t>
    </dgm:pt>
    <dgm:pt modelId="{9820C2B3-6983-4A94-9D58-ED8963FAF46A}">
      <dgm:prSet custT="1"/>
      <dgm:spPr/>
      <dgm:t>
        <a:bodyPr/>
        <a:lstStyle/>
        <a:p>
          <a:pPr algn="ctr"/>
          <a:r>
            <a:rPr lang="en-GB" sz="1800" b="1">
              <a:latin typeface="Times New Roman" panose="02020603050405020304" pitchFamily="18" charset="0"/>
              <a:cs typeface="Times New Roman" panose="02020603050405020304" pitchFamily="18" charset="0"/>
            </a:rPr>
            <a:t>Instance segmentation</a:t>
          </a:r>
          <a:endParaRPr lang="en-IN" sz="1800" b="1" dirty="0">
            <a:latin typeface="Times New Roman" panose="02020603050405020304" pitchFamily="18" charset="0"/>
            <a:cs typeface="Times New Roman" panose="02020603050405020304" pitchFamily="18" charset="0"/>
          </a:endParaRPr>
        </a:p>
      </dgm:t>
    </dgm:pt>
    <dgm:pt modelId="{431C1C25-1C78-40F1-8230-9A980BC36857}" type="parTrans" cxnId="{233C8A10-0492-4FE3-89EC-3DF6B0D9E146}">
      <dgm:prSet/>
      <dgm:spPr/>
      <dgm:t>
        <a:bodyPr/>
        <a:lstStyle/>
        <a:p>
          <a:endParaRPr lang="en-US"/>
        </a:p>
      </dgm:t>
    </dgm:pt>
    <dgm:pt modelId="{EDB3FAC6-887A-469A-B050-857B01DCFB4F}" type="sibTrans" cxnId="{233C8A10-0492-4FE3-89EC-3DF6B0D9E146}">
      <dgm:prSet/>
      <dgm:spPr/>
      <dgm:t>
        <a:bodyPr/>
        <a:lstStyle/>
        <a:p>
          <a:endParaRPr lang="en-US"/>
        </a:p>
      </dgm:t>
    </dgm:pt>
    <dgm:pt modelId="{9DDFBB48-524E-47FC-84C4-C7EBA29011F3}">
      <dgm:prSet custT="1"/>
      <dgm:spPr/>
      <dgm:t>
        <a:bodyPr/>
        <a:lstStyle/>
        <a:p>
          <a:pPr algn="ctr"/>
          <a:r>
            <a:rPr lang="en-GB" sz="1800" b="1" dirty="0">
              <a:latin typeface="Times New Roman" panose="02020603050405020304" pitchFamily="18" charset="0"/>
              <a:cs typeface="Times New Roman" panose="02020603050405020304" pitchFamily="18" charset="0"/>
            </a:rPr>
            <a:t>Convolutional Neural Networks</a:t>
          </a:r>
          <a:endParaRPr lang="en-IN" sz="1800" b="1" dirty="0">
            <a:latin typeface="Times New Roman" panose="02020603050405020304" pitchFamily="18" charset="0"/>
            <a:cs typeface="Times New Roman" panose="02020603050405020304" pitchFamily="18" charset="0"/>
          </a:endParaRPr>
        </a:p>
      </dgm:t>
    </dgm:pt>
    <dgm:pt modelId="{653C64CE-D798-488D-BF60-A22C833983C9}" type="parTrans" cxnId="{F8965402-FB43-458B-A6A0-CF5162178585}">
      <dgm:prSet/>
      <dgm:spPr/>
      <dgm:t>
        <a:bodyPr/>
        <a:lstStyle/>
        <a:p>
          <a:endParaRPr lang="en-US"/>
        </a:p>
      </dgm:t>
    </dgm:pt>
    <dgm:pt modelId="{9D75BF1F-ADA5-4CC9-8CB0-47D63732D30E}" type="sibTrans" cxnId="{F8965402-FB43-458B-A6A0-CF5162178585}">
      <dgm:prSet/>
      <dgm:spPr/>
      <dgm:t>
        <a:bodyPr/>
        <a:lstStyle/>
        <a:p>
          <a:endParaRPr lang="en-US"/>
        </a:p>
      </dgm:t>
    </dgm:pt>
    <dgm:pt modelId="{EAF75D90-4723-4848-AA4C-6124C13DA747}">
      <dgm:prSet custT="1"/>
      <dgm:spPr/>
      <dgm:t>
        <a:bodyPr/>
        <a:lstStyle/>
        <a:p>
          <a:pPr algn="ctr"/>
          <a:r>
            <a:rPr lang="en-GB" sz="1800" b="1">
              <a:latin typeface="Times New Roman" panose="02020603050405020304" pitchFamily="18" charset="0"/>
              <a:cs typeface="Times New Roman" panose="02020603050405020304" pitchFamily="18" charset="0"/>
            </a:rPr>
            <a:t>Evolution of CNN Architectures for Image</a:t>
          </a:r>
          <a:endParaRPr lang="en-IN" sz="1800" b="1" dirty="0">
            <a:latin typeface="Times New Roman" panose="02020603050405020304" pitchFamily="18" charset="0"/>
            <a:cs typeface="Times New Roman" panose="02020603050405020304" pitchFamily="18" charset="0"/>
          </a:endParaRPr>
        </a:p>
      </dgm:t>
    </dgm:pt>
    <dgm:pt modelId="{D6694592-2E3B-479F-8435-1C7AB8626959}" type="parTrans" cxnId="{E5E2EF86-BA59-49C9-8E72-4B1BC4726A8B}">
      <dgm:prSet/>
      <dgm:spPr/>
      <dgm:t>
        <a:bodyPr/>
        <a:lstStyle/>
        <a:p>
          <a:endParaRPr lang="en-US"/>
        </a:p>
      </dgm:t>
    </dgm:pt>
    <dgm:pt modelId="{9A6E61C3-FC22-4B02-9370-4D595934032C}" type="sibTrans" cxnId="{E5E2EF86-BA59-49C9-8E72-4B1BC4726A8B}">
      <dgm:prSet/>
      <dgm:spPr/>
      <dgm:t>
        <a:bodyPr/>
        <a:lstStyle/>
        <a:p>
          <a:endParaRPr lang="en-US"/>
        </a:p>
      </dgm:t>
    </dgm:pt>
    <dgm:pt modelId="{3563D27B-321B-4BC3-8B30-3D9231788433}">
      <dgm:prSet custT="1"/>
      <dgm:spPr/>
      <dgm:t>
        <a:bodyPr/>
        <a:lstStyle/>
        <a:p>
          <a:pPr algn="ctr"/>
          <a:r>
            <a:rPr lang="en-GB" sz="1800" b="1" dirty="0">
              <a:latin typeface="Times New Roman" panose="02020603050405020304" pitchFamily="18" charset="0"/>
              <a:cs typeface="Times New Roman" panose="02020603050405020304" pitchFamily="18" charset="0"/>
            </a:rPr>
            <a:t>Recent CNN</a:t>
          </a:r>
          <a:endParaRPr lang="en-IN" sz="1800" b="1" dirty="0">
            <a:latin typeface="Times New Roman" panose="02020603050405020304" pitchFamily="18" charset="0"/>
            <a:cs typeface="Times New Roman" panose="02020603050405020304" pitchFamily="18" charset="0"/>
          </a:endParaRPr>
        </a:p>
      </dgm:t>
    </dgm:pt>
    <dgm:pt modelId="{8A811B05-3FAC-454E-B3F2-11C7BC225CF7}" type="parTrans" cxnId="{47821628-64E0-48C6-B796-61FC50DB55EA}">
      <dgm:prSet/>
      <dgm:spPr/>
      <dgm:t>
        <a:bodyPr/>
        <a:lstStyle/>
        <a:p>
          <a:endParaRPr lang="en-US"/>
        </a:p>
      </dgm:t>
    </dgm:pt>
    <dgm:pt modelId="{BB498D33-D239-448E-A6B7-0EAA21869B71}" type="sibTrans" cxnId="{47821628-64E0-48C6-B796-61FC50DB55EA}">
      <dgm:prSet/>
      <dgm:spPr/>
      <dgm:t>
        <a:bodyPr/>
        <a:lstStyle/>
        <a:p>
          <a:endParaRPr lang="en-US"/>
        </a:p>
      </dgm:t>
    </dgm:pt>
    <dgm:pt modelId="{D33596F6-0387-4E81-AA22-5647C82493BE}" type="pres">
      <dgm:prSet presAssocID="{548E5BA7-139C-426B-89F7-6FDCC9986254}" presName="linear" presStyleCnt="0">
        <dgm:presLayoutVars>
          <dgm:dir/>
          <dgm:animLvl val="lvl"/>
          <dgm:resizeHandles val="exact"/>
        </dgm:presLayoutVars>
      </dgm:prSet>
      <dgm:spPr/>
    </dgm:pt>
    <dgm:pt modelId="{7E7EC990-8F4A-446F-B957-2B5851B95817}" type="pres">
      <dgm:prSet presAssocID="{2E76421B-DB30-4FA8-B16F-5EB453EB63EE}" presName="parentLin" presStyleCnt="0"/>
      <dgm:spPr/>
    </dgm:pt>
    <dgm:pt modelId="{08F8784F-DE29-4A72-AC74-527AD7CDEE04}" type="pres">
      <dgm:prSet presAssocID="{2E76421B-DB30-4FA8-B16F-5EB453EB63EE}" presName="parentLeftMargin" presStyleLbl="node1" presStyleIdx="0" presStyleCnt="12"/>
      <dgm:spPr/>
    </dgm:pt>
    <dgm:pt modelId="{19B87EFE-EE8E-4D49-80CB-CB255DC90386}" type="pres">
      <dgm:prSet presAssocID="{2E76421B-DB30-4FA8-B16F-5EB453EB63EE}" presName="parentText" presStyleLbl="node1" presStyleIdx="0" presStyleCnt="12" custScaleX="153554" custScaleY="244673" custLinFactY="-100000" custLinFactNeighborX="-81232" custLinFactNeighborY="-133128">
        <dgm:presLayoutVars>
          <dgm:chMax val="0"/>
          <dgm:bulletEnabled val="1"/>
        </dgm:presLayoutVars>
      </dgm:prSet>
      <dgm:spPr/>
    </dgm:pt>
    <dgm:pt modelId="{495B64E2-6ED8-4A2C-ABD7-475394D55342}" type="pres">
      <dgm:prSet presAssocID="{2E76421B-DB30-4FA8-B16F-5EB453EB63EE}" presName="negativeSpace" presStyleCnt="0"/>
      <dgm:spPr/>
    </dgm:pt>
    <dgm:pt modelId="{B04F9DC1-8189-462F-9CE6-DAB413F95679}" type="pres">
      <dgm:prSet presAssocID="{2E76421B-DB30-4FA8-B16F-5EB453EB63EE}" presName="childText" presStyleLbl="conFgAcc1" presStyleIdx="0" presStyleCnt="12">
        <dgm:presLayoutVars>
          <dgm:bulletEnabled val="1"/>
        </dgm:presLayoutVars>
      </dgm:prSet>
      <dgm:spPr/>
    </dgm:pt>
    <dgm:pt modelId="{97A31753-39CE-49E6-8DF5-70DEA860D7BF}" type="pres">
      <dgm:prSet presAssocID="{D6A3ED1B-3E0B-4E5B-B0B6-B1453BB0CD63}" presName="spaceBetweenRectangles" presStyleCnt="0"/>
      <dgm:spPr/>
    </dgm:pt>
    <dgm:pt modelId="{7F7AFA30-5092-457B-8993-083A4DEDD5EF}" type="pres">
      <dgm:prSet presAssocID="{FD185861-8CE6-4D06-9251-1B7C4FCB415A}" presName="parentLin" presStyleCnt="0"/>
      <dgm:spPr/>
    </dgm:pt>
    <dgm:pt modelId="{61D21AA2-CBBD-4B31-AC3C-41DBE89FF122}" type="pres">
      <dgm:prSet presAssocID="{FD185861-8CE6-4D06-9251-1B7C4FCB415A}" presName="parentLeftMargin" presStyleLbl="node1" presStyleIdx="0" presStyleCnt="12"/>
      <dgm:spPr/>
    </dgm:pt>
    <dgm:pt modelId="{02102633-764F-4C30-AEC0-514F4F7EC8B5}" type="pres">
      <dgm:prSet presAssocID="{FD185861-8CE6-4D06-9251-1B7C4FCB415A}" presName="parentText" presStyleLbl="node1" presStyleIdx="1" presStyleCnt="12" custScaleX="144837" custScaleY="340938" custLinFactNeighborX="-83217" custLinFactNeighborY="-18168">
        <dgm:presLayoutVars>
          <dgm:chMax val="0"/>
          <dgm:bulletEnabled val="1"/>
        </dgm:presLayoutVars>
      </dgm:prSet>
      <dgm:spPr/>
    </dgm:pt>
    <dgm:pt modelId="{110AA3EF-DF9F-48AF-AC35-7BB57CC6BF4E}" type="pres">
      <dgm:prSet presAssocID="{FD185861-8CE6-4D06-9251-1B7C4FCB415A}" presName="negativeSpace" presStyleCnt="0"/>
      <dgm:spPr/>
    </dgm:pt>
    <dgm:pt modelId="{E87BA916-7EC7-4CD1-8B4E-67D8E09E31D4}" type="pres">
      <dgm:prSet presAssocID="{FD185861-8CE6-4D06-9251-1B7C4FCB415A}" presName="childText" presStyleLbl="conFgAcc1" presStyleIdx="1" presStyleCnt="12">
        <dgm:presLayoutVars>
          <dgm:bulletEnabled val="1"/>
        </dgm:presLayoutVars>
      </dgm:prSet>
      <dgm:spPr/>
    </dgm:pt>
    <dgm:pt modelId="{F8A6B6A1-5637-4359-86B3-09E7B38A481B}" type="pres">
      <dgm:prSet presAssocID="{E0103A15-DB8F-438F-B9BA-7CE37EF6909F}" presName="spaceBetweenRectangles" presStyleCnt="0"/>
      <dgm:spPr/>
    </dgm:pt>
    <dgm:pt modelId="{2F24DA53-9F28-4784-9718-4FF486C4937B}" type="pres">
      <dgm:prSet presAssocID="{332F8809-646E-42AF-9D2D-A34BC837E318}" presName="parentLin" presStyleCnt="0"/>
      <dgm:spPr/>
    </dgm:pt>
    <dgm:pt modelId="{0B4E1DBB-903A-4A8A-8304-7F35E1DD3608}" type="pres">
      <dgm:prSet presAssocID="{332F8809-646E-42AF-9D2D-A34BC837E318}" presName="parentLeftMargin" presStyleLbl="node1" presStyleIdx="1" presStyleCnt="12"/>
      <dgm:spPr/>
    </dgm:pt>
    <dgm:pt modelId="{C850BFBB-0B1B-410F-A98B-7EF17C078B0E}" type="pres">
      <dgm:prSet presAssocID="{332F8809-646E-42AF-9D2D-A34BC837E318}" presName="parentText" presStyleLbl="node1" presStyleIdx="2" presStyleCnt="12" custScaleX="142857" custScaleY="213808">
        <dgm:presLayoutVars>
          <dgm:chMax val="0"/>
          <dgm:bulletEnabled val="1"/>
        </dgm:presLayoutVars>
      </dgm:prSet>
      <dgm:spPr/>
    </dgm:pt>
    <dgm:pt modelId="{CB7A183B-7B5D-4011-A26C-95F17A6332CF}" type="pres">
      <dgm:prSet presAssocID="{332F8809-646E-42AF-9D2D-A34BC837E318}" presName="negativeSpace" presStyleCnt="0"/>
      <dgm:spPr/>
    </dgm:pt>
    <dgm:pt modelId="{68CDAE6D-2177-473E-B1D2-93C9EFCC18CB}" type="pres">
      <dgm:prSet presAssocID="{332F8809-646E-42AF-9D2D-A34BC837E318}" presName="childText" presStyleLbl="conFgAcc1" presStyleIdx="2" presStyleCnt="12">
        <dgm:presLayoutVars>
          <dgm:bulletEnabled val="1"/>
        </dgm:presLayoutVars>
      </dgm:prSet>
      <dgm:spPr/>
    </dgm:pt>
    <dgm:pt modelId="{2CFBFA38-D824-4FC0-BC01-CBDE37D9F5B3}" type="pres">
      <dgm:prSet presAssocID="{84349160-01E8-4106-A295-08BB4EFA2867}" presName="spaceBetweenRectangles" presStyleCnt="0"/>
      <dgm:spPr/>
    </dgm:pt>
    <dgm:pt modelId="{F4D2BF5D-C3EB-4CBC-8C87-768C9D4EB374}" type="pres">
      <dgm:prSet presAssocID="{4DE9EA9A-0295-4EFB-9476-3B623BFC63D7}" presName="parentLin" presStyleCnt="0"/>
      <dgm:spPr/>
    </dgm:pt>
    <dgm:pt modelId="{44E2D38D-C621-4DE1-AD1B-DF39786A88D1}" type="pres">
      <dgm:prSet presAssocID="{4DE9EA9A-0295-4EFB-9476-3B623BFC63D7}" presName="parentLeftMargin" presStyleLbl="node1" presStyleIdx="2" presStyleCnt="12"/>
      <dgm:spPr/>
    </dgm:pt>
    <dgm:pt modelId="{A5578C90-49C9-4052-BE4C-0B5BBC1CAF61}" type="pres">
      <dgm:prSet presAssocID="{4DE9EA9A-0295-4EFB-9476-3B623BFC63D7}" presName="parentText" presStyleLbl="node1" presStyleIdx="3" presStyleCnt="12" custScaleX="123419" custScaleY="131538">
        <dgm:presLayoutVars>
          <dgm:chMax val="0"/>
          <dgm:bulletEnabled val="1"/>
        </dgm:presLayoutVars>
      </dgm:prSet>
      <dgm:spPr/>
    </dgm:pt>
    <dgm:pt modelId="{DD883938-B03F-4A48-8650-F21509803A90}" type="pres">
      <dgm:prSet presAssocID="{4DE9EA9A-0295-4EFB-9476-3B623BFC63D7}" presName="negativeSpace" presStyleCnt="0"/>
      <dgm:spPr/>
    </dgm:pt>
    <dgm:pt modelId="{8DC83C71-1B61-465E-B18F-3CFC15A71AA9}" type="pres">
      <dgm:prSet presAssocID="{4DE9EA9A-0295-4EFB-9476-3B623BFC63D7}" presName="childText" presStyleLbl="conFgAcc1" presStyleIdx="3" presStyleCnt="12">
        <dgm:presLayoutVars>
          <dgm:bulletEnabled val="1"/>
        </dgm:presLayoutVars>
      </dgm:prSet>
      <dgm:spPr/>
    </dgm:pt>
    <dgm:pt modelId="{35253B41-8397-46E4-BCE3-9D7820E06A63}" type="pres">
      <dgm:prSet presAssocID="{E32F12E9-88E0-4A46-9E98-1D88C5634E07}" presName="spaceBetweenRectangles" presStyleCnt="0"/>
      <dgm:spPr/>
    </dgm:pt>
    <dgm:pt modelId="{E0E7FA60-A656-4B29-87F9-7F82D17B286A}" type="pres">
      <dgm:prSet presAssocID="{910DC688-ECC1-46D6-90E2-5D75E5CFA3FC}" presName="parentLin" presStyleCnt="0"/>
      <dgm:spPr/>
    </dgm:pt>
    <dgm:pt modelId="{E1AEB959-A4BC-41CC-AB64-F143846F92DB}" type="pres">
      <dgm:prSet presAssocID="{910DC688-ECC1-46D6-90E2-5D75E5CFA3FC}" presName="parentLeftMargin" presStyleLbl="node1" presStyleIdx="3" presStyleCnt="12"/>
      <dgm:spPr/>
    </dgm:pt>
    <dgm:pt modelId="{0C6A1E47-160F-48B8-AA11-9C6661A01EF0}" type="pres">
      <dgm:prSet presAssocID="{910DC688-ECC1-46D6-90E2-5D75E5CFA3FC}" presName="parentText" presStyleLbl="node1" presStyleIdx="4" presStyleCnt="12" custScaleX="123419" custScaleY="186547">
        <dgm:presLayoutVars>
          <dgm:chMax val="0"/>
          <dgm:bulletEnabled val="1"/>
        </dgm:presLayoutVars>
      </dgm:prSet>
      <dgm:spPr/>
    </dgm:pt>
    <dgm:pt modelId="{BAD03946-0A55-47BD-965E-E45D751CB5DC}" type="pres">
      <dgm:prSet presAssocID="{910DC688-ECC1-46D6-90E2-5D75E5CFA3FC}" presName="negativeSpace" presStyleCnt="0"/>
      <dgm:spPr/>
    </dgm:pt>
    <dgm:pt modelId="{106667C8-3CF0-475D-928B-58F7870A8F1D}" type="pres">
      <dgm:prSet presAssocID="{910DC688-ECC1-46D6-90E2-5D75E5CFA3FC}" presName="childText" presStyleLbl="conFgAcc1" presStyleIdx="4" presStyleCnt="12">
        <dgm:presLayoutVars>
          <dgm:bulletEnabled val="1"/>
        </dgm:presLayoutVars>
      </dgm:prSet>
      <dgm:spPr/>
    </dgm:pt>
    <dgm:pt modelId="{6D3776D5-0B96-433A-96A4-4B691747D87B}" type="pres">
      <dgm:prSet presAssocID="{C393FF57-5DA1-4F24-BDD6-7A6DDBA539FC}" presName="spaceBetweenRectangles" presStyleCnt="0"/>
      <dgm:spPr/>
    </dgm:pt>
    <dgm:pt modelId="{0F4D78D1-E825-43BE-973F-422BE2880F8C}" type="pres">
      <dgm:prSet presAssocID="{0AC380C0-9E07-4966-A0CF-E02C9B573525}" presName="parentLin" presStyleCnt="0"/>
      <dgm:spPr/>
    </dgm:pt>
    <dgm:pt modelId="{C643665E-493B-4A4F-A717-9BEA8842CD90}" type="pres">
      <dgm:prSet presAssocID="{0AC380C0-9E07-4966-A0CF-E02C9B573525}" presName="parentLeftMargin" presStyleLbl="node1" presStyleIdx="4" presStyleCnt="12"/>
      <dgm:spPr/>
    </dgm:pt>
    <dgm:pt modelId="{2FD1299F-359E-4584-9903-80A47193E03A}" type="pres">
      <dgm:prSet presAssocID="{0AC380C0-9E07-4966-A0CF-E02C9B573525}" presName="parentText" presStyleLbl="node1" presStyleIdx="5" presStyleCnt="12" custScaleX="123419" custScaleY="272590">
        <dgm:presLayoutVars>
          <dgm:chMax val="0"/>
          <dgm:bulletEnabled val="1"/>
        </dgm:presLayoutVars>
      </dgm:prSet>
      <dgm:spPr/>
    </dgm:pt>
    <dgm:pt modelId="{D04197B4-BEE9-4EF4-A590-38D9D71CB048}" type="pres">
      <dgm:prSet presAssocID="{0AC380C0-9E07-4966-A0CF-E02C9B573525}" presName="negativeSpace" presStyleCnt="0"/>
      <dgm:spPr/>
    </dgm:pt>
    <dgm:pt modelId="{28326635-FDF9-47E5-86A2-9F72FD5D5F83}" type="pres">
      <dgm:prSet presAssocID="{0AC380C0-9E07-4966-A0CF-E02C9B573525}" presName="childText" presStyleLbl="conFgAcc1" presStyleIdx="5" presStyleCnt="12">
        <dgm:presLayoutVars>
          <dgm:bulletEnabled val="1"/>
        </dgm:presLayoutVars>
      </dgm:prSet>
      <dgm:spPr/>
    </dgm:pt>
    <dgm:pt modelId="{9BD897F5-5206-492F-92E9-ACE95759DDA1}" type="pres">
      <dgm:prSet presAssocID="{3D74E755-2313-4680-AB21-D3ED43D70344}" presName="spaceBetweenRectangles" presStyleCnt="0"/>
      <dgm:spPr/>
    </dgm:pt>
    <dgm:pt modelId="{BA463C80-169E-423B-8DA6-21D34FB75CFB}" type="pres">
      <dgm:prSet presAssocID="{52A734FC-BE03-4FC2-9083-7280FD851C83}" presName="parentLin" presStyleCnt="0"/>
      <dgm:spPr/>
    </dgm:pt>
    <dgm:pt modelId="{4624F777-1362-4433-A9BC-517B1F152F1B}" type="pres">
      <dgm:prSet presAssocID="{52A734FC-BE03-4FC2-9083-7280FD851C83}" presName="parentLeftMargin" presStyleLbl="node1" presStyleIdx="5" presStyleCnt="12"/>
      <dgm:spPr/>
    </dgm:pt>
    <dgm:pt modelId="{A88946DD-B105-49B6-823D-4C714B795B72}" type="pres">
      <dgm:prSet presAssocID="{52A734FC-BE03-4FC2-9083-7280FD851C83}" presName="parentText" presStyleLbl="node1" presStyleIdx="6" presStyleCnt="12" custScaleX="123419" custScaleY="246778">
        <dgm:presLayoutVars>
          <dgm:chMax val="0"/>
          <dgm:bulletEnabled val="1"/>
        </dgm:presLayoutVars>
      </dgm:prSet>
      <dgm:spPr/>
    </dgm:pt>
    <dgm:pt modelId="{682E3F3B-9019-4BAE-93C4-B5F2E60E1463}" type="pres">
      <dgm:prSet presAssocID="{52A734FC-BE03-4FC2-9083-7280FD851C83}" presName="negativeSpace" presStyleCnt="0"/>
      <dgm:spPr/>
    </dgm:pt>
    <dgm:pt modelId="{B206F4C0-C8F5-4434-8627-F8DD90B31BC8}" type="pres">
      <dgm:prSet presAssocID="{52A734FC-BE03-4FC2-9083-7280FD851C83}" presName="childText" presStyleLbl="conFgAcc1" presStyleIdx="6" presStyleCnt="12">
        <dgm:presLayoutVars>
          <dgm:bulletEnabled val="1"/>
        </dgm:presLayoutVars>
      </dgm:prSet>
      <dgm:spPr/>
    </dgm:pt>
    <dgm:pt modelId="{44AC0A31-141E-4151-9B47-6AF1C9D47DA1}" type="pres">
      <dgm:prSet presAssocID="{7A604B12-CF00-4A46-B7E4-F6E09EF9FB57}" presName="spaceBetweenRectangles" presStyleCnt="0"/>
      <dgm:spPr/>
    </dgm:pt>
    <dgm:pt modelId="{EB1C9E10-8E44-4874-B87E-6EE18E6AC2E5}" type="pres">
      <dgm:prSet presAssocID="{0DCBAEB8-D794-4768-9593-F263FDD3AD01}" presName="parentLin" presStyleCnt="0"/>
      <dgm:spPr/>
    </dgm:pt>
    <dgm:pt modelId="{7D1F8B56-433E-49F8-8CDE-7564F717983C}" type="pres">
      <dgm:prSet presAssocID="{0DCBAEB8-D794-4768-9593-F263FDD3AD01}" presName="parentLeftMargin" presStyleLbl="node1" presStyleIdx="6" presStyleCnt="12"/>
      <dgm:spPr/>
    </dgm:pt>
    <dgm:pt modelId="{4E445145-AED9-485B-A529-7927013B3642}" type="pres">
      <dgm:prSet presAssocID="{0DCBAEB8-D794-4768-9593-F263FDD3AD01}" presName="parentText" presStyleLbl="node1" presStyleIdx="7" presStyleCnt="12" custScaleX="123419" custScaleY="272589">
        <dgm:presLayoutVars>
          <dgm:chMax val="0"/>
          <dgm:bulletEnabled val="1"/>
        </dgm:presLayoutVars>
      </dgm:prSet>
      <dgm:spPr/>
    </dgm:pt>
    <dgm:pt modelId="{5743B155-0027-4866-8949-7A9A985431C2}" type="pres">
      <dgm:prSet presAssocID="{0DCBAEB8-D794-4768-9593-F263FDD3AD01}" presName="negativeSpace" presStyleCnt="0"/>
      <dgm:spPr/>
    </dgm:pt>
    <dgm:pt modelId="{5A2DE0B9-9DD7-4A30-AB19-7A350BC973E0}" type="pres">
      <dgm:prSet presAssocID="{0DCBAEB8-D794-4768-9593-F263FDD3AD01}" presName="childText" presStyleLbl="conFgAcc1" presStyleIdx="7" presStyleCnt="12">
        <dgm:presLayoutVars>
          <dgm:bulletEnabled val="1"/>
        </dgm:presLayoutVars>
      </dgm:prSet>
      <dgm:spPr/>
    </dgm:pt>
    <dgm:pt modelId="{C839E168-6DCA-49C4-A279-4C8726A3F00F}" type="pres">
      <dgm:prSet presAssocID="{E666510F-7FAC-45CC-B24F-7D772A2490B8}" presName="spaceBetweenRectangles" presStyleCnt="0"/>
      <dgm:spPr/>
    </dgm:pt>
    <dgm:pt modelId="{04C8FE97-EF29-469E-9B2A-43DC1CA2F0A8}" type="pres">
      <dgm:prSet presAssocID="{9820C2B3-6983-4A94-9D58-ED8963FAF46A}" presName="parentLin" presStyleCnt="0"/>
      <dgm:spPr/>
    </dgm:pt>
    <dgm:pt modelId="{37FC5D2F-677F-4F91-851C-67233AF3BC09}" type="pres">
      <dgm:prSet presAssocID="{9820C2B3-6983-4A94-9D58-ED8963FAF46A}" presName="parentLeftMargin" presStyleLbl="node1" presStyleIdx="7" presStyleCnt="12"/>
      <dgm:spPr/>
    </dgm:pt>
    <dgm:pt modelId="{8E5ED251-328F-4D45-B653-72712F48C97C}" type="pres">
      <dgm:prSet presAssocID="{9820C2B3-6983-4A94-9D58-ED8963FAF46A}" presName="parentText" presStyleLbl="node1" presStyleIdx="8" presStyleCnt="12" custScaleX="123419" custScaleY="169339">
        <dgm:presLayoutVars>
          <dgm:chMax val="0"/>
          <dgm:bulletEnabled val="1"/>
        </dgm:presLayoutVars>
      </dgm:prSet>
      <dgm:spPr/>
    </dgm:pt>
    <dgm:pt modelId="{DD7FEFC5-6CCF-4E33-8200-1C6338C57215}" type="pres">
      <dgm:prSet presAssocID="{9820C2B3-6983-4A94-9D58-ED8963FAF46A}" presName="negativeSpace" presStyleCnt="0"/>
      <dgm:spPr/>
    </dgm:pt>
    <dgm:pt modelId="{9A8B2044-1180-4423-8EB4-D939AB910ED5}" type="pres">
      <dgm:prSet presAssocID="{9820C2B3-6983-4A94-9D58-ED8963FAF46A}" presName="childText" presStyleLbl="conFgAcc1" presStyleIdx="8" presStyleCnt="12">
        <dgm:presLayoutVars>
          <dgm:bulletEnabled val="1"/>
        </dgm:presLayoutVars>
      </dgm:prSet>
      <dgm:spPr/>
    </dgm:pt>
    <dgm:pt modelId="{EEA0B182-CE03-4801-968E-A6523C6C51DD}" type="pres">
      <dgm:prSet presAssocID="{EDB3FAC6-887A-469A-B050-857B01DCFB4F}" presName="spaceBetweenRectangles" presStyleCnt="0"/>
      <dgm:spPr/>
    </dgm:pt>
    <dgm:pt modelId="{5A6BD477-FB58-4272-990C-AB164821E5C2}" type="pres">
      <dgm:prSet presAssocID="{9DDFBB48-524E-47FC-84C4-C7EBA29011F3}" presName="parentLin" presStyleCnt="0"/>
      <dgm:spPr/>
    </dgm:pt>
    <dgm:pt modelId="{20DE32C4-A022-45C2-876F-E5530BE71C74}" type="pres">
      <dgm:prSet presAssocID="{9DDFBB48-524E-47FC-84C4-C7EBA29011F3}" presName="parentLeftMargin" presStyleLbl="node1" presStyleIdx="8" presStyleCnt="12"/>
      <dgm:spPr/>
    </dgm:pt>
    <dgm:pt modelId="{9BB86192-9B5D-4B8A-B3E2-2753259F3AE5}" type="pres">
      <dgm:prSet presAssocID="{9DDFBB48-524E-47FC-84C4-C7EBA29011F3}" presName="parentText" presStyleLbl="node1" presStyleIdx="9" presStyleCnt="12" custScaleX="123419" custScaleY="169339">
        <dgm:presLayoutVars>
          <dgm:chMax val="0"/>
          <dgm:bulletEnabled val="1"/>
        </dgm:presLayoutVars>
      </dgm:prSet>
      <dgm:spPr/>
    </dgm:pt>
    <dgm:pt modelId="{9A3E241C-7BE5-4888-9ED8-D970D831CFE0}" type="pres">
      <dgm:prSet presAssocID="{9DDFBB48-524E-47FC-84C4-C7EBA29011F3}" presName="negativeSpace" presStyleCnt="0"/>
      <dgm:spPr/>
    </dgm:pt>
    <dgm:pt modelId="{5283829B-7D84-48A6-B86C-F83F61631188}" type="pres">
      <dgm:prSet presAssocID="{9DDFBB48-524E-47FC-84C4-C7EBA29011F3}" presName="childText" presStyleLbl="conFgAcc1" presStyleIdx="9" presStyleCnt="12">
        <dgm:presLayoutVars>
          <dgm:bulletEnabled val="1"/>
        </dgm:presLayoutVars>
      </dgm:prSet>
      <dgm:spPr/>
    </dgm:pt>
    <dgm:pt modelId="{FDD1C63A-D52D-42D6-860E-88D87D62737A}" type="pres">
      <dgm:prSet presAssocID="{9D75BF1F-ADA5-4CC9-8CB0-47D63732D30E}" presName="spaceBetweenRectangles" presStyleCnt="0"/>
      <dgm:spPr/>
    </dgm:pt>
    <dgm:pt modelId="{A284800B-0AE4-4FDE-B6B3-FE7AA08A2750}" type="pres">
      <dgm:prSet presAssocID="{EAF75D90-4723-4848-AA4C-6124C13DA747}" presName="parentLin" presStyleCnt="0"/>
      <dgm:spPr/>
    </dgm:pt>
    <dgm:pt modelId="{0D1A94B7-2603-457B-A57E-FA0643B24BCF}" type="pres">
      <dgm:prSet presAssocID="{EAF75D90-4723-4848-AA4C-6124C13DA747}" presName="parentLeftMargin" presStyleLbl="node1" presStyleIdx="9" presStyleCnt="12"/>
      <dgm:spPr/>
    </dgm:pt>
    <dgm:pt modelId="{A95029AC-89E1-4F1E-BC63-4C5EC467E6F8}" type="pres">
      <dgm:prSet presAssocID="{EAF75D90-4723-4848-AA4C-6124C13DA747}" presName="parentText" presStyleLbl="node1" presStyleIdx="10" presStyleCnt="12" custScaleX="127231" custScaleY="202324">
        <dgm:presLayoutVars>
          <dgm:chMax val="0"/>
          <dgm:bulletEnabled val="1"/>
        </dgm:presLayoutVars>
      </dgm:prSet>
      <dgm:spPr/>
    </dgm:pt>
    <dgm:pt modelId="{2AC181DA-35BF-4601-A172-7CBA59D03847}" type="pres">
      <dgm:prSet presAssocID="{EAF75D90-4723-4848-AA4C-6124C13DA747}" presName="negativeSpace" presStyleCnt="0"/>
      <dgm:spPr/>
    </dgm:pt>
    <dgm:pt modelId="{FEC97E0D-CDAF-48B7-8E98-10CDC073A59E}" type="pres">
      <dgm:prSet presAssocID="{EAF75D90-4723-4848-AA4C-6124C13DA747}" presName="childText" presStyleLbl="conFgAcc1" presStyleIdx="10" presStyleCnt="12">
        <dgm:presLayoutVars>
          <dgm:bulletEnabled val="1"/>
        </dgm:presLayoutVars>
      </dgm:prSet>
      <dgm:spPr/>
    </dgm:pt>
    <dgm:pt modelId="{CC430766-D98E-4871-B458-2CC4445FE75E}" type="pres">
      <dgm:prSet presAssocID="{9A6E61C3-FC22-4B02-9370-4D595934032C}" presName="spaceBetweenRectangles" presStyleCnt="0"/>
      <dgm:spPr/>
    </dgm:pt>
    <dgm:pt modelId="{5ABA514C-2F5C-4985-8DAC-1AC103B900E9}" type="pres">
      <dgm:prSet presAssocID="{3563D27B-321B-4BC3-8B30-3D9231788433}" presName="parentLin" presStyleCnt="0"/>
      <dgm:spPr/>
    </dgm:pt>
    <dgm:pt modelId="{2D7C452A-A490-4694-A122-46DDAA541280}" type="pres">
      <dgm:prSet presAssocID="{3563D27B-321B-4BC3-8B30-3D9231788433}" presName="parentLeftMargin" presStyleLbl="node1" presStyleIdx="10" presStyleCnt="12"/>
      <dgm:spPr/>
    </dgm:pt>
    <dgm:pt modelId="{ED7B8F8B-D588-48E6-B9D8-54BB6B12A690}" type="pres">
      <dgm:prSet presAssocID="{3563D27B-321B-4BC3-8B30-3D9231788433}" presName="parentText" presStyleLbl="node1" presStyleIdx="11" presStyleCnt="12" custScaleX="123419" custScaleY="169339">
        <dgm:presLayoutVars>
          <dgm:chMax val="0"/>
          <dgm:bulletEnabled val="1"/>
        </dgm:presLayoutVars>
      </dgm:prSet>
      <dgm:spPr/>
    </dgm:pt>
    <dgm:pt modelId="{29063C17-BDC9-49C8-9442-C1CCB8B96E3D}" type="pres">
      <dgm:prSet presAssocID="{3563D27B-321B-4BC3-8B30-3D9231788433}" presName="negativeSpace" presStyleCnt="0"/>
      <dgm:spPr/>
    </dgm:pt>
    <dgm:pt modelId="{BC94104F-623C-4B87-8839-AFCA25DD98C0}" type="pres">
      <dgm:prSet presAssocID="{3563D27B-321B-4BC3-8B30-3D9231788433}" presName="childText" presStyleLbl="conFgAcc1" presStyleIdx="11" presStyleCnt="12">
        <dgm:presLayoutVars>
          <dgm:bulletEnabled val="1"/>
        </dgm:presLayoutVars>
      </dgm:prSet>
      <dgm:spPr/>
    </dgm:pt>
  </dgm:ptLst>
  <dgm:cxnLst>
    <dgm:cxn modelId="{511CFD00-236D-430E-BA8F-3D218D3D33F0}" srcId="{548E5BA7-139C-426B-89F7-6FDCC9986254}" destId="{2E76421B-DB30-4FA8-B16F-5EB453EB63EE}" srcOrd="0" destOrd="0" parTransId="{21C3A60E-A577-4CC5-9655-A11F1FB43A72}" sibTransId="{D6A3ED1B-3E0B-4E5B-B0B6-B1453BB0CD63}"/>
    <dgm:cxn modelId="{F8965402-FB43-458B-A6A0-CF5162178585}" srcId="{548E5BA7-139C-426B-89F7-6FDCC9986254}" destId="{9DDFBB48-524E-47FC-84C4-C7EBA29011F3}" srcOrd="9" destOrd="0" parTransId="{653C64CE-D798-488D-BF60-A22C833983C9}" sibTransId="{9D75BF1F-ADA5-4CC9-8CB0-47D63732D30E}"/>
    <dgm:cxn modelId="{4A691409-95A4-48E0-A042-3D7390171623}" srcId="{548E5BA7-139C-426B-89F7-6FDCC9986254}" destId="{910DC688-ECC1-46D6-90E2-5D75E5CFA3FC}" srcOrd="4" destOrd="0" parTransId="{9A952DD6-03DF-4763-A049-9F8269DCFED4}" sibTransId="{C393FF57-5DA1-4F24-BDD6-7A6DDBA539FC}"/>
    <dgm:cxn modelId="{F489160E-BEC7-40E3-9EF8-41052CC2A856}" type="presOf" srcId="{52A734FC-BE03-4FC2-9083-7280FD851C83}" destId="{4624F777-1362-4433-A9BC-517B1F152F1B}" srcOrd="0" destOrd="0" presId="urn:microsoft.com/office/officeart/2005/8/layout/list1"/>
    <dgm:cxn modelId="{73586110-A983-40B6-8832-71500F7909E0}" srcId="{548E5BA7-139C-426B-89F7-6FDCC9986254}" destId="{52A734FC-BE03-4FC2-9083-7280FD851C83}" srcOrd="6" destOrd="0" parTransId="{34D61F19-9C9B-48AC-BD84-2D8C2BFFB6BA}" sibTransId="{7A604B12-CF00-4A46-B7E4-F6E09EF9FB57}"/>
    <dgm:cxn modelId="{233C8A10-0492-4FE3-89EC-3DF6B0D9E146}" srcId="{548E5BA7-139C-426B-89F7-6FDCC9986254}" destId="{9820C2B3-6983-4A94-9D58-ED8963FAF46A}" srcOrd="8" destOrd="0" parTransId="{431C1C25-1C78-40F1-8230-9A980BC36857}" sibTransId="{EDB3FAC6-887A-469A-B050-857B01DCFB4F}"/>
    <dgm:cxn modelId="{58147016-B88B-4091-80DF-9EEAA965A7C0}" type="presOf" srcId="{9820C2B3-6983-4A94-9D58-ED8963FAF46A}" destId="{37FC5D2F-677F-4F91-851C-67233AF3BC09}" srcOrd="0" destOrd="0" presId="urn:microsoft.com/office/officeart/2005/8/layout/list1"/>
    <dgm:cxn modelId="{1F500B17-8135-4D30-85A8-71F5A062E0AD}" type="presOf" srcId="{0DCBAEB8-D794-4768-9593-F263FDD3AD01}" destId="{4E445145-AED9-485B-A529-7927013B3642}" srcOrd="1" destOrd="0" presId="urn:microsoft.com/office/officeart/2005/8/layout/list1"/>
    <dgm:cxn modelId="{27CB0225-989B-49E0-ABD4-95E8803E323A}" type="presOf" srcId="{548E5BA7-139C-426B-89F7-6FDCC9986254}" destId="{D33596F6-0387-4E81-AA22-5647C82493BE}" srcOrd="0" destOrd="0" presId="urn:microsoft.com/office/officeart/2005/8/layout/list1"/>
    <dgm:cxn modelId="{47821628-64E0-48C6-B796-61FC50DB55EA}" srcId="{548E5BA7-139C-426B-89F7-6FDCC9986254}" destId="{3563D27B-321B-4BC3-8B30-3D9231788433}" srcOrd="11" destOrd="0" parTransId="{8A811B05-3FAC-454E-B3F2-11C7BC225CF7}" sibTransId="{BB498D33-D239-448E-A6B7-0EAA21869B71}"/>
    <dgm:cxn modelId="{097BB534-0469-484E-8CC4-C8D89D62C728}" type="presOf" srcId="{3563D27B-321B-4BC3-8B30-3D9231788433}" destId="{2D7C452A-A490-4694-A122-46DDAA541280}" srcOrd="0" destOrd="0" presId="urn:microsoft.com/office/officeart/2005/8/layout/list1"/>
    <dgm:cxn modelId="{15720A3B-6552-4D70-AB91-90217E743815}" type="presOf" srcId="{EAF75D90-4723-4848-AA4C-6124C13DA747}" destId="{0D1A94B7-2603-457B-A57E-FA0643B24BCF}" srcOrd="0" destOrd="0" presId="urn:microsoft.com/office/officeart/2005/8/layout/list1"/>
    <dgm:cxn modelId="{B237915B-2FFB-43C3-9F27-72A166E6AEF2}" srcId="{548E5BA7-139C-426B-89F7-6FDCC9986254}" destId="{FD185861-8CE6-4D06-9251-1B7C4FCB415A}" srcOrd="1" destOrd="0" parTransId="{9EC411C3-9886-4B88-A2AC-5FF163382CAB}" sibTransId="{E0103A15-DB8F-438F-B9BA-7CE37EF6909F}"/>
    <dgm:cxn modelId="{1C6C235E-3015-4E4F-B4CF-45C494629F68}" type="presOf" srcId="{4DE9EA9A-0295-4EFB-9476-3B623BFC63D7}" destId="{44E2D38D-C621-4DE1-AD1B-DF39786A88D1}" srcOrd="0" destOrd="0" presId="urn:microsoft.com/office/officeart/2005/8/layout/list1"/>
    <dgm:cxn modelId="{FED93660-7C5C-4836-ADB9-83C8880F048D}" type="presOf" srcId="{FD185861-8CE6-4D06-9251-1B7C4FCB415A}" destId="{02102633-764F-4C30-AEC0-514F4F7EC8B5}" srcOrd="1" destOrd="0" presId="urn:microsoft.com/office/officeart/2005/8/layout/list1"/>
    <dgm:cxn modelId="{B299AA62-B9A8-426A-A56F-3A23D8D93ACF}" type="presOf" srcId="{2E76421B-DB30-4FA8-B16F-5EB453EB63EE}" destId="{08F8784F-DE29-4A72-AC74-527AD7CDEE04}" srcOrd="0" destOrd="0" presId="urn:microsoft.com/office/officeart/2005/8/layout/list1"/>
    <dgm:cxn modelId="{194B5664-45B8-48C2-8E06-582E81254DE8}" type="presOf" srcId="{FD185861-8CE6-4D06-9251-1B7C4FCB415A}" destId="{61D21AA2-CBBD-4B31-AC3C-41DBE89FF122}" srcOrd="0" destOrd="0" presId="urn:microsoft.com/office/officeart/2005/8/layout/list1"/>
    <dgm:cxn modelId="{7A874948-D419-4EF1-A43E-F83A9EEFDB3B}" type="presOf" srcId="{332F8809-646E-42AF-9D2D-A34BC837E318}" destId="{0B4E1DBB-903A-4A8A-8304-7F35E1DD3608}" srcOrd="0" destOrd="0" presId="urn:microsoft.com/office/officeart/2005/8/layout/list1"/>
    <dgm:cxn modelId="{D7204B6E-7B35-4149-AF5D-624DDDF83433}" type="presOf" srcId="{0AC380C0-9E07-4966-A0CF-E02C9B573525}" destId="{C643665E-493B-4A4F-A717-9BEA8842CD90}" srcOrd="0" destOrd="0" presId="urn:microsoft.com/office/officeart/2005/8/layout/list1"/>
    <dgm:cxn modelId="{7EC93F50-1749-47B8-9703-57D38FF26892}" srcId="{548E5BA7-139C-426B-89F7-6FDCC9986254}" destId="{0AC380C0-9E07-4966-A0CF-E02C9B573525}" srcOrd="5" destOrd="0" parTransId="{D1F9B705-60C2-4490-8B9A-B598230BC168}" sibTransId="{3D74E755-2313-4680-AB21-D3ED43D70344}"/>
    <dgm:cxn modelId="{BBE59E56-FCE7-4E7B-95D5-2E00EE4F88F8}" type="presOf" srcId="{910DC688-ECC1-46D6-90E2-5D75E5CFA3FC}" destId="{E1AEB959-A4BC-41CC-AB64-F143846F92DB}" srcOrd="0" destOrd="0" presId="urn:microsoft.com/office/officeart/2005/8/layout/list1"/>
    <dgm:cxn modelId="{E1400F57-F468-4417-B228-8C30410F3E3E}" type="presOf" srcId="{0DCBAEB8-D794-4768-9593-F263FDD3AD01}" destId="{7D1F8B56-433E-49F8-8CDE-7564F717983C}" srcOrd="0" destOrd="0" presId="urn:microsoft.com/office/officeart/2005/8/layout/list1"/>
    <dgm:cxn modelId="{CD496078-6F9A-4753-B753-7D1AD1B3B54E}" srcId="{548E5BA7-139C-426B-89F7-6FDCC9986254}" destId="{332F8809-646E-42AF-9D2D-A34BC837E318}" srcOrd="2" destOrd="0" parTransId="{22682131-AA09-4EF5-B32D-59B5C5DB8223}" sibTransId="{84349160-01E8-4106-A295-08BB4EFA2867}"/>
    <dgm:cxn modelId="{59806081-C890-4F21-B85E-0A22860F61C2}" type="presOf" srcId="{9820C2B3-6983-4A94-9D58-ED8963FAF46A}" destId="{8E5ED251-328F-4D45-B653-72712F48C97C}" srcOrd="1" destOrd="0" presId="urn:microsoft.com/office/officeart/2005/8/layout/list1"/>
    <dgm:cxn modelId="{2B548886-9EBA-43DA-A739-6C170C0B63E8}" srcId="{548E5BA7-139C-426B-89F7-6FDCC9986254}" destId="{0DCBAEB8-D794-4768-9593-F263FDD3AD01}" srcOrd="7" destOrd="0" parTransId="{3CFDF753-A114-4A0F-B560-4641E52A525C}" sibTransId="{E666510F-7FAC-45CC-B24F-7D772A2490B8}"/>
    <dgm:cxn modelId="{E5E2EF86-BA59-49C9-8E72-4B1BC4726A8B}" srcId="{548E5BA7-139C-426B-89F7-6FDCC9986254}" destId="{EAF75D90-4723-4848-AA4C-6124C13DA747}" srcOrd="10" destOrd="0" parTransId="{D6694592-2E3B-479F-8435-1C7AB8626959}" sibTransId="{9A6E61C3-FC22-4B02-9370-4D595934032C}"/>
    <dgm:cxn modelId="{FBCBC795-C769-4312-95C8-00CFC8DC5AE7}" type="presOf" srcId="{0AC380C0-9E07-4966-A0CF-E02C9B573525}" destId="{2FD1299F-359E-4584-9903-80A47193E03A}" srcOrd="1" destOrd="0" presId="urn:microsoft.com/office/officeart/2005/8/layout/list1"/>
    <dgm:cxn modelId="{ACA2E9A7-81BB-42DF-8080-0657D0C3BCAF}" type="presOf" srcId="{2E76421B-DB30-4FA8-B16F-5EB453EB63EE}" destId="{19B87EFE-EE8E-4D49-80CB-CB255DC90386}" srcOrd="1" destOrd="0" presId="urn:microsoft.com/office/officeart/2005/8/layout/list1"/>
    <dgm:cxn modelId="{E4458CAA-B6DC-4C94-81AB-812A5A200429}" type="presOf" srcId="{332F8809-646E-42AF-9D2D-A34BC837E318}" destId="{C850BFBB-0B1B-410F-A98B-7EF17C078B0E}" srcOrd="1" destOrd="0" presId="urn:microsoft.com/office/officeart/2005/8/layout/list1"/>
    <dgm:cxn modelId="{2AB806B1-1718-4B38-9B7B-FAAAED33C6CC}" type="presOf" srcId="{3563D27B-321B-4BC3-8B30-3D9231788433}" destId="{ED7B8F8B-D588-48E6-B9D8-54BB6B12A690}" srcOrd="1" destOrd="0" presId="urn:microsoft.com/office/officeart/2005/8/layout/list1"/>
    <dgm:cxn modelId="{BA5023C7-47DD-4104-8FFA-D669A9896090}" type="presOf" srcId="{4DE9EA9A-0295-4EFB-9476-3B623BFC63D7}" destId="{A5578C90-49C9-4052-BE4C-0B5BBC1CAF61}" srcOrd="1" destOrd="0" presId="urn:microsoft.com/office/officeart/2005/8/layout/list1"/>
    <dgm:cxn modelId="{CF9A1FCA-97A1-4A1F-B501-19A5AD4DBEBA}" type="presOf" srcId="{52A734FC-BE03-4FC2-9083-7280FD851C83}" destId="{A88946DD-B105-49B6-823D-4C714B795B72}" srcOrd="1" destOrd="0" presId="urn:microsoft.com/office/officeart/2005/8/layout/list1"/>
    <dgm:cxn modelId="{922BC3D5-CE0B-4DAF-A195-4C5215F1DD7F}" type="presOf" srcId="{910DC688-ECC1-46D6-90E2-5D75E5CFA3FC}" destId="{0C6A1E47-160F-48B8-AA11-9C6661A01EF0}" srcOrd="1" destOrd="0" presId="urn:microsoft.com/office/officeart/2005/8/layout/list1"/>
    <dgm:cxn modelId="{4F0A69F3-9D9C-44AD-B628-40B6EBF5922D}" type="presOf" srcId="{9DDFBB48-524E-47FC-84C4-C7EBA29011F3}" destId="{20DE32C4-A022-45C2-876F-E5530BE71C74}" srcOrd="0" destOrd="0" presId="urn:microsoft.com/office/officeart/2005/8/layout/list1"/>
    <dgm:cxn modelId="{775FCAF8-2E01-4E25-A12B-AB198328B895}" srcId="{548E5BA7-139C-426B-89F7-6FDCC9986254}" destId="{4DE9EA9A-0295-4EFB-9476-3B623BFC63D7}" srcOrd="3" destOrd="0" parTransId="{1CB33853-72FD-48F0-9DF6-263DA99B6E90}" sibTransId="{E32F12E9-88E0-4A46-9E98-1D88C5634E07}"/>
    <dgm:cxn modelId="{7F5A34F9-F846-4A4B-8D8A-5BC56CF8E680}" type="presOf" srcId="{9DDFBB48-524E-47FC-84C4-C7EBA29011F3}" destId="{9BB86192-9B5D-4B8A-B3E2-2753259F3AE5}" srcOrd="1" destOrd="0" presId="urn:microsoft.com/office/officeart/2005/8/layout/list1"/>
    <dgm:cxn modelId="{470203FC-2D44-421E-8428-B2C5D2CB6E20}" type="presOf" srcId="{EAF75D90-4723-4848-AA4C-6124C13DA747}" destId="{A95029AC-89E1-4F1E-BC63-4C5EC467E6F8}" srcOrd="1" destOrd="0" presId="urn:microsoft.com/office/officeart/2005/8/layout/list1"/>
    <dgm:cxn modelId="{8B7F6B6F-17E0-49F3-B2E1-ED69242ACA68}" type="presParOf" srcId="{D33596F6-0387-4E81-AA22-5647C82493BE}" destId="{7E7EC990-8F4A-446F-B957-2B5851B95817}" srcOrd="0" destOrd="0" presId="urn:microsoft.com/office/officeart/2005/8/layout/list1"/>
    <dgm:cxn modelId="{20B47115-ABD7-4A6B-B04D-8074B5B87B35}" type="presParOf" srcId="{7E7EC990-8F4A-446F-B957-2B5851B95817}" destId="{08F8784F-DE29-4A72-AC74-527AD7CDEE04}" srcOrd="0" destOrd="0" presId="urn:microsoft.com/office/officeart/2005/8/layout/list1"/>
    <dgm:cxn modelId="{787AEA76-EDC0-4E4F-8D21-7F092DBC7223}" type="presParOf" srcId="{7E7EC990-8F4A-446F-B957-2B5851B95817}" destId="{19B87EFE-EE8E-4D49-80CB-CB255DC90386}" srcOrd="1" destOrd="0" presId="urn:microsoft.com/office/officeart/2005/8/layout/list1"/>
    <dgm:cxn modelId="{EA38F4D0-A710-43DE-84EE-442063479B1C}" type="presParOf" srcId="{D33596F6-0387-4E81-AA22-5647C82493BE}" destId="{495B64E2-6ED8-4A2C-ABD7-475394D55342}" srcOrd="1" destOrd="0" presId="urn:microsoft.com/office/officeart/2005/8/layout/list1"/>
    <dgm:cxn modelId="{4E0B9562-F0CE-418B-B708-D6D5E6C416C4}" type="presParOf" srcId="{D33596F6-0387-4E81-AA22-5647C82493BE}" destId="{B04F9DC1-8189-462F-9CE6-DAB413F95679}" srcOrd="2" destOrd="0" presId="urn:microsoft.com/office/officeart/2005/8/layout/list1"/>
    <dgm:cxn modelId="{2B8243FD-5B99-4863-A869-3CD741BEFE24}" type="presParOf" srcId="{D33596F6-0387-4E81-AA22-5647C82493BE}" destId="{97A31753-39CE-49E6-8DF5-70DEA860D7BF}" srcOrd="3" destOrd="0" presId="urn:microsoft.com/office/officeart/2005/8/layout/list1"/>
    <dgm:cxn modelId="{D84DDA0E-1E63-48F3-8A78-FE34BAA67A4B}" type="presParOf" srcId="{D33596F6-0387-4E81-AA22-5647C82493BE}" destId="{7F7AFA30-5092-457B-8993-083A4DEDD5EF}" srcOrd="4" destOrd="0" presId="urn:microsoft.com/office/officeart/2005/8/layout/list1"/>
    <dgm:cxn modelId="{5A51E778-DFCF-41D8-B47D-8A1F815E64AF}" type="presParOf" srcId="{7F7AFA30-5092-457B-8993-083A4DEDD5EF}" destId="{61D21AA2-CBBD-4B31-AC3C-41DBE89FF122}" srcOrd="0" destOrd="0" presId="urn:microsoft.com/office/officeart/2005/8/layout/list1"/>
    <dgm:cxn modelId="{A77F1558-88BD-499B-8BBC-8C10C3E30C00}" type="presParOf" srcId="{7F7AFA30-5092-457B-8993-083A4DEDD5EF}" destId="{02102633-764F-4C30-AEC0-514F4F7EC8B5}" srcOrd="1" destOrd="0" presId="urn:microsoft.com/office/officeart/2005/8/layout/list1"/>
    <dgm:cxn modelId="{6CA3FB7D-CDEB-4B9A-91B9-5FEEFC8D9972}" type="presParOf" srcId="{D33596F6-0387-4E81-AA22-5647C82493BE}" destId="{110AA3EF-DF9F-48AF-AC35-7BB57CC6BF4E}" srcOrd="5" destOrd="0" presId="urn:microsoft.com/office/officeart/2005/8/layout/list1"/>
    <dgm:cxn modelId="{118D689E-AF29-46D4-A962-26450A06138F}" type="presParOf" srcId="{D33596F6-0387-4E81-AA22-5647C82493BE}" destId="{E87BA916-7EC7-4CD1-8B4E-67D8E09E31D4}" srcOrd="6" destOrd="0" presId="urn:microsoft.com/office/officeart/2005/8/layout/list1"/>
    <dgm:cxn modelId="{28A5D344-6F27-48B5-B007-67648DBF6CE6}" type="presParOf" srcId="{D33596F6-0387-4E81-AA22-5647C82493BE}" destId="{F8A6B6A1-5637-4359-86B3-09E7B38A481B}" srcOrd="7" destOrd="0" presId="urn:microsoft.com/office/officeart/2005/8/layout/list1"/>
    <dgm:cxn modelId="{36F489CA-873A-45B4-930A-4845B2074504}" type="presParOf" srcId="{D33596F6-0387-4E81-AA22-5647C82493BE}" destId="{2F24DA53-9F28-4784-9718-4FF486C4937B}" srcOrd="8" destOrd="0" presId="urn:microsoft.com/office/officeart/2005/8/layout/list1"/>
    <dgm:cxn modelId="{F17E923C-14FF-4BEA-B3FD-DB64BA85FA01}" type="presParOf" srcId="{2F24DA53-9F28-4784-9718-4FF486C4937B}" destId="{0B4E1DBB-903A-4A8A-8304-7F35E1DD3608}" srcOrd="0" destOrd="0" presId="urn:microsoft.com/office/officeart/2005/8/layout/list1"/>
    <dgm:cxn modelId="{DF74D9DE-39FD-47C2-B85E-976D72D68268}" type="presParOf" srcId="{2F24DA53-9F28-4784-9718-4FF486C4937B}" destId="{C850BFBB-0B1B-410F-A98B-7EF17C078B0E}" srcOrd="1" destOrd="0" presId="urn:microsoft.com/office/officeart/2005/8/layout/list1"/>
    <dgm:cxn modelId="{B1CCD960-4245-4678-8777-ABDB3C2D6A88}" type="presParOf" srcId="{D33596F6-0387-4E81-AA22-5647C82493BE}" destId="{CB7A183B-7B5D-4011-A26C-95F17A6332CF}" srcOrd="9" destOrd="0" presId="urn:microsoft.com/office/officeart/2005/8/layout/list1"/>
    <dgm:cxn modelId="{3E4299F2-DAC5-4299-836B-1ADE331A4377}" type="presParOf" srcId="{D33596F6-0387-4E81-AA22-5647C82493BE}" destId="{68CDAE6D-2177-473E-B1D2-93C9EFCC18CB}" srcOrd="10" destOrd="0" presId="urn:microsoft.com/office/officeart/2005/8/layout/list1"/>
    <dgm:cxn modelId="{D6A53E3E-02E4-4873-9A2D-E11497BB6FF4}" type="presParOf" srcId="{D33596F6-0387-4E81-AA22-5647C82493BE}" destId="{2CFBFA38-D824-4FC0-BC01-CBDE37D9F5B3}" srcOrd="11" destOrd="0" presId="urn:microsoft.com/office/officeart/2005/8/layout/list1"/>
    <dgm:cxn modelId="{5D491F8E-A088-42AC-8D61-7695B960CE9A}" type="presParOf" srcId="{D33596F6-0387-4E81-AA22-5647C82493BE}" destId="{F4D2BF5D-C3EB-4CBC-8C87-768C9D4EB374}" srcOrd="12" destOrd="0" presId="urn:microsoft.com/office/officeart/2005/8/layout/list1"/>
    <dgm:cxn modelId="{FF3850CE-F2A3-4F55-BE9B-FB86BAAF6E5B}" type="presParOf" srcId="{F4D2BF5D-C3EB-4CBC-8C87-768C9D4EB374}" destId="{44E2D38D-C621-4DE1-AD1B-DF39786A88D1}" srcOrd="0" destOrd="0" presId="urn:microsoft.com/office/officeart/2005/8/layout/list1"/>
    <dgm:cxn modelId="{D264F0E5-20C2-405E-A8DE-A46E235A055D}" type="presParOf" srcId="{F4D2BF5D-C3EB-4CBC-8C87-768C9D4EB374}" destId="{A5578C90-49C9-4052-BE4C-0B5BBC1CAF61}" srcOrd="1" destOrd="0" presId="urn:microsoft.com/office/officeart/2005/8/layout/list1"/>
    <dgm:cxn modelId="{DC1B667A-B060-48B0-988A-E1D90BAB70CF}" type="presParOf" srcId="{D33596F6-0387-4E81-AA22-5647C82493BE}" destId="{DD883938-B03F-4A48-8650-F21509803A90}" srcOrd="13" destOrd="0" presId="urn:microsoft.com/office/officeart/2005/8/layout/list1"/>
    <dgm:cxn modelId="{148F9B95-6619-4179-A55F-1A985C9B41BE}" type="presParOf" srcId="{D33596F6-0387-4E81-AA22-5647C82493BE}" destId="{8DC83C71-1B61-465E-B18F-3CFC15A71AA9}" srcOrd="14" destOrd="0" presId="urn:microsoft.com/office/officeart/2005/8/layout/list1"/>
    <dgm:cxn modelId="{2CB9C02F-D031-4D99-B5E9-30EA806A07D2}" type="presParOf" srcId="{D33596F6-0387-4E81-AA22-5647C82493BE}" destId="{35253B41-8397-46E4-BCE3-9D7820E06A63}" srcOrd="15" destOrd="0" presId="urn:microsoft.com/office/officeart/2005/8/layout/list1"/>
    <dgm:cxn modelId="{D83B380D-6D8A-4AE2-83E1-C41B6089CAC8}" type="presParOf" srcId="{D33596F6-0387-4E81-AA22-5647C82493BE}" destId="{E0E7FA60-A656-4B29-87F9-7F82D17B286A}" srcOrd="16" destOrd="0" presId="urn:microsoft.com/office/officeart/2005/8/layout/list1"/>
    <dgm:cxn modelId="{063541F4-1BBC-4704-AAC2-F3D9B460CFA2}" type="presParOf" srcId="{E0E7FA60-A656-4B29-87F9-7F82D17B286A}" destId="{E1AEB959-A4BC-41CC-AB64-F143846F92DB}" srcOrd="0" destOrd="0" presId="urn:microsoft.com/office/officeart/2005/8/layout/list1"/>
    <dgm:cxn modelId="{AB8BD3C1-F6EB-43FE-8D39-04B33800FB23}" type="presParOf" srcId="{E0E7FA60-A656-4B29-87F9-7F82D17B286A}" destId="{0C6A1E47-160F-48B8-AA11-9C6661A01EF0}" srcOrd="1" destOrd="0" presId="urn:microsoft.com/office/officeart/2005/8/layout/list1"/>
    <dgm:cxn modelId="{5CB8606D-FC2D-475B-B948-1EC485A20E1A}" type="presParOf" srcId="{D33596F6-0387-4E81-AA22-5647C82493BE}" destId="{BAD03946-0A55-47BD-965E-E45D751CB5DC}" srcOrd="17" destOrd="0" presId="urn:microsoft.com/office/officeart/2005/8/layout/list1"/>
    <dgm:cxn modelId="{66E3A79B-A897-4D56-9293-96582461BD16}" type="presParOf" srcId="{D33596F6-0387-4E81-AA22-5647C82493BE}" destId="{106667C8-3CF0-475D-928B-58F7870A8F1D}" srcOrd="18" destOrd="0" presId="urn:microsoft.com/office/officeart/2005/8/layout/list1"/>
    <dgm:cxn modelId="{2A4419BA-3CA3-431F-B4A1-40FB35DDFEB5}" type="presParOf" srcId="{D33596F6-0387-4E81-AA22-5647C82493BE}" destId="{6D3776D5-0B96-433A-96A4-4B691747D87B}" srcOrd="19" destOrd="0" presId="urn:microsoft.com/office/officeart/2005/8/layout/list1"/>
    <dgm:cxn modelId="{8CC989BC-6698-4319-9E3C-7A8FFFE1B369}" type="presParOf" srcId="{D33596F6-0387-4E81-AA22-5647C82493BE}" destId="{0F4D78D1-E825-43BE-973F-422BE2880F8C}" srcOrd="20" destOrd="0" presId="urn:microsoft.com/office/officeart/2005/8/layout/list1"/>
    <dgm:cxn modelId="{0F17B831-5169-4DBF-8F30-275DFE3BA6F6}" type="presParOf" srcId="{0F4D78D1-E825-43BE-973F-422BE2880F8C}" destId="{C643665E-493B-4A4F-A717-9BEA8842CD90}" srcOrd="0" destOrd="0" presId="urn:microsoft.com/office/officeart/2005/8/layout/list1"/>
    <dgm:cxn modelId="{03A7344F-07D3-4210-B7DB-5D3D0A6EAC2C}" type="presParOf" srcId="{0F4D78D1-E825-43BE-973F-422BE2880F8C}" destId="{2FD1299F-359E-4584-9903-80A47193E03A}" srcOrd="1" destOrd="0" presId="urn:microsoft.com/office/officeart/2005/8/layout/list1"/>
    <dgm:cxn modelId="{C5F195C0-4A00-4A2C-8D4D-5ADD1CDB7ABD}" type="presParOf" srcId="{D33596F6-0387-4E81-AA22-5647C82493BE}" destId="{D04197B4-BEE9-4EF4-A590-38D9D71CB048}" srcOrd="21" destOrd="0" presId="urn:microsoft.com/office/officeart/2005/8/layout/list1"/>
    <dgm:cxn modelId="{3401EDAD-2FD3-45C1-B174-A101D89D48A8}" type="presParOf" srcId="{D33596F6-0387-4E81-AA22-5647C82493BE}" destId="{28326635-FDF9-47E5-86A2-9F72FD5D5F83}" srcOrd="22" destOrd="0" presId="urn:microsoft.com/office/officeart/2005/8/layout/list1"/>
    <dgm:cxn modelId="{2F2DF427-1D58-4671-AA1D-BB42A529D6D5}" type="presParOf" srcId="{D33596F6-0387-4E81-AA22-5647C82493BE}" destId="{9BD897F5-5206-492F-92E9-ACE95759DDA1}" srcOrd="23" destOrd="0" presId="urn:microsoft.com/office/officeart/2005/8/layout/list1"/>
    <dgm:cxn modelId="{C2124236-2A64-4B07-BFA5-6FE13757BE63}" type="presParOf" srcId="{D33596F6-0387-4E81-AA22-5647C82493BE}" destId="{BA463C80-169E-423B-8DA6-21D34FB75CFB}" srcOrd="24" destOrd="0" presId="urn:microsoft.com/office/officeart/2005/8/layout/list1"/>
    <dgm:cxn modelId="{FFF782A7-FF1E-4694-8F84-0622DD0483F6}" type="presParOf" srcId="{BA463C80-169E-423B-8DA6-21D34FB75CFB}" destId="{4624F777-1362-4433-A9BC-517B1F152F1B}" srcOrd="0" destOrd="0" presId="urn:microsoft.com/office/officeart/2005/8/layout/list1"/>
    <dgm:cxn modelId="{EDA76F2A-00E8-44F1-91EC-BCAFB1706810}" type="presParOf" srcId="{BA463C80-169E-423B-8DA6-21D34FB75CFB}" destId="{A88946DD-B105-49B6-823D-4C714B795B72}" srcOrd="1" destOrd="0" presId="urn:microsoft.com/office/officeart/2005/8/layout/list1"/>
    <dgm:cxn modelId="{236A18B8-0684-42E6-9C22-5227C985E254}" type="presParOf" srcId="{D33596F6-0387-4E81-AA22-5647C82493BE}" destId="{682E3F3B-9019-4BAE-93C4-B5F2E60E1463}" srcOrd="25" destOrd="0" presId="urn:microsoft.com/office/officeart/2005/8/layout/list1"/>
    <dgm:cxn modelId="{09B0B008-D811-48E1-9571-F0018076A9CC}" type="presParOf" srcId="{D33596F6-0387-4E81-AA22-5647C82493BE}" destId="{B206F4C0-C8F5-4434-8627-F8DD90B31BC8}" srcOrd="26" destOrd="0" presId="urn:microsoft.com/office/officeart/2005/8/layout/list1"/>
    <dgm:cxn modelId="{6A6B69DF-0002-40B1-9B10-2B0C7DCC5209}" type="presParOf" srcId="{D33596F6-0387-4E81-AA22-5647C82493BE}" destId="{44AC0A31-141E-4151-9B47-6AF1C9D47DA1}" srcOrd="27" destOrd="0" presId="urn:microsoft.com/office/officeart/2005/8/layout/list1"/>
    <dgm:cxn modelId="{58EA4132-4448-4AF2-A9F5-A743ACBE1132}" type="presParOf" srcId="{D33596F6-0387-4E81-AA22-5647C82493BE}" destId="{EB1C9E10-8E44-4874-B87E-6EE18E6AC2E5}" srcOrd="28" destOrd="0" presId="urn:microsoft.com/office/officeart/2005/8/layout/list1"/>
    <dgm:cxn modelId="{84B73D44-2362-439A-AA92-37EFD5AD5157}" type="presParOf" srcId="{EB1C9E10-8E44-4874-B87E-6EE18E6AC2E5}" destId="{7D1F8B56-433E-49F8-8CDE-7564F717983C}" srcOrd="0" destOrd="0" presId="urn:microsoft.com/office/officeart/2005/8/layout/list1"/>
    <dgm:cxn modelId="{2A724D0D-25AC-44C8-BFF1-9B1C0B414547}" type="presParOf" srcId="{EB1C9E10-8E44-4874-B87E-6EE18E6AC2E5}" destId="{4E445145-AED9-485B-A529-7927013B3642}" srcOrd="1" destOrd="0" presId="urn:microsoft.com/office/officeart/2005/8/layout/list1"/>
    <dgm:cxn modelId="{204FAF46-5E30-42A3-9741-D0DCF38F4519}" type="presParOf" srcId="{D33596F6-0387-4E81-AA22-5647C82493BE}" destId="{5743B155-0027-4866-8949-7A9A985431C2}" srcOrd="29" destOrd="0" presId="urn:microsoft.com/office/officeart/2005/8/layout/list1"/>
    <dgm:cxn modelId="{8B68BA02-DFC2-401C-84E8-E0C75081AA24}" type="presParOf" srcId="{D33596F6-0387-4E81-AA22-5647C82493BE}" destId="{5A2DE0B9-9DD7-4A30-AB19-7A350BC973E0}" srcOrd="30" destOrd="0" presId="urn:microsoft.com/office/officeart/2005/8/layout/list1"/>
    <dgm:cxn modelId="{88ACCAB1-C3B5-460E-8EF6-0E8AA3F5701D}" type="presParOf" srcId="{D33596F6-0387-4E81-AA22-5647C82493BE}" destId="{C839E168-6DCA-49C4-A279-4C8726A3F00F}" srcOrd="31" destOrd="0" presId="urn:microsoft.com/office/officeart/2005/8/layout/list1"/>
    <dgm:cxn modelId="{BE6ECBB9-FB76-478A-9C19-F51272CA1C03}" type="presParOf" srcId="{D33596F6-0387-4E81-AA22-5647C82493BE}" destId="{04C8FE97-EF29-469E-9B2A-43DC1CA2F0A8}" srcOrd="32" destOrd="0" presId="urn:microsoft.com/office/officeart/2005/8/layout/list1"/>
    <dgm:cxn modelId="{C99A77F0-7622-4971-9D38-7E15EE4A8885}" type="presParOf" srcId="{04C8FE97-EF29-469E-9B2A-43DC1CA2F0A8}" destId="{37FC5D2F-677F-4F91-851C-67233AF3BC09}" srcOrd="0" destOrd="0" presId="urn:microsoft.com/office/officeart/2005/8/layout/list1"/>
    <dgm:cxn modelId="{4B4B185F-7478-4A05-95A4-D285BD54AE05}" type="presParOf" srcId="{04C8FE97-EF29-469E-9B2A-43DC1CA2F0A8}" destId="{8E5ED251-328F-4D45-B653-72712F48C97C}" srcOrd="1" destOrd="0" presId="urn:microsoft.com/office/officeart/2005/8/layout/list1"/>
    <dgm:cxn modelId="{B9375EB7-9026-481F-A550-09CAC74F87A3}" type="presParOf" srcId="{D33596F6-0387-4E81-AA22-5647C82493BE}" destId="{DD7FEFC5-6CCF-4E33-8200-1C6338C57215}" srcOrd="33" destOrd="0" presId="urn:microsoft.com/office/officeart/2005/8/layout/list1"/>
    <dgm:cxn modelId="{F1B0D2D8-AAEE-416D-AEE0-B24E923BC82C}" type="presParOf" srcId="{D33596F6-0387-4E81-AA22-5647C82493BE}" destId="{9A8B2044-1180-4423-8EB4-D939AB910ED5}" srcOrd="34" destOrd="0" presId="urn:microsoft.com/office/officeart/2005/8/layout/list1"/>
    <dgm:cxn modelId="{D875DDF8-4998-457A-8BFD-A31B8DB2A6A1}" type="presParOf" srcId="{D33596F6-0387-4E81-AA22-5647C82493BE}" destId="{EEA0B182-CE03-4801-968E-A6523C6C51DD}" srcOrd="35" destOrd="0" presId="urn:microsoft.com/office/officeart/2005/8/layout/list1"/>
    <dgm:cxn modelId="{C7BB41DD-B694-468D-885E-BD1A94FE2C4F}" type="presParOf" srcId="{D33596F6-0387-4E81-AA22-5647C82493BE}" destId="{5A6BD477-FB58-4272-990C-AB164821E5C2}" srcOrd="36" destOrd="0" presId="urn:microsoft.com/office/officeart/2005/8/layout/list1"/>
    <dgm:cxn modelId="{5A12D69D-5DC9-4C42-9123-8C9BBF0640FC}" type="presParOf" srcId="{5A6BD477-FB58-4272-990C-AB164821E5C2}" destId="{20DE32C4-A022-45C2-876F-E5530BE71C74}" srcOrd="0" destOrd="0" presId="urn:microsoft.com/office/officeart/2005/8/layout/list1"/>
    <dgm:cxn modelId="{C540A03B-CA3B-46E2-BAC8-F512A8F55AE7}" type="presParOf" srcId="{5A6BD477-FB58-4272-990C-AB164821E5C2}" destId="{9BB86192-9B5D-4B8A-B3E2-2753259F3AE5}" srcOrd="1" destOrd="0" presId="urn:microsoft.com/office/officeart/2005/8/layout/list1"/>
    <dgm:cxn modelId="{42BC698F-E146-4132-BEC3-8C6A237B43A4}" type="presParOf" srcId="{D33596F6-0387-4E81-AA22-5647C82493BE}" destId="{9A3E241C-7BE5-4888-9ED8-D970D831CFE0}" srcOrd="37" destOrd="0" presId="urn:microsoft.com/office/officeart/2005/8/layout/list1"/>
    <dgm:cxn modelId="{79C5BF32-9904-4215-88BA-B83465C8D6C9}" type="presParOf" srcId="{D33596F6-0387-4E81-AA22-5647C82493BE}" destId="{5283829B-7D84-48A6-B86C-F83F61631188}" srcOrd="38" destOrd="0" presId="urn:microsoft.com/office/officeart/2005/8/layout/list1"/>
    <dgm:cxn modelId="{A8ECDDFF-92C4-48DB-A37B-BBFE63B44539}" type="presParOf" srcId="{D33596F6-0387-4E81-AA22-5647C82493BE}" destId="{FDD1C63A-D52D-42D6-860E-88D87D62737A}" srcOrd="39" destOrd="0" presId="urn:microsoft.com/office/officeart/2005/8/layout/list1"/>
    <dgm:cxn modelId="{CA126701-1912-4CDE-8AF8-BEE9DAB4C712}" type="presParOf" srcId="{D33596F6-0387-4E81-AA22-5647C82493BE}" destId="{A284800B-0AE4-4FDE-B6B3-FE7AA08A2750}" srcOrd="40" destOrd="0" presId="urn:microsoft.com/office/officeart/2005/8/layout/list1"/>
    <dgm:cxn modelId="{6E0AFB3A-1A64-4185-9F00-5DD466A988BB}" type="presParOf" srcId="{A284800B-0AE4-4FDE-B6B3-FE7AA08A2750}" destId="{0D1A94B7-2603-457B-A57E-FA0643B24BCF}" srcOrd="0" destOrd="0" presId="urn:microsoft.com/office/officeart/2005/8/layout/list1"/>
    <dgm:cxn modelId="{3D2F8F7E-1C1D-4FE9-9944-2F97D1F19299}" type="presParOf" srcId="{A284800B-0AE4-4FDE-B6B3-FE7AA08A2750}" destId="{A95029AC-89E1-4F1E-BC63-4C5EC467E6F8}" srcOrd="1" destOrd="0" presId="urn:microsoft.com/office/officeart/2005/8/layout/list1"/>
    <dgm:cxn modelId="{5839833F-7A12-4CFD-B9F3-A2F560C61E63}" type="presParOf" srcId="{D33596F6-0387-4E81-AA22-5647C82493BE}" destId="{2AC181DA-35BF-4601-A172-7CBA59D03847}" srcOrd="41" destOrd="0" presId="urn:microsoft.com/office/officeart/2005/8/layout/list1"/>
    <dgm:cxn modelId="{9986BE7E-E2FA-4839-B19B-F626E8F24F5F}" type="presParOf" srcId="{D33596F6-0387-4E81-AA22-5647C82493BE}" destId="{FEC97E0D-CDAF-48B7-8E98-10CDC073A59E}" srcOrd="42" destOrd="0" presId="urn:microsoft.com/office/officeart/2005/8/layout/list1"/>
    <dgm:cxn modelId="{CDF4C6A3-640A-494E-82A1-5DD505D9124A}" type="presParOf" srcId="{D33596F6-0387-4E81-AA22-5647C82493BE}" destId="{CC430766-D98E-4871-B458-2CC4445FE75E}" srcOrd="43" destOrd="0" presId="urn:microsoft.com/office/officeart/2005/8/layout/list1"/>
    <dgm:cxn modelId="{14403300-6F4A-4267-A1DD-2F057D3816E6}" type="presParOf" srcId="{D33596F6-0387-4E81-AA22-5647C82493BE}" destId="{5ABA514C-2F5C-4985-8DAC-1AC103B900E9}" srcOrd="44" destOrd="0" presId="urn:microsoft.com/office/officeart/2005/8/layout/list1"/>
    <dgm:cxn modelId="{DBDAD8B6-8E2F-408F-961D-3C7F6919005A}" type="presParOf" srcId="{5ABA514C-2F5C-4985-8DAC-1AC103B900E9}" destId="{2D7C452A-A490-4694-A122-46DDAA541280}" srcOrd="0" destOrd="0" presId="urn:microsoft.com/office/officeart/2005/8/layout/list1"/>
    <dgm:cxn modelId="{42214C61-395B-4BBF-91E3-3B3D96D0B78C}" type="presParOf" srcId="{5ABA514C-2F5C-4985-8DAC-1AC103B900E9}" destId="{ED7B8F8B-D588-48E6-B9D8-54BB6B12A690}" srcOrd="1" destOrd="0" presId="urn:microsoft.com/office/officeart/2005/8/layout/list1"/>
    <dgm:cxn modelId="{AFC03D8E-D117-4D51-8FF1-801E9DF1EE79}" type="presParOf" srcId="{D33596F6-0387-4E81-AA22-5647C82493BE}" destId="{29063C17-BDC9-49C8-9442-C1CCB8B96E3D}" srcOrd="45" destOrd="0" presId="urn:microsoft.com/office/officeart/2005/8/layout/list1"/>
    <dgm:cxn modelId="{240D24E5-98CF-4C66-A0B6-3DF02F802CE9}" type="presParOf" srcId="{D33596F6-0387-4E81-AA22-5647C82493BE}" destId="{BC94104F-623C-4B87-8839-AFCA25DD98C0}" srcOrd="4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C28A39-CEFE-4F73-9077-8360496B80DC}"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878553B2-7AB2-46D0-931C-E2E8587F8541}">
      <dgm:prSet custT="1"/>
      <dgm:spPr/>
      <dgm:t>
        <a:bodyPr/>
        <a:lstStyle/>
        <a:p>
          <a:pPr rtl="0"/>
          <a:r>
            <a:rPr lang="en-US" sz="1800" dirty="0">
              <a:solidFill>
                <a:srgbClr val="002060"/>
              </a:solidFill>
            </a:rPr>
            <a:t>Students should have the knowledge of computer organization</a:t>
          </a:r>
        </a:p>
      </dgm:t>
    </dgm:pt>
    <dgm:pt modelId="{F71B97A4-CEE4-4B79-B4DE-CE3B193A629F}" type="parTrans" cxnId="{CBD3A26E-CB15-42AA-AB1D-497E41D0DB02}">
      <dgm:prSet/>
      <dgm:spPr/>
      <dgm:t>
        <a:bodyPr/>
        <a:lstStyle/>
        <a:p>
          <a:endParaRPr lang="en-US"/>
        </a:p>
      </dgm:t>
    </dgm:pt>
    <dgm:pt modelId="{7B1727D7-BB73-46B5-99C8-B468CE97E783}" type="sibTrans" cxnId="{CBD3A26E-CB15-42AA-AB1D-497E41D0DB02}">
      <dgm:prSet/>
      <dgm:spPr/>
      <dgm:t>
        <a:bodyPr/>
        <a:lstStyle/>
        <a:p>
          <a:endParaRPr lang="en-US"/>
        </a:p>
      </dgm:t>
    </dgm:pt>
    <dgm:pt modelId="{8899F491-005D-4F6B-817E-2178B1CE4EEB}">
      <dgm:prSet custT="1"/>
      <dgm:spPr/>
      <dgm:t>
        <a:bodyPr/>
        <a:lstStyle/>
        <a:p>
          <a:pPr rtl="0"/>
          <a:r>
            <a:rPr lang="en-US" sz="1800" dirty="0">
              <a:solidFill>
                <a:srgbClr val="002060"/>
              </a:solidFill>
            </a:rPr>
            <a:t>Students should know the artificial intelligence basic concepts. </a:t>
          </a:r>
        </a:p>
      </dgm:t>
    </dgm:pt>
    <dgm:pt modelId="{4C8B1D2D-25CB-4068-AB25-4B05EBEC8901}" type="parTrans" cxnId="{66301D15-22B9-4BD6-9833-6571569DBDB7}">
      <dgm:prSet/>
      <dgm:spPr/>
      <dgm:t>
        <a:bodyPr/>
        <a:lstStyle/>
        <a:p>
          <a:endParaRPr lang="en-US"/>
        </a:p>
      </dgm:t>
    </dgm:pt>
    <dgm:pt modelId="{61B65048-1390-43D1-A8DB-4A727BB29741}" type="sibTrans" cxnId="{66301D15-22B9-4BD6-9833-6571569DBDB7}">
      <dgm:prSet/>
      <dgm:spPr/>
      <dgm:t>
        <a:bodyPr/>
        <a:lstStyle/>
        <a:p>
          <a:endParaRPr lang="en-US"/>
        </a:p>
      </dgm:t>
    </dgm:pt>
    <dgm:pt modelId="{27020DC9-4531-4652-A243-695A6126C379}">
      <dgm:prSet custT="1"/>
      <dgm:spPr/>
      <dgm:t>
        <a:bodyPr/>
        <a:lstStyle/>
        <a:p>
          <a:pPr rtl="0"/>
          <a:r>
            <a:rPr lang="en-US" sz="1800" dirty="0">
              <a:solidFill>
                <a:srgbClr val="002060"/>
              </a:solidFill>
            </a:rPr>
            <a:t>Students should be able to create, design and manipulate the images and idea about pixels</a:t>
          </a:r>
        </a:p>
      </dgm:t>
    </dgm:pt>
    <dgm:pt modelId="{3B3688DD-9A38-4953-B425-34C7C9EAA2AD}" type="sibTrans" cxnId="{8C44F8DE-B802-4E48-A637-75A25B987C4A}">
      <dgm:prSet/>
      <dgm:spPr/>
      <dgm:t>
        <a:bodyPr/>
        <a:lstStyle/>
        <a:p>
          <a:endParaRPr lang="en-US"/>
        </a:p>
      </dgm:t>
    </dgm:pt>
    <dgm:pt modelId="{06774066-0DAF-4B4C-97F1-45C84C713B57}" type="parTrans" cxnId="{8C44F8DE-B802-4E48-A637-75A25B987C4A}">
      <dgm:prSet/>
      <dgm:spPr/>
      <dgm:t>
        <a:bodyPr/>
        <a:lstStyle/>
        <a:p>
          <a:endParaRPr lang="en-US"/>
        </a:p>
      </dgm:t>
    </dgm:pt>
    <dgm:pt modelId="{ED12C27D-48EC-46B3-BCD0-10543FA21F01}" type="pres">
      <dgm:prSet presAssocID="{1FC28A39-CEFE-4F73-9077-8360496B80DC}" presName="linear" presStyleCnt="0">
        <dgm:presLayoutVars>
          <dgm:animLvl val="lvl"/>
          <dgm:resizeHandles val="exact"/>
        </dgm:presLayoutVars>
      </dgm:prSet>
      <dgm:spPr/>
    </dgm:pt>
    <dgm:pt modelId="{52FA7E8A-D5D9-47CB-81AF-F7191FAE1B94}" type="pres">
      <dgm:prSet presAssocID="{878553B2-7AB2-46D0-931C-E2E8587F8541}" presName="parentText" presStyleLbl="node1" presStyleIdx="0" presStyleCnt="3">
        <dgm:presLayoutVars>
          <dgm:chMax val="0"/>
          <dgm:bulletEnabled val="1"/>
        </dgm:presLayoutVars>
      </dgm:prSet>
      <dgm:spPr/>
    </dgm:pt>
    <dgm:pt modelId="{705AE775-66DB-4E07-AEC5-2FCCA3611473}" type="pres">
      <dgm:prSet presAssocID="{7B1727D7-BB73-46B5-99C8-B468CE97E783}" presName="spacer" presStyleCnt="0"/>
      <dgm:spPr/>
    </dgm:pt>
    <dgm:pt modelId="{79A547AB-E9E5-45A9-B71D-435BE91D3ADD}" type="pres">
      <dgm:prSet presAssocID="{8899F491-005D-4F6B-817E-2178B1CE4EEB}" presName="parentText" presStyleLbl="node1" presStyleIdx="1" presStyleCnt="3">
        <dgm:presLayoutVars>
          <dgm:chMax val="0"/>
          <dgm:bulletEnabled val="1"/>
        </dgm:presLayoutVars>
      </dgm:prSet>
      <dgm:spPr/>
    </dgm:pt>
    <dgm:pt modelId="{FA0F0EB9-7FC5-4C15-8285-BD08D79D5336}" type="pres">
      <dgm:prSet presAssocID="{61B65048-1390-43D1-A8DB-4A727BB29741}" presName="spacer" presStyleCnt="0"/>
      <dgm:spPr/>
    </dgm:pt>
    <dgm:pt modelId="{48FAC247-B64A-44FB-9BF6-C529E8C91B3B}" type="pres">
      <dgm:prSet presAssocID="{27020DC9-4531-4652-A243-695A6126C379}" presName="parentText" presStyleLbl="node1" presStyleIdx="2" presStyleCnt="3">
        <dgm:presLayoutVars>
          <dgm:chMax val="0"/>
          <dgm:bulletEnabled val="1"/>
        </dgm:presLayoutVars>
      </dgm:prSet>
      <dgm:spPr/>
    </dgm:pt>
  </dgm:ptLst>
  <dgm:cxnLst>
    <dgm:cxn modelId="{66301D15-22B9-4BD6-9833-6571569DBDB7}" srcId="{1FC28A39-CEFE-4F73-9077-8360496B80DC}" destId="{8899F491-005D-4F6B-817E-2178B1CE4EEB}" srcOrd="1" destOrd="0" parTransId="{4C8B1D2D-25CB-4068-AB25-4B05EBEC8901}" sibTransId="{61B65048-1390-43D1-A8DB-4A727BB29741}"/>
    <dgm:cxn modelId="{3F44403B-BFA6-4044-9204-D5A328B17CF5}" type="presOf" srcId="{8899F491-005D-4F6B-817E-2178B1CE4EEB}" destId="{79A547AB-E9E5-45A9-B71D-435BE91D3ADD}" srcOrd="0" destOrd="0" presId="urn:microsoft.com/office/officeart/2005/8/layout/vList2"/>
    <dgm:cxn modelId="{9ACD545D-5EFA-4402-B948-5162B6DA8B7D}" type="presOf" srcId="{1FC28A39-CEFE-4F73-9077-8360496B80DC}" destId="{ED12C27D-48EC-46B3-BCD0-10543FA21F01}" srcOrd="0" destOrd="0" presId="urn:microsoft.com/office/officeart/2005/8/layout/vList2"/>
    <dgm:cxn modelId="{2717896E-9541-47B3-A83F-10D3B2B25D00}" type="presOf" srcId="{878553B2-7AB2-46D0-931C-E2E8587F8541}" destId="{52FA7E8A-D5D9-47CB-81AF-F7191FAE1B94}" srcOrd="0" destOrd="0" presId="urn:microsoft.com/office/officeart/2005/8/layout/vList2"/>
    <dgm:cxn modelId="{CBD3A26E-CB15-42AA-AB1D-497E41D0DB02}" srcId="{1FC28A39-CEFE-4F73-9077-8360496B80DC}" destId="{878553B2-7AB2-46D0-931C-E2E8587F8541}" srcOrd="0" destOrd="0" parTransId="{F71B97A4-CEE4-4B79-B4DE-CE3B193A629F}" sibTransId="{7B1727D7-BB73-46B5-99C8-B468CE97E783}"/>
    <dgm:cxn modelId="{B9847759-E2F6-466C-B29F-FDF9EEB19119}" type="presOf" srcId="{27020DC9-4531-4652-A243-695A6126C379}" destId="{48FAC247-B64A-44FB-9BF6-C529E8C91B3B}" srcOrd="0" destOrd="0" presId="urn:microsoft.com/office/officeart/2005/8/layout/vList2"/>
    <dgm:cxn modelId="{8C44F8DE-B802-4E48-A637-75A25B987C4A}" srcId="{1FC28A39-CEFE-4F73-9077-8360496B80DC}" destId="{27020DC9-4531-4652-A243-695A6126C379}" srcOrd="2" destOrd="0" parTransId="{06774066-0DAF-4B4C-97F1-45C84C713B57}" sibTransId="{3B3688DD-9A38-4953-B425-34C7C9EAA2AD}"/>
    <dgm:cxn modelId="{B6703A23-0D4D-4B54-A35E-4A181FEFECE1}" type="presParOf" srcId="{ED12C27D-48EC-46B3-BCD0-10543FA21F01}" destId="{52FA7E8A-D5D9-47CB-81AF-F7191FAE1B94}" srcOrd="0" destOrd="0" presId="urn:microsoft.com/office/officeart/2005/8/layout/vList2"/>
    <dgm:cxn modelId="{7A198B5B-6C12-41E4-8991-BB6C10C45F83}" type="presParOf" srcId="{ED12C27D-48EC-46B3-BCD0-10543FA21F01}" destId="{705AE775-66DB-4E07-AEC5-2FCCA3611473}" srcOrd="1" destOrd="0" presId="urn:microsoft.com/office/officeart/2005/8/layout/vList2"/>
    <dgm:cxn modelId="{068A3B8D-DE27-4B27-BB1D-C57DA570EFFD}" type="presParOf" srcId="{ED12C27D-48EC-46B3-BCD0-10543FA21F01}" destId="{79A547AB-E9E5-45A9-B71D-435BE91D3ADD}" srcOrd="2" destOrd="0" presId="urn:microsoft.com/office/officeart/2005/8/layout/vList2"/>
    <dgm:cxn modelId="{4BF526A6-9D25-4823-B8CA-A9F492164D7C}" type="presParOf" srcId="{ED12C27D-48EC-46B3-BCD0-10543FA21F01}" destId="{FA0F0EB9-7FC5-4C15-8285-BD08D79D5336}" srcOrd="3" destOrd="0" presId="urn:microsoft.com/office/officeart/2005/8/layout/vList2"/>
    <dgm:cxn modelId="{203726D3-4174-4724-A855-8586C8C7E505}" type="presParOf" srcId="{ED12C27D-48EC-46B3-BCD0-10543FA21F01}" destId="{48FAC247-B64A-44FB-9BF6-C529E8C91B3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38970"/>
          <a:ext cx="8839200" cy="47271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Introduction to Computer Vision </a:t>
          </a:r>
          <a:endParaRPr lang="en-IN" sz="2000" kern="1200" dirty="0"/>
        </a:p>
      </dsp:txBody>
      <dsp:txXfrm>
        <a:off x="23076" y="62046"/>
        <a:ext cx="8793048" cy="426562"/>
      </dsp:txXfrm>
    </dsp:sp>
    <dsp:sp modelId="{7B5D70F3-324A-4EA4-B0FC-AAC4C5B99002}">
      <dsp:nvSpPr>
        <dsp:cNvPr id="0" name=""/>
        <dsp:cNvSpPr/>
      </dsp:nvSpPr>
      <dsp:spPr>
        <a:xfrm>
          <a:off x="0" y="626440"/>
          <a:ext cx="8839200" cy="256756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sz="2100" kern="1200" dirty="0"/>
        </a:p>
      </dsp:txBody>
      <dsp:txXfrm>
        <a:off x="125338" y="751778"/>
        <a:ext cx="8588524" cy="2316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0"/>
          <a:ext cx="8839200" cy="25546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Architectures</a:t>
          </a:r>
          <a:r>
            <a:rPr lang="en-GB" sz="2000" kern="1200" dirty="0"/>
            <a:t>  </a:t>
          </a:r>
          <a:endParaRPr lang="en-IN" sz="2000" kern="1200" dirty="0"/>
        </a:p>
      </dsp:txBody>
      <dsp:txXfrm>
        <a:off x="12471" y="12471"/>
        <a:ext cx="8814258" cy="230519"/>
      </dsp:txXfrm>
    </dsp:sp>
    <dsp:sp modelId="{7B5D70F3-324A-4EA4-B0FC-AAC4C5B99002}">
      <dsp:nvSpPr>
        <dsp:cNvPr id="0" name=""/>
        <dsp:cNvSpPr/>
      </dsp:nvSpPr>
      <dsp:spPr>
        <a:xfrm>
          <a:off x="0" y="337186"/>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Representation of a Three-Dimensional Moving Scene. Convolutional layers, pooling layers, and padding. Transfer learning and pre-trained models Architectures.   </a:t>
          </a:r>
          <a:endParaRPr lang="en-IN" sz="2400" kern="1200" dirty="0"/>
        </a:p>
      </dsp:txBody>
      <dsp:txXfrm>
        <a:off x="67734" y="404920"/>
        <a:ext cx="8703732" cy="1252078"/>
      </dsp:txXfrm>
    </dsp:sp>
    <dsp:sp modelId="{80F49CB3-EE90-49B1-AF3F-EAAE5DF558FE}">
      <dsp:nvSpPr>
        <dsp:cNvPr id="0" name=""/>
        <dsp:cNvSpPr/>
      </dsp:nvSpPr>
      <dsp:spPr>
        <a:xfrm>
          <a:off x="0" y="1796733"/>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Architectures Design: LeNet-5, AlexNet, VGGNet, GoogLeNet, ResNet, Efficient Net, Mobile Net, RNN Introduction.     </a:t>
          </a:r>
          <a:endParaRPr lang="en-IN" sz="2400" kern="1200"/>
        </a:p>
      </dsp:txBody>
      <dsp:txXfrm>
        <a:off x="67734" y="1864467"/>
        <a:ext cx="8703732" cy="1252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10179"/>
          <a:ext cx="8839200" cy="28425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Segmentation </a:t>
          </a:r>
          <a:r>
            <a:rPr lang="en-GB" sz="2000" kern="1200" dirty="0"/>
            <a:t>  </a:t>
          </a:r>
          <a:endParaRPr lang="en-IN" sz="2000" kern="1200" dirty="0"/>
        </a:p>
      </dsp:txBody>
      <dsp:txXfrm>
        <a:off x="13876" y="24055"/>
        <a:ext cx="8811448" cy="256506"/>
      </dsp:txXfrm>
    </dsp:sp>
    <dsp:sp modelId="{6C14554A-219F-4E02-A840-5F086559B97D}">
      <dsp:nvSpPr>
        <dsp:cNvPr id="0" name=""/>
        <dsp:cNvSpPr/>
      </dsp:nvSpPr>
      <dsp:spPr>
        <a:xfrm>
          <a:off x="0" y="383245"/>
          <a:ext cx="8839200" cy="276361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sz="1700" kern="1200"/>
        </a:p>
      </dsp:txBody>
      <dsp:txXfrm>
        <a:off x="134908" y="518153"/>
        <a:ext cx="8569384" cy="2493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Object Detection </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Visualization and Generative Models</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F9DC1-8189-462F-9CE6-DAB413F95679}">
      <dsp:nvSpPr>
        <dsp:cNvPr id="0" name=""/>
        <dsp:cNvSpPr/>
      </dsp:nvSpPr>
      <dsp:spPr>
        <a:xfrm>
          <a:off x="0" y="596134"/>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19B87EFE-EE8E-4D49-80CB-CB255DC90386}">
      <dsp:nvSpPr>
        <dsp:cNvPr id="0" name=""/>
        <dsp:cNvSpPr/>
      </dsp:nvSpPr>
      <dsp:spPr>
        <a:xfrm>
          <a:off x="70535" y="0"/>
          <a:ext cx="8079389" cy="36113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Computer Vision</a:t>
          </a:r>
          <a:endParaRPr lang="en-US" sz="1800" b="1" kern="1200" dirty="0">
            <a:latin typeface="Times New Roman" panose="02020603050405020304" pitchFamily="18" charset="0"/>
            <a:cs typeface="Times New Roman" panose="02020603050405020304" pitchFamily="18" charset="0"/>
          </a:endParaRPr>
        </a:p>
      </dsp:txBody>
      <dsp:txXfrm>
        <a:off x="88164" y="17629"/>
        <a:ext cx="8044131" cy="325879"/>
      </dsp:txXfrm>
    </dsp:sp>
    <dsp:sp modelId="{E87BA916-7EC7-4CD1-8B4E-67D8E09E31D4}">
      <dsp:nvSpPr>
        <dsp:cNvPr id="0" name=""/>
        <dsp:cNvSpPr/>
      </dsp:nvSpPr>
      <dsp:spPr>
        <a:xfrm>
          <a:off x="0" y="1178559"/>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2102633-764F-4C30-AEC0-514F4F7EC8B5}">
      <dsp:nvSpPr>
        <dsp:cNvPr id="0" name=""/>
        <dsp:cNvSpPr/>
      </dsp:nvSpPr>
      <dsp:spPr>
        <a:xfrm>
          <a:off x="66679" y="722319"/>
          <a:ext cx="8056207" cy="503224"/>
        </a:xfrm>
        <a:prstGeom prst="roundRect">
          <a:avLst/>
        </a:prstGeom>
        <a:solidFill>
          <a:srgbClr val="CC006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Research and Applications (Self-Driving Cars, Facial Recognition, Augmented &amp; Mixed Reality, Healthcare).</a:t>
          </a:r>
          <a:endParaRPr lang="en-IN" sz="1800" b="1" kern="1200" dirty="0">
            <a:latin typeface="Times New Roman" panose="02020603050405020304" pitchFamily="18" charset="0"/>
            <a:cs typeface="Times New Roman" panose="02020603050405020304" pitchFamily="18" charset="0"/>
          </a:endParaRPr>
        </a:p>
      </dsp:txBody>
      <dsp:txXfrm>
        <a:off x="91244" y="746884"/>
        <a:ext cx="8007077" cy="454094"/>
      </dsp:txXfrm>
    </dsp:sp>
    <dsp:sp modelId="{68CDAE6D-2177-473E-B1D2-93C9EFCC18CB}">
      <dsp:nvSpPr>
        <dsp:cNvPr id="0" name=""/>
        <dsp:cNvSpPr/>
      </dsp:nvSpPr>
      <dsp:spPr>
        <a:xfrm>
          <a:off x="0" y="1573340"/>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850BFBB-0B1B-410F-A98B-7EF17C078B0E}">
      <dsp:nvSpPr>
        <dsp:cNvPr id="0" name=""/>
        <dsp:cNvSpPr/>
      </dsp:nvSpPr>
      <dsp:spPr>
        <a:xfrm>
          <a:off x="402673" y="1331559"/>
          <a:ext cx="8053453" cy="315580"/>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Most popular examples Categorization of Images</a:t>
          </a:r>
          <a:endParaRPr lang="en-IN" sz="1800" b="1" kern="1200" dirty="0">
            <a:latin typeface="Times New Roman" panose="02020603050405020304" pitchFamily="18" charset="0"/>
            <a:cs typeface="Times New Roman" panose="02020603050405020304" pitchFamily="18" charset="0"/>
          </a:endParaRPr>
        </a:p>
      </dsp:txBody>
      <dsp:txXfrm>
        <a:off x="418078" y="1346964"/>
        <a:ext cx="8022643" cy="284770"/>
      </dsp:txXfrm>
    </dsp:sp>
    <dsp:sp modelId="{8DC83C71-1B61-465E-B18F-3CFC15A71AA9}">
      <dsp:nvSpPr>
        <dsp:cNvPr id="0" name=""/>
        <dsp:cNvSpPr/>
      </dsp:nvSpPr>
      <dsp:spPr>
        <a:xfrm>
          <a:off x="0" y="1846690"/>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5578C90-49C9-4052-BE4C-0B5BBC1CAF61}">
      <dsp:nvSpPr>
        <dsp:cNvPr id="0" name=""/>
        <dsp:cNvSpPr/>
      </dsp:nvSpPr>
      <dsp:spPr>
        <a:xfrm>
          <a:off x="422910" y="1726340"/>
          <a:ext cx="7307318" cy="194150"/>
        </a:xfrm>
        <a:prstGeom prst="roundRect">
          <a:avLst/>
        </a:prstGeom>
        <a:solidFill>
          <a:srgbClr val="0070C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Object  Detection</a:t>
          </a:r>
          <a:endParaRPr lang="en-IN" sz="1800" b="1" kern="1200" dirty="0">
            <a:latin typeface="Times New Roman" panose="02020603050405020304" pitchFamily="18" charset="0"/>
            <a:cs typeface="Times New Roman" panose="02020603050405020304" pitchFamily="18" charset="0"/>
          </a:endParaRPr>
        </a:p>
      </dsp:txBody>
      <dsp:txXfrm>
        <a:off x="432388" y="1735818"/>
        <a:ext cx="7288362" cy="175194"/>
      </dsp:txXfrm>
    </dsp:sp>
    <dsp:sp modelId="{106667C8-3CF0-475D-928B-58F7870A8F1D}">
      <dsp:nvSpPr>
        <dsp:cNvPr id="0" name=""/>
        <dsp:cNvSpPr/>
      </dsp:nvSpPr>
      <dsp:spPr>
        <a:xfrm>
          <a:off x="0" y="2201233"/>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C6A1E47-160F-48B8-AA11-9C6661A01EF0}">
      <dsp:nvSpPr>
        <dsp:cNvPr id="0" name=""/>
        <dsp:cNvSpPr/>
      </dsp:nvSpPr>
      <dsp:spPr>
        <a:xfrm>
          <a:off x="422910" y="1999690"/>
          <a:ext cx="7307318" cy="275343"/>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Observation of Moving Objects</a:t>
          </a:r>
          <a:endParaRPr lang="en-IN" sz="1800" b="1" kern="1200" dirty="0">
            <a:latin typeface="Times New Roman" panose="02020603050405020304" pitchFamily="18" charset="0"/>
            <a:cs typeface="Times New Roman" panose="02020603050405020304" pitchFamily="18" charset="0"/>
          </a:endParaRPr>
        </a:p>
      </dsp:txBody>
      <dsp:txXfrm>
        <a:off x="436351" y="2013131"/>
        <a:ext cx="7280436" cy="248461"/>
      </dsp:txXfrm>
    </dsp:sp>
    <dsp:sp modelId="{28326635-FDF9-47E5-86A2-9F72FD5D5F83}">
      <dsp:nvSpPr>
        <dsp:cNvPr id="0" name=""/>
        <dsp:cNvSpPr/>
      </dsp:nvSpPr>
      <dsp:spPr>
        <a:xfrm>
          <a:off x="0" y="2682776"/>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2FD1299F-359E-4584-9903-80A47193E03A}">
      <dsp:nvSpPr>
        <dsp:cNvPr id="0" name=""/>
        <dsp:cNvSpPr/>
      </dsp:nvSpPr>
      <dsp:spPr>
        <a:xfrm>
          <a:off x="422910" y="2354233"/>
          <a:ext cx="7307318" cy="402342"/>
        </a:xfrm>
        <a:prstGeom prst="roundRect">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Retrieval of Images Based on Their Contents</a:t>
          </a:r>
          <a:endParaRPr lang="en-IN" sz="1800" b="1" kern="1200" dirty="0">
            <a:latin typeface="Times New Roman" panose="02020603050405020304" pitchFamily="18" charset="0"/>
            <a:cs typeface="Times New Roman" panose="02020603050405020304" pitchFamily="18" charset="0"/>
          </a:endParaRPr>
        </a:p>
      </dsp:txBody>
      <dsp:txXfrm>
        <a:off x="442551" y="2373874"/>
        <a:ext cx="7268036" cy="363060"/>
      </dsp:txXfrm>
    </dsp:sp>
    <dsp:sp modelId="{B206F4C0-C8F5-4434-8627-F8DD90B31BC8}">
      <dsp:nvSpPr>
        <dsp:cNvPr id="0" name=""/>
        <dsp:cNvSpPr/>
      </dsp:nvSpPr>
      <dsp:spPr>
        <a:xfrm>
          <a:off x="0" y="3126220"/>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88946DD-B105-49B6-823D-4C714B795B72}">
      <dsp:nvSpPr>
        <dsp:cNvPr id="0" name=""/>
        <dsp:cNvSpPr/>
      </dsp:nvSpPr>
      <dsp:spPr>
        <a:xfrm>
          <a:off x="422910" y="2835776"/>
          <a:ext cx="7307318" cy="364244"/>
        </a:xfrm>
        <a:prstGeom prst="roundRect">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Computer Vision Tasks classification</a:t>
          </a:r>
          <a:endParaRPr lang="en-IN" sz="1800" b="1" kern="1200" dirty="0">
            <a:latin typeface="Times New Roman" panose="02020603050405020304" pitchFamily="18" charset="0"/>
            <a:cs typeface="Times New Roman" panose="02020603050405020304" pitchFamily="18" charset="0"/>
          </a:endParaRPr>
        </a:p>
      </dsp:txBody>
      <dsp:txXfrm>
        <a:off x="440691" y="2853557"/>
        <a:ext cx="7271756" cy="328682"/>
      </dsp:txXfrm>
    </dsp:sp>
    <dsp:sp modelId="{5A2DE0B9-9DD7-4A30-AB19-7A350BC973E0}">
      <dsp:nvSpPr>
        <dsp:cNvPr id="0" name=""/>
        <dsp:cNvSpPr/>
      </dsp:nvSpPr>
      <dsp:spPr>
        <a:xfrm>
          <a:off x="0" y="3607762"/>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E445145-AED9-485B-A529-7927013B3642}">
      <dsp:nvSpPr>
        <dsp:cNvPr id="0" name=""/>
        <dsp:cNvSpPr/>
      </dsp:nvSpPr>
      <dsp:spPr>
        <a:xfrm>
          <a:off x="422910" y="3279220"/>
          <a:ext cx="7307318" cy="40234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object detection</a:t>
          </a:r>
          <a:endParaRPr lang="en-IN" sz="1800" b="1" kern="1200" dirty="0">
            <a:latin typeface="Times New Roman" panose="02020603050405020304" pitchFamily="18" charset="0"/>
            <a:cs typeface="Times New Roman" panose="02020603050405020304" pitchFamily="18" charset="0"/>
          </a:endParaRPr>
        </a:p>
      </dsp:txBody>
      <dsp:txXfrm>
        <a:off x="442551" y="3298861"/>
        <a:ext cx="7268036" cy="363059"/>
      </dsp:txXfrm>
    </dsp:sp>
    <dsp:sp modelId="{9A8B2044-1180-4423-8EB4-D939AB910ED5}">
      <dsp:nvSpPr>
        <dsp:cNvPr id="0" name=""/>
        <dsp:cNvSpPr/>
      </dsp:nvSpPr>
      <dsp:spPr>
        <a:xfrm>
          <a:off x="0" y="3936906"/>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E5ED251-328F-4D45-B653-72712F48C97C}">
      <dsp:nvSpPr>
        <dsp:cNvPr id="0" name=""/>
        <dsp:cNvSpPr/>
      </dsp:nvSpPr>
      <dsp:spPr>
        <a:xfrm>
          <a:off x="422910" y="3760762"/>
          <a:ext cx="7307318" cy="24994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Instance segmentation</a:t>
          </a:r>
          <a:endParaRPr lang="en-IN" sz="1800" b="1" kern="1200" dirty="0">
            <a:latin typeface="Times New Roman" panose="02020603050405020304" pitchFamily="18" charset="0"/>
            <a:cs typeface="Times New Roman" panose="02020603050405020304" pitchFamily="18" charset="0"/>
          </a:endParaRPr>
        </a:p>
      </dsp:txBody>
      <dsp:txXfrm>
        <a:off x="435111" y="3772963"/>
        <a:ext cx="7282916" cy="225542"/>
      </dsp:txXfrm>
    </dsp:sp>
    <dsp:sp modelId="{5283829B-7D84-48A6-B86C-F83F61631188}">
      <dsp:nvSpPr>
        <dsp:cNvPr id="0" name=""/>
        <dsp:cNvSpPr/>
      </dsp:nvSpPr>
      <dsp:spPr>
        <a:xfrm>
          <a:off x="0" y="4266050"/>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BB86192-9B5D-4B8A-B3E2-2753259F3AE5}">
      <dsp:nvSpPr>
        <dsp:cNvPr id="0" name=""/>
        <dsp:cNvSpPr/>
      </dsp:nvSpPr>
      <dsp:spPr>
        <a:xfrm>
          <a:off x="422910" y="4089906"/>
          <a:ext cx="7307318" cy="249944"/>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Convolutional Neural Networks</a:t>
          </a:r>
          <a:endParaRPr lang="en-IN" sz="1800" b="1" kern="1200" dirty="0">
            <a:latin typeface="Times New Roman" panose="02020603050405020304" pitchFamily="18" charset="0"/>
            <a:cs typeface="Times New Roman" panose="02020603050405020304" pitchFamily="18" charset="0"/>
          </a:endParaRPr>
        </a:p>
      </dsp:txBody>
      <dsp:txXfrm>
        <a:off x="435111" y="4102107"/>
        <a:ext cx="7282916" cy="225542"/>
      </dsp:txXfrm>
    </dsp:sp>
    <dsp:sp modelId="{FEC97E0D-CDAF-48B7-8E98-10CDC073A59E}">
      <dsp:nvSpPr>
        <dsp:cNvPr id="0" name=""/>
        <dsp:cNvSpPr/>
      </dsp:nvSpPr>
      <dsp:spPr>
        <a:xfrm>
          <a:off x="0" y="4643881"/>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95029AC-89E1-4F1E-BC63-4C5EC467E6F8}">
      <dsp:nvSpPr>
        <dsp:cNvPr id="0" name=""/>
        <dsp:cNvSpPr/>
      </dsp:nvSpPr>
      <dsp:spPr>
        <a:xfrm>
          <a:off x="422910" y="4419050"/>
          <a:ext cx="7533016" cy="2986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Evolution of CNN Architectures for Image</a:t>
          </a:r>
          <a:endParaRPr lang="en-IN" sz="1800" b="1" kern="1200" dirty="0">
            <a:latin typeface="Times New Roman" panose="02020603050405020304" pitchFamily="18" charset="0"/>
            <a:cs typeface="Times New Roman" panose="02020603050405020304" pitchFamily="18" charset="0"/>
          </a:endParaRPr>
        </a:p>
      </dsp:txBody>
      <dsp:txXfrm>
        <a:off x="437488" y="4433628"/>
        <a:ext cx="7503860" cy="269474"/>
      </dsp:txXfrm>
    </dsp:sp>
    <dsp:sp modelId="{BC94104F-623C-4B87-8839-AFCA25DD98C0}">
      <dsp:nvSpPr>
        <dsp:cNvPr id="0" name=""/>
        <dsp:cNvSpPr/>
      </dsp:nvSpPr>
      <dsp:spPr>
        <a:xfrm>
          <a:off x="0" y="4973025"/>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ED7B8F8B-D588-48E6-B9D8-54BB6B12A690}">
      <dsp:nvSpPr>
        <dsp:cNvPr id="0" name=""/>
        <dsp:cNvSpPr/>
      </dsp:nvSpPr>
      <dsp:spPr>
        <a:xfrm>
          <a:off x="422910" y="4796881"/>
          <a:ext cx="7307318" cy="24994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Recent CNN</a:t>
          </a:r>
          <a:endParaRPr lang="en-IN" sz="1800" b="1" kern="1200" dirty="0">
            <a:latin typeface="Times New Roman" panose="02020603050405020304" pitchFamily="18" charset="0"/>
            <a:cs typeface="Times New Roman" panose="02020603050405020304" pitchFamily="18" charset="0"/>
          </a:endParaRPr>
        </a:p>
      </dsp:txBody>
      <dsp:txXfrm>
        <a:off x="435111" y="4809082"/>
        <a:ext cx="7282916" cy="2255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A7E8A-D5D9-47CB-81AF-F7191FAE1B94}">
      <dsp:nvSpPr>
        <dsp:cNvPr id="0" name=""/>
        <dsp:cNvSpPr/>
      </dsp:nvSpPr>
      <dsp:spPr>
        <a:xfrm>
          <a:off x="0" y="250581"/>
          <a:ext cx="8229600" cy="1216800"/>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have the knowledge of computer organization</a:t>
          </a:r>
        </a:p>
      </dsp:txBody>
      <dsp:txXfrm>
        <a:off x="59399" y="309980"/>
        <a:ext cx="8110802" cy="1098002"/>
      </dsp:txXfrm>
    </dsp:sp>
    <dsp:sp modelId="{79A547AB-E9E5-45A9-B71D-435BE91D3ADD}">
      <dsp:nvSpPr>
        <dsp:cNvPr id="0" name=""/>
        <dsp:cNvSpPr/>
      </dsp:nvSpPr>
      <dsp:spPr>
        <a:xfrm>
          <a:off x="0" y="1654581"/>
          <a:ext cx="8229600" cy="1216800"/>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know the artificial intelligence basic concepts. </a:t>
          </a:r>
        </a:p>
      </dsp:txBody>
      <dsp:txXfrm>
        <a:off x="59399" y="1713980"/>
        <a:ext cx="8110802" cy="1098002"/>
      </dsp:txXfrm>
    </dsp:sp>
    <dsp:sp modelId="{48FAC247-B64A-44FB-9BF6-C529E8C91B3B}">
      <dsp:nvSpPr>
        <dsp:cNvPr id="0" name=""/>
        <dsp:cNvSpPr/>
      </dsp:nvSpPr>
      <dsp:spPr>
        <a:xfrm>
          <a:off x="0" y="3058581"/>
          <a:ext cx="8229600" cy="1216800"/>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be able to create, design and manipulate the images and idea about pixels</a:t>
          </a:r>
        </a:p>
      </dsp:txBody>
      <dsp:txXfrm>
        <a:off x="59399" y="3117980"/>
        <a:ext cx="811080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EB0EEF-16C6-4DBB-91ED-CEA546BFFABC}" type="datetimeFigureOut">
              <a:rPr lang="en-US" smtClean="0"/>
              <a:pPr/>
              <a:t>24-Dec-24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29676-7EF0-4696-AF50-7A80E837C36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5"/>
          </p:nvPr>
        </p:nvSpPr>
        <p:spPr/>
        <p:txBody>
          <a:bodyPr/>
          <a:lstStyle/>
          <a:p>
            <a:fld id="{01329676-7EF0-4696-AF50-7A80E837C36F}" type="slidenum">
              <a:rPr lang="en-US" smtClean="0"/>
              <a:pPr/>
              <a:t>26</a:t>
            </a:fld>
            <a:endParaRPr lang="en-US"/>
          </a:p>
        </p:txBody>
      </p:sp>
    </p:spTree>
    <p:extLst>
      <p:ext uri="{BB962C8B-B14F-4D97-AF65-F5344CB8AC3E}">
        <p14:creationId xmlns:p14="http://schemas.microsoft.com/office/powerpoint/2010/main" val="214380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5"/>
          </p:nvPr>
        </p:nvSpPr>
        <p:spPr/>
        <p:txBody>
          <a:bodyPr/>
          <a:lstStyle/>
          <a:p>
            <a:fld id="{01329676-7EF0-4696-AF50-7A80E837C36F}" type="slidenum">
              <a:rPr lang="en-US" smtClean="0"/>
              <a:pPr/>
              <a:t>34</a:t>
            </a:fld>
            <a:endParaRPr lang="en-US"/>
          </a:p>
        </p:txBody>
      </p:sp>
    </p:spTree>
    <p:extLst>
      <p:ext uri="{BB962C8B-B14F-4D97-AF65-F5344CB8AC3E}">
        <p14:creationId xmlns:p14="http://schemas.microsoft.com/office/powerpoint/2010/main" val="71099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DB7E00E-3E00-4049-A10E-42B3D787CFCA}" type="slidenum">
              <a:rPr lang="en-IN" smtClean="0"/>
              <a:t>68</a:t>
            </a:fld>
            <a:endParaRPr lang="en-IN"/>
          </a:p>
        </p:txBody>
      </p:sp>
    </p:spTree>
    <p:extLst>
      <p:ext uri="{BB962C8B-B14F-4D97-AF65-F5344CB8AC3E}">
        <p14:creationId xmlns:p14="http://schemas.microsoft.com/office/powerpoint/2010/main" val="2056146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A10D49F-4BF5-451D-8205-9A7738CF2A78}" type="slidenum">
              <a:rPr lang="en-IN" smtClean="0"/>
              <a:t>76</a:t>
            </a:fld>
            <a:endParaRPr lang="en-IN"/>
          </a:p>
        </p:txBody>
      </p:sp>
    </p:spTree>
    <p:extLst>
      <p:ext uri="{BB962C8B-B14F-4D97-AF65-F5344CB8AC3E}">
        <p14:creationId xmlns:p14="http://schemas.microsoft.com/office/powerpoint/2010/main" val="1519741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54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270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591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B8C5-9259-B26A-8211-0B7FEF19CD6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16AC3B26-3CA1-294B-6768-52CA2369B90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5DDDC5-4DBB-26BF-1D07-2C789B598B01}"/>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4EA347B6-46E1-F8F6-2804-3F4842F34048}"/>
              </a:ext>
            </a:extLst>
          </p:cNvPr>
          <p:cNvSpPr>
            <a:spLocks noGrp="1"/>
          </p:cNvSpPr>
          <p:nvPr>
            <p:ph type="ftr" sz="quarter" idx="11"/>
          </p:nvPr>
        </p:nvSpPr>
        <p:spPr/>
        <p:txBody>
          <a:body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31051695-AD4E-4506-10F3-E577DFFC2DBB}"/>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2457910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5CC7-3DE5-643F-13A9-980C9EAD90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F66710-1234-D779-E28B-69270ECC3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458531-AE67-4583-B94F-443140D9AFBD}"/>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C98429C7-D1B4-EEB9-8B95-0884DA512B54}"/>
              </a:ext>
            </a:extLst>
          </p:cNvPr>
          <p:cNvSpPr>
            <a:spLocks noGrp="1"/>
          </p:cNvSpPr>
          <p:nvPr>
            <p:ph type="ftr" sz="quarter" idx="11"/>
          </p:nvPr>
        </p:nvSpPr>
        <p:spPr/>
        <p:txBody>
          <a:body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1965C05D-D0EB-FE95-4D33-4BB1A3E7000C}"/>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250433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A62A-6CF2-4AE7-182E-7C3ACF99565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56C65D-9D17-821A-F80F-E46D2490328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866E4-E0ED-0112-D6BC-193A435ACB46}"/>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887EA745-66BE-D739-4652-4B8F48EDA68F}"/>
              </a:ext>
            </a:extLst>
          </p:cNvPr>
          <p:cNvSpPr>
            <a:spLocks noGrp="1"/>
          </p:cNvSpPr>
          <p:nvPr>
            <p:ph type="ftr" sz="quarter" idx="11"/>
          </p:nvPr>
        </p:nvSpPr>
        <p:spPr/>
        <p:txBody>
          <a:body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20BC23A2-8C98-CBBA-DCF2-C5DFD7D85A1F}"/>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967280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6B74-C3C7-D3A3-A0DA-F726222A8D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40E891-3DF5-A83A-EAC0-5CF9A88779D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6AFC1E-2458-53DF-56D5-1B2F8FB0A4E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71DF41-8127-819D-4152-85FDFA00348D}"/>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20A59250-6C24-3307-C4C0-38BFF6EC1FA2}"/>
              </a:ext>
            </a:extLst>
          </p:cNvPr>
          <p:cNvSpPr>
            <a:spLocks noGrp="1"/>
          </p:cNvSpPr>
          <p:nvPr>
            <p:ph type="ftr" sz="quarter" idx="11"/>
          </p:nvPr>
        </p:nvSpPr>
        <p:spPr/>
        <p:txBody>
          <a:bodyPr/>
          <a:lstStyle/>
          <a:p>
            <a:r>
              <a:rPr lang="it-IT"/>
              <a:t>Ms.Shivani Sharma              COMPUTER VISION  UNIT- 1</a:t>
            </a:r>
            <a:endParaRPr lang="en-IN"/>
          </a:p>
        </p:txBody>
      </p:sp>
      <p:sp>
        <p:nvSpPr>
          <p:cNvPr id="7" name="Slide Number Placeholder 6">
            <a:extLst>
              <a:ext uri="{FF2B5EF4-FFF2-40B4-BE49-F238E27FC236}">
                <a16:creationId xmlns:a16="http://schemas.microsoft.com/office/drawing/2014/main" id="{F8D04E57-B0D7-84FD-F35F-DE327109E3D3}"/>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413306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D30E-A7E2-3818-EDAE-3CFA9180AE2C}"/>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65AB3D-0590-C4D0-A7AC-BB035D0D0F7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7DF7E2-B6BF-0D11-168C-4654BD968B6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0C166D-B472-CBDC-F677-B5F0ACE5CBA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5DBD1-7AF3-83CB-3B5E-155D80E1EF6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862E59-2B9A-021A-6423-45E0CF7EF41E}"/>
              </a:ext>
            </a:extLst>
          </p:cNvPr>
          <p:cNvSpPr>
            <a:spLocks noGrp="1"/>
          </p:cNvSpPr>
          <p:nvPr>
            <p:ph type="dt" sz="half" idx="10"/>
          </p:nvPr>
        </p:nvSpPr>
        <p:spPr/>
        <p:txBody>
          <a:bodyPr/>
          <a:lstStyle/>
          <a:p>
            <a:r>
              <a:rPr lang="en-US"/>
              <a:t>1/5/2020</a:t>
            </a:r>
            <a:endParaRPr lang="en-IN"/>
          </a:p>
        </p:txBody>
      </p:sp>
      <p:sp>
        <p:nvSpPr>
          <p:cNvPr id="8" name="Footer Placeholder 7">
            <a:extLst>
              <a:ext uri="{FF2B5EF4-FFF2-40B4-BE49-F238E27FC236}">
                <a16:creationId xmlns:a16="http://schemas.microsoft.com/office/drawing/2014/main" id="{B39D9A73-A031-5D69-F450-47E74E907483}"/>
              </a:ext>
            </a:extLst>
          </p:cNvPr>
          <p:cNvSpPr>
            <a:spLocks noGrp="1"/>
          </p:cNvSpPr>
          <p:nvPr>
            <p:ph type="ftr" sz="quarter" idx="11"/>
          </p:nvPr>
        </p:nvSpPr>
        <p:spPr/>
        <p:txBody>
          <a:bodyPr/>
          <a:lstStyle/>
          <a:p>
            <a:r>
              <a:rPr lang="it-IT"/>
              <a:t>Ms.Shivani Sharma              COMPUTER VISION  UNIT- 1</a:t>
            </a:r>
            <a:endParaRPr lang="en-IN"/>
          </a:p>
        </p:txBody>
      </p:sp>
      <p:sp>
        <p:nvSpPr>
          <p:cNvPr id="9" name="Slide Number Placeholder 8">
            <a:extLst>
              <a:ext uri="{FF2B5EF4-FFF2-40B4-BE49-F238E27FC236}">
                <a16:creationId xmlns:a16="http://schemas.microsoft.com/office/drawing/2014/main" id="{BC866A5F-FF2E-58BA-2204-362179EE2D24}"/>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803896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B5A2-5D5F-F157-8953-DE45053E63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A1DBE1-CD02-9538-C811-AEE552A78763}"/>
              </a:ext>
            </a:extLst>
          </p:cNvPr>
          <p:cNvSpPr>
            <a:spLocks noGrp="1"/>
          </p:cNvSpPr>
          <p:nvPr>
            <p:ph type="dt" sz="half" idx="10"/>
          </p:nvPr>
        </p:nvSpPr>
        <p:spPr/>
        <p:txBody>
          <a:bodyPr/>
          <a:lstStyle/>
          <a:p>
            <a:r>
              <a:rPr lang="en-US"/>
              <a:t>1/5/2020</a:t>
            </a:r>
            <a:endParaRPr lang="en-IN"/>
          </a:p>
        </p:txBody>
      </p:sp>
      <p:sp>
        <p:nvSpPr>
          <p:cNvPr id="4" name="Footer Placeholder 3">
            <a:extLst>
              <a:ext uri="{FF2B5EF4-FFF2-40B4-BE49-F238E27FC236}">
                <a16:creationId xmlns:a16="http://schemas.microsoft.com/office/drawing/2014/main" id="{9C54A933-DC0F-4258-D53C-D28C394320CD}"/>
              </a:ext>
            </a:extLst>
          </p:cNvPr>
          <p:cNvSpPr>
            <a:spLocks noGrp="1"/>
          </p:cNvSpPr>
          <p:nvPr>
            <p:ph type="ftr" sz="quarter" idx="11"/>
          </p:nvPr>
        </p:nvSpPr>
        <p:spPr/>
        <p:txBody>
          <a:bodyPr/>
          <a:lstStyle/>
          <a:p>
            <a:r>
              <a:rPr lang="it-IT"/>
              <a:t>Ms.Shivani Sharma              COMPUTER VISION  UNIT- 1</a:t>
            </a:r>
            <a:endParaRPr lang="en-IN"/>
          </a:p>
        </p:txBody>
      </p:sp>
      <p:sp>
        <p:nvSpPr>
          <p:cNvPr id="5" name="Slide Number Placeholder 4">
            <a:extLst>
              <a:ext uri="{FF2B5EF4-FFF2-40B4-BE49-F238E27FC236}">
                <a16:creationId xmlns:a16="http://schemas.microsoft.com/office/drawing/2014/main" id="{DDC78D3F-B566-10F3-671A-F09AC77B855A}"/>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3165845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15D08-1C98-4EF4-767C-F4724601C130}"/>
              </a:ext>
            </a:extLst>
          </p:cNvPr>
          <p:cNvSpPr>
            <a:spLocks noGrp="1"/>
          </p:cNvSpPr>
          <p:nvPr>
            <p:ph type="dt" sz="half" idx="10"/>
          </p:nvPr>
        </p:nvSpPr>
        <p:spPr/>
        <p:txBody>
          <a:bodyPr/>
          <a:lstStyle/>
          <a:p>
            <a:r>
              <a:rPr lang="en-US"/>
              <a:t>1/5/2020</a:t>
            </a:r>
            <a:endParaRPr lang="en-IN"/>
          </a:p>
        </p:txBody>
      </p:sp>
      <p:sp>
        <p:nvSpPr>
          <p:cNvPr id="3" name="Footer Placeholder 2">
            <a:extLst>
              <a:ext uri="{FF2B5EF4-FFF2-40B4-BE49-F238E27FC236}">
                <a16:creationId xmlns:a16="http://schemas.microsoft.com/office/drawing/2014/main" id="{69F6EA2D-78A8-F797-B47C-A485AE40A2EA}"/>
              </a:ext>
            </a:extLst>
          </p:cNvPr>
          <p:cNvSpPr>
            <a:spLocks noGrp="1"/>
          </p:cNvSpPr>
          <p:nvPr>
            <p:ph type="ftr" sz="quarter" idx="11"/>
          </p:nvPr>
        </p:nvSpPr>
        <p:spPr/>
        <p:txBody>
          <a:bodyPr/>
          <a:lstStyle/>
          <a:p>
            <a:r>
              <a:rPr lang="it-IT"/>
              <a:t>Ms.Shivani Sharma              COMPUTER VISION  UNIT- 1</a:t>
            </a:r>
            <a:endParaRPr lang="en-IN"/>
          </a:p>
        </p:txBody>
      </p:sp>
      <p:sp>
        <p:nvSpPr>
          <p:cNvPr id="4" name="Slide Number Placeholder 3">
            <a:extLst>
              <a:ext uri="{FF2B5EF4-FFF2-40B4-BE49-F238E27FC236}">
                <a16:creationId xmlns:a16="http://schemas.microsoft.com/office/drawing/2014/main" id="{0C3B0583-E3E3-4744-470F-42AE868F9190}"/>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48060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1355-1A78-41DC-5D56-96473B4C7AC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5B474C-9D82-12BA-214E-062B223E8CA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EDDFC4-220B-0D72-7B7E-88A22CEBB4E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C164CE6-0403-3F2D-CBA7-AFE36259D521}"/>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3C056CCD-60DA-1920-B28D-A85C2BC4A06F}"/>
              </a:ext>
            </a:extLst>
          </p:cNvPr>
          <p:cNvSpPr>
            <a:spLocks noGrp="1"/>
          </p:cNvSpPr>
          <p:nvPr>
            <p:ph type="ftr" sz="quarter" idx="11"/>
          </p:nvPr>
        </p:nvSpPr>
        <p:spPr/>
        <p:txBody>
          <a:bodyPr/>
          <a:lstStyle/>
          <a:p>
            <a:r>
              <a:rPr lang="it-IT"/>
              <a:t>Ms.Shivani Sharma              COMPUTER VISION  UNIT- 1</a:t>
            </a:r>
            <a:endParaRPr lang="en-IN"/>
          </a:p>
        </p:txBody>
      </p:sp>
      <p:sp>
        <p:nvSpPr>
          <p:cNvPr id="7" name="Slide Number Placeholder 6">
            <a:extLst>
              <a:ext uri="{FF2B5EF4-FFF2-40B4-BE49-F238E27FC236}">
                <a16:creationId xmlns:a16="http://schemas.microsoft.com/office/drawing/2014/main" id="{9631C573-79A6-1568-CABF-3A8CA6526D05}"/>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420110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037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F410-36D9-FF0B-7219-32E497B0D6B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01D7BA-64EC-47E5-591D-104C82DD729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43F5402C-9B19-3219-7A6F-77F16AF7BE1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80FB65-817D-A883-4668-8CA688F287B5}"/>
              </a:ext>
            </a:extLst>
          </p:cNvPr>
          <p:cNvSpPr>
            <a:spLocks noGrp="1"/>
          </p:cNvSpPr>
          <p:nvPr>
            <p:ph type="dt" sz="half" idx="10"/>
          </p:nvPr>
        </p:nvSpPr>
        <p:spPr/>
        <p:txBody>
          <a:bodyPr/>
          <a:lstStyle/>
          <a:p>
            <a:r>
              <a:rPr lang="en-US"/>
              <a:t>1/5/2020</a:t>
            </a:r>
            <a:endParaRPr lang="en-IN"/>
          </a:p>
        </p:txBody>
      </p:sp>
      <p:sp>
        <p:nvSpPr>
          <p:cNvPr id="6" name="Footer Placeholder 5">
            <a:extLst>
              <a:ext uri="{FF2B5EF4-FFF2-40B4-BE49-F238E27FC236}">
                <a16:creationId xmlns:a16="http://schemas.microsoft.com/office/drawing/2014/main" id="{1BEEF673-E74E-0AA4-9F5E-83EBDB3F79C8}"/>
              </a:ext>
            </a:extLst>
          </p:cNvPr>
          <p:cNvSpPr>
            <a:spLocks noGrp="1"/>
          </p:cNvSpPr>
          <p:nvPr>
            <p:ph type="ftr" sz="quarter" idx="11"/>
          </p:nvPr>
        </p:nvSpPr>
        <p:spPr/>
        <p:txBody>
          <a:bodyPr/>
          <a:lstStyle/>
          <a:p>
            <a:r>
              <a:rPr lang="it-IT"/>
              <a:t>Ms.Shivani Sharma              COMPUTER VISION  UNIT- 1</a:t>
            </a:r>
            <a:endParaRPr lang="en-IN"/>
          </a:p>
        </p:txBody>
      </p:sp>
      <p:sp>
        <p:nvSpPr>
          <p:cNvPr id="7" name="Slide Number Placeholder 6">
            <a:extLst>
              <a:ext uri="{FF2B5EF4-FFF2-40B4-BE49-F238E27FC236}">
                <a16:creationId xmlns:a16="http://schemas.microsoft.com/office/drawing/2014/main" id="{2F118B7B-3FC9-4E41-7F9C-94B68B90EAB1}"/>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1753731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DE8-2370-D835-4911-2C7BBB9CFE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EE85C5-2981-49F7-8F53-45FC35318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06FAC6-40ED-1B51-B2BD-AB168D635B2B}"/>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39426EAE-4DFA-0150-4438-BA75AB73A107}"/>
              </a:ext>
            </a:extLst>
          </p:cNvPr>
          <p:cNvSpPr>
            <a:spLocks noGrp="1"/>
          </p:cNvSpPr>
          <p:nvPr>
            <p:ph type="ftr" sz="quarter" idx="11"/>
          </p:nvPr>
        </p:nvSpPr>
        <p:spPr/>
        <p:txBody>
          <a:body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190EAA47-F2D4-0A75-4121-9981CC2B9315}"/>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4081246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9EAA0-F79F-E779-AF09-8B23E4FEA9D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76317B-013C-0C2F-D667-BDAA7FF9767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1B517F-3D18-BE51-0335-ABFA10A46415}"/>
              </a:ext>
            </a:extLst>
          </p:cNvPr>
          <p:cNvSpPr>
            <a:spLocks noGrp="1"/>
          </p:cNvSpPr>
          <p:nvPr>
            <p:ph type="dt" sz="half" idx="10"/>
          </p:nvPr>
        </p:nvSpPr>
        <p:spPr/>
        <p:txBody>
          <a:bodyPr/>
          <a:lstStyle/>
          <a:p>
            <a:r>
              <a:rPr lang="en-US"/>
              <a:t>1/5/2020</a:t>
            </a:r>
            <a:endParaRPr lang="en-IN"/>
          </a:p>
        </p:txBody>
      </p:sp>
      <p:sp>
        <p:nvSpPr>
          <p:cNvPr id="5" name="Footer Placeholder 4">
            <a:extLst>
              <a:ext uri="{FF2B5EF4-FFF2-40B4-BE49-F238E27FC236}">
                <a16:creationId xmlns:a16="http://schemas.microsoft.com/office/drawing/2014/main" id="{B8A5219C-C1C1-D1A7-7251-542BBBE52788}"/>
              </a:ext>
            </a:extLst>
          </p:cNvPr>
          <p:cNvSpPr>
            <a:spLocks noGrp="1"/>
          </p:cNvSpPr>
          <p:nvPr>
            <p:ph type="ftr" sz="quarter" idx="11"/>
          </p:nvPr>
        </p:nvSpPr>
        <p:spPr/>
        <p:txBody>
          <a:body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9FAB443D-C588-2B33-0909-50D05FDAC43F}"/>
              </a:ext>
            </a:extLst>
          </p:cNvPr>
          <p:cNvSpPr>
            <a:spLocks noGrp="1"/>
          </p:cNvSpPr>
          <p:nvPr>
            <p:ph type="sldNum" sz="quarter" idx="12"/>
          </p:nvPr>
        </p:nvSpPr>
        <p:spPr/>
        <p:txBody>
          <a:bodyPr/>
          <a:lstStyle/>
          <a:p>
            <a:fld id="{948C9BFC-5A87-4A3D-9E47-B247C20123F2}" type="slidenum">
              <a:rPr lang="en-IN" smtClean="0"/>
              <a:t>‹#›</a:t>
            </a:fld>
            <a:endParaRPr lang="en-IN"/>
          </a:p>
        </p:txBody>
      </p:sp>
    </p:spTree>
    <p:extLst>
      <p:ext uri="{BB962C8B-B14F-4D97-AF65-F5344CB8AC3E}">
        <p14:creationId xmlns:p14="http://schemas.microsoft.com/office/powerpoint/2010/main" val="174985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830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it-IT"/>
              <a:t>Ms.Shivani Sharma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277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1/5/2020</a:t>
            </a:r>
          </a:p>
        </p:txBody>
      </p:sp>
      <p:sp>
        <p:nvSpPr>
          <p:cNvPr id="8" name="Footer Placeholder 7"/>
          <p:cNvSpPr>
            <a:spLocks noGrp="1"/>
          </p:cNvSpPr>
          <p:nvPr>
            <p:ph type="ftr" sz="quarter" idx="11"/>
          </p:nvPr>
        </p:nvSpPr>
        <p:spPr/>
        <p:txBody>
          <a:bodyPr/>
          <a:lstStyle/>
          <a:p>
            <a:r>
              <a:rPr lang="it-IT"/>
              <a:t>Ms.Shivani Sharma              COMPUTER VISION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62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1/5/2020</a:t>
            </a:r>
          </a:p>
        </p:txBody>
      </p:sp>
      <p:sp>
        <p:nvSpPr>
          <p:cNvPr id="4" name="Footer Placeholder 3"/>
          <p:cNvSpPr>
            <a:spLocks noGrp="1"/>
          </p:cNvSpPr>
          <p:nvPr>
            <p:ph type="ftr" sz="quarter" idx="11"/>
          </p:nvPr>
        </p:nvSpPr>
        <p:spPr/>
        <p:txBody>
          <a:bodyPr/>
          <a:lstStyle/>
          <a:p>
            <a:r>
              <a:rPr lang="it-IT"/>
              <a:t>Ms.Shivani Sharma              COMPUTER VISION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234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045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it-IT"/>
              <a:t>Ms.Shivani Sharma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836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1/5/2020</a:t>
            </a:r>
          </a:p>
        </p:txBody>
      </p:sp>
      <p:sp>
        <p:nvSpPr>
          <p:cNvPr id="6" name="Footer Placeholder 5"/>
          <p:cNvSpPr>
            <a:spLocks noGrp="1"/>
          </p:cNvSpPr>
          <p:nvPr>
            <p:ph type="ftr" sz="quarter" idx="11"/>
          </p:nvPr>
        </p:nvSpPr>
        <p:spPr/>
        <p:txBody>
          <a:bodyPr/>
          <a:lstStyle/>
          <a:p>
            <a:r>
              <a:rPr lang="it-IT"/>
              <a:t>Ms.Shivani Sharma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197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1/5/2020</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it-IT"/>
              <a:t>Ms.Shivani Sharma              COMPUTER VISION  UNIT- 1</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48632945"/>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CC185-B052-AEEC-ABAC-DF1BF833014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988A87-4C18-32FD-A90C-2053A31EB47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7B0C3C-57FE-59A9-2AF3-75B22076B33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1/5/2020</a:t>
            </a:r>
            <a:endParaRPr lang="en-IN"/>
          </a:p>
        </p:txBody>
      </p:sp>
      <p:sp>
        <p:nvSpPr>
          <p:cNvPr id="5" name="Footer Placeholder 4">
            <a:extLst>
              <a:ext uri="{FF2B5EF4-FFF2-40B4-BE49-F238E27FC236}">
                <a16:creationId xmlns:a16="http://schemas.microsoft.com/office/drawing/2014/main" id="{E39D6A26-8C24-F075-A633-06627890142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it-IT"/>
              <a:t>Ms.Shivani Sharma              COMPUTER VISION  UNIT- 1</a:t>
            </a:r>
            <a:endParaRPr lang="en-IN"/>
          </a:p>
        </p:txBody>
      </p:sp>
      <p:sp>
        <p:nvSpPr>
          <p:cNvPr id="6" name="Slide Number Placeholder 5">
            <a:extLst>
              <a:ext uri="{FF2B5EF4-FFF2-40B4-BE49-F238E27FC236}">
                <a16:creationId xmlns:a16="http://schemas.microsoft.com/office/drawing/2014/main" id="{86DACB80-64BC-5215-9D9C-CB448B6B3D4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8C9BFC-5A87-4A3D-9E47-B247C20123F2}" type="slidenum">
              <a:rPr lang="en-IN" smtClean="0"/>
              <a:t>‹#›</a:t>
            </a:fld>
            <a:endParaRPr lang="en-IN"/>
          </a:p>
        </p:txBody>
      </p:sp>
    </p:spTree>
    <p:extLst>
      <p:ext uri="{BB962C8B-B14F-4D97-AF65-F5344CB8AC3E}">
        <p14:creationId xmlns:p14="http://schemas.microsoft.com/office/powerpoint/2010/main" val="13133068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ibm.com/articles/cc-machine-learning-deep-learning-architectures/" TargetMode="External"/><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builtin.com/data-science/curse-dimensionality" TargetMode="External"/><Relationship Id="rId2" Type="http://schemas.openxmlformats.org/officeDocument/2006/relationships/image" Target="../media/image152.jpe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hyperlink" Target="https://docs.clarifai.com/tutorials/image-classification-detection-segmentation/#image-classification" TargetMode="Externa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docs.clarifai.com/tutorials/image-classification-detection-segmentation/#multi-label-classification" TargetMode="External"/><Relationship Id="rId2" Type="http://schemas.openxmlformats.org/officeDocument/2006/relationships/hyperlink" Target="https://docs.clarifai.com/tutorials/image-classification-detection-segmentation/#single-label-classificaiton" TargetMode="Externa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hyperlink" Target="https://www.clarifai.com/solutions/digital-asset-management" TargetMode="External"/><Relationship Id="rId2" Type="http://schemas.openxmlformats.org/officeDocument/2006/relationships/hyperlink" Target="https://docs.clarifai.com/tutorials/image-classification-detection-segmentation/#popular-uses-of-image-classification" TargetMode="Externa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hyperlink" Target="https://www.clarifai.com/blog/meeting-the-challenge-of-global-content-moderation"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docs.clarifai.com/tutorials/image-classification-detection-segmentation/#object-detection" TargetMode="Externa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clarifai.com/tutorials/image-classification-detection-segmentation/#popular-uses-of-object-detection" TargetMode="Externa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2.jpe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https://docs.clarifai.com/tutorials/image-classification-detection-segmentation/#instance-segmentation" TargetMode="External"/><Relationship Id="rId2" Type="http://schemas.openxmlformats.org/officeDocument/2006/relationships/hyperlink" Target="https://docs.clarifai.com/tutorials/image-classification-detection-segmentation/#semantic-segmentation" TargetMode="Externa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hyperlink" Target="https://docs.clarifai.com/tutorials/image-classification-detection-segmentation/#popular-uses-of-image-segmentation"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aeldung.com/cs/image-histograms"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hyperlink" Target="https://www.baeldung.com/cs/scale-invariant-feature-transform" TargetMode="External"/><Relationship Id="rId2" Type="http://schemas.openxmlformats.org/officeDocument/2006/relationships/image" Target="../media/image163.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s://www.youtube.com/watch?v=m-aKj5ovDfg" TargetMode="External"/><Relationship Id="rId2" Type="http://schemas.openxmlformats.org/officeDocument/2006/relationships/hyperlink" Target="https://nptel.ac.in/courses/106106093/"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G4NYQox4n2g" TargetMode="Externa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slideshare.net/2cdude/data-warehousing-3292359" TargetMode="External"/><Relationship Id="rId2" Type="http://schemas.openxmlformats.org/officeDocument/2006/relationships/hyperlink" Target="https://www.oreilly.com/library/view/datawarehousingarchitecture/0130809020/ch07.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adobe.com/in/products/substance3d/discover/what-is-augmented-reality.html" TargetMode="External"/><Relationship Id="rId4" Type="http://schemas.openxmlformats.org/officeDocument/2006/relationships/hyperlink" Target="https://www.adobe.com/in/products/substance3d/discover/what-is-vr.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machinelearningmastery.com/object-recognition-with-deep-learn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regularization-in-machine-learnin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hyperlink" Target="https://debuggercafe.com/moving-object-detection-using-frame-differencing-with-opencv/" TargetMode="Externa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baeldung.com/java-cnn-deeplearning4j" TargetMode="External"/><Relationship Id="rId4" Type="http://schemas.openxmlformats.org/officeDocument/2006/relationships/hyperlink" Target="https://www.baeldung.com/deeplearning4j"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math.feld.cvut.cz/mt/" TargetMode="Externa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6.jp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18.xml"/><Relationship Id="rId5" Type="http://schemas.openxmlformats.org/officeDocument/2006/relationships/image" Target="../media/image74.jp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8.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8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26.png"/><Relationship Id="rId1" Type="http://schemas.openxmlformats.org/officeDocument/2006/relationships/slideLayout" Target="../slideLayouts/slideLayout18.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www.geeksforgeeks.org/ml-introduction-to-strided-convolutions/"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hyperlink" Target="https://www.geeksforgeeks.org/cnn-introduction-to-pooling-layer/" TargetMode="External"/><Relationship Id="rId2" Type="http://schemas.openxmlformats.org/officeDocument/2006/relationships/hyperlink" Target="https://www.geeksforgeeks.org/activation-functions-neural-networks/" TargetMode="Externa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8.xml"/><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8.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40681"/>
            <a:ext cx="7620000" cy="833037"/>
          </a:xfr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800" b="1" dirty="0">
                <a:effectLst>
                  <a:outerShdw blurRad="38100" dist="38100" dir="2700000" algn="tl">
                    <a:srgbClr val="000000">
                      <a:alpha val="43137"/>
                    </a:srgbClr>
                  </a:outerShdw>
                </a:effectLst>
              </a:rPr>
              <a:t>NOIDA INSTITUTE OF ENGINEERING AND TECHNOLOGY, GREATER NOIDA</a:t>
            </a:r>
          </a:p>
        </p:txBody>
      </p:sp>
      <p:sp>
        <p:nvSpPr>
          <p:cNvPr id="3" name="Subtitle 2"/>
          <p:cNvSpPr>
            <a:spLocks noGrp="1"/>
          </p:cNvSpPr>
          <p:nvPr>
            <p:ph type="subTitle" idx="1"/>
          </p:nvPr>
        </p:nvSpPr>
        <p:spPr>
          <a:xfrm>
            <a:off x="1358705" y="1219200"/>
            <a:ext cx="6400800" cy="990600"/>
          </a:xfrm>
        </p:spPr>
        <p:style>
          <a:lnRef idx="2">
            <a:schemeClr val="accent5"/>
          </a:lnRef>
          <a:fillRef idx="1">
            <a:schemeClr val="lt1"/>
          </a:fillRef>
          <a:effectRef idx="0">
            <a:schemeClr val="accent5"/>
          </a:effectRef>
          <a:fontRef idx="minor">
            <a:schemeClr val="dk1"/>
          </a:fontRef>
        </p:style>
        <p:txBody>
          <a:bodyPr>
            <a:normAutofit/>
          </a:bodyPr>
          <a:lstStyle/>
          <a:p>
            <a:r>
              <a:rPr lang="en-US" sz="3500" b="1" dirty="0">
                <a:solidFill>
                  <a:srgbClr val="7030A0"/>
                </a:solidFill>
                <a:effectLst>
                  <a:outerShdw blurRad="38100" dist="38100" dir="2700000" algn="tl">
                    <a:srgbClr val="000000">
                      <a:alpha val="43137"/>
                    </a:srgbClr>
                  </a:outerShdw>
                </a:effectLst>
              </a:rPr>
              <a:t>Introduction to </a:t>
            </a:r>
            <a:r>
              <a:rPr lang="en-IN" sz="3500" b="1" dirty="0">
                <a:solidFill>
                  <a:srgbClr val="7030A0"/>
                </a:solidFill>
              </a:rPr>
              <a:t>Computer Vision</a:t>
            </a:r>
            <a:endParaRPr lang="en-US" sz="3500" b="1" dirty="0">
              <a:solidFill>
                <a:srgbClr val="7030A0"/>
              </a:solidFill>
              <a:effectLst>
                <a:outerShdw blurRad="38100" dist="38100" dir="2700000" algn="tl">
                  <a:srgbClr val="000000">
                    <a:alpha val="43137"/>
                  </a:srgbClr>
                </a:outerShdw>
              </a:effectLst>
            </a:endParaRPr>
          </a:p>
        </p:txBody>
      </p:sp>
      <p:sp>
        <p:nvSpPr>
          <p:cNvPr id="9" name="Date Placeholder 8"/>
          <p:cNvSpPr>
            <a:spLocks noGrp="1"/>
          </p:cNvSpPr>
          <p:nvPr>
            <p:ph type="dt" sz="half" idx="10"/>
          </p:nvPr>
        </p:nvSpPr>
        <p:spPr>
          <a:xfrm>
            <a:off x="381000" y="6492875"/>
            <a:ext cx="2133600" cy="365125"/>
          </a:xfrm>
        </p:spPr>
        <p:txBody>
          <a:bodyPr/>
          <a:lstStyle/>
          <a:p>
            <a:r>
              <a:rPr lang="en-US"/>
              <a:t>1/5/2020</a:t>
            </a:r>
            <a:endParaRPr lang="en-US" dirty="0"/>
          </a:p>
        </p:txBody>
      </p:sp>
      <p:sp>
        <p:nvSpPr>
          <p:cNvPr id="13" name="Footer Placeholder 12"/>
          <p:cNvSpPr>
            <a:spLocks noGrp="1"/>
          </p:cNvSpPr>
          <p:nvPr>
            <p:ph type="ftr" sz="quarter" idx="11"/>
          </p:nvPr>
        </p:nvSpPr>
        <p:spPr>
          <a:xfrm>
            <a:off x="1600200" y="6248400"/>
            <a:ext cx="5715000" cy="320675"/>
          </a:xfrm>
        </p:spPr>
        <p:txBody>
          <a:bodyPr/>
          <a:lstStyle/>
          <a:p>
            <a:r>
              <a:rPr lang="it-IT"/>
              <a:t>Ms.Shivani Sharma              COMPUTER VISION  UNIT- 1</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76200" y="108943"/>
            <a:ext cx="1447800" cy="817163"/>
          </a:xfrm>
          <a:prstGeom prst="rect">
            <a:avLst/>
          </a:prstGeom>
          <a:noFill/>
        </p:spPr>
      </p:pic>
      <p:sp>
        <p:nvSpPr>
          <p:cNvPr id="6" name="Subtitle 2"/>
          <p:cNvSpPr txBox="1">
            <a:spLocks/>
          </p:cNvSpPr>
          <p:nvPr/>
        </p:nvSpPr>
        <p:spPr>
          <a:xfrm>
            <a:off x="5410200" y="3962400"/>
            <a:ext cx="34290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Faculty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a:solidFill>
                  <a:schemeClr val="tx1"/>
                </a:solidFill>
              </a:rPr>
              <a:t>Ms.Shivani</a:t>
            </a:r>
            <a:r>
              <a:rPr lang="en-US" sz="2400" dirty="0">
                <a:solidFill>
                  <a:schemeClr val="tx1"/>
                </a:solidFill>
              </a:rPr>
              <a:t> Sharma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Affiliation</a:t>
            </a:r>
            <a:r>
              <a:rPr lang="en-US" sz="2400" b="1" baseline="0" dirty="0">
                <a:solidFill>
                  <a:schemeClr val="tx1"/>
                </a:solidFill>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a:solidFill>
                  <a:schemeClr val="tx1"/>
                </a:solidFill>
              </a:rPr>
              <a:t>Department: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a:solidFill>
                  <a:schemeClr val="tx1"/>
                </a:solidFill>
              </a:rPr>
              <a:t>CSE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362200"/>
            <a:ext cx="1524000" cy="1524000"/>
          </a:xfrm>
          <a:prstGeom prst="rect">
            <a:avLst/>
          </a:prstGeom>
          <a:noFill/>
        </p:spPr>
      </p:pic>
      <p:sp>
        <p:nvSpPr>
          <p:cNvPr id="12" name="Subtitle 2"/>
          <p:cNvSpPr txBox="1">
            <a:spLocks/>
          </p:cNvSpPr>
          <p:nvPr/>
        </p:nvSpPr>
        <p:spPr>
          <a:xfrm>
            <a:off x="152400" y="2971800"/>
            <a:ext cx="2057400" cy="6858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a:t>
            </a:r>
            <a:r>
              <a:rPr kumimoji="0" lang="en-US" sz="2500" b="0" i="0" u="none" strike="noStrike" kern="1200" cap="none" spc="0" normalizeH="0" noProof="0" dirty="0">
                <a:ln>
                  <a:noFill/>
                </a:ln>
                <a:solidFill>
                  <a:schemeClr val="tx1"/>
                </a:solidFill>
                <a:effectLst/>
                <a:uLnTx/>
                <a:uFillTx/>
                <a:latin typeface="+mn-lt"/>
                <a:ea typeface="+mn-ea"/>
                <a:cs typeface="+mn-cs"/>
              </a:rPr>
              <a:t>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914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Subject</a:t>
            </a:r>
            <a:r>
              <a:rPr kumimoji="0" lang="en-US" sz="2400" b="1" i="0" u="none" strike="noStrike" kern="1200" cap="none" spc="0" normalizeH="0" noProof="0" dirty="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noProof="0" dirty="0">
                <a:solidFill>
                  <a:schemeClr val="tx1"/>
                </a:solidFill>
              </a:rPr>
              <a:t>Computer Vision</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00600"/>
            <a:ext cx="4191000" cy="990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mn-lt"/>
                <a:ea typeface="+mn-ea"/>
                <a:cs typeface="+mn-cs"/>
              </a:rPr>
              <a:t>Course</a:t>
            </a:r>
            <a:r>
              <a:rPr kumimoji="0" lang="en-US" sz="2600" b="1" i="0" u="none" strike="noStrike" kern="1200" cap="none" spc="0" normalizeH="0" noProof="0" dirty="0">
                <a:ln>
                  <a:noFill/>
                </a:ln>
                <a:solidFill>
                  <a:schemeClr val="tx1"/>
                </a:solidFill>
                <a:effectLst/>
                <a:uLnTx/>
                <a:uFillTx/>
                <a:latin typeface="+mn-lt"/>
                <a:ea typeface="+mn-ea"/>
                <a:cs typeface="+mn-cs"/>
              </a:rPr>
              <a:t> Details:</a:t>
            </a:r>
          </a:p>
          <a:p>
            <a:pPr algn="ctr">
              <a:spcBef>
                <a:spcPct val="20000"/>
              </a:spcBef>
              <a:defRPr/>
            </a:pPr>
            <a:r>
              <a:rPr lang="en-US" sz="2000" dirty="0" err="1">
                <a:solidFill>
                  <a:schemeClr val="tx1"/>
                </a:solidFill>
              </a:rPr>
              <a:t>B.Tech</a:t>
            </a:r>
            <a:r>
              <a:rPr lang="en-US" sz="2000" dirty="0">
                <a:solidFill>
                  <a:schemeClr val="tx1"/>
                </a:solidFill>
              </a:rPr>
              <a:t> 7th </a:t>
            </a:r>
            <a:r>
              <a:rPr kumimoji="0" lang="en-US" sz="2000" b="0" i="0" u="none" strike="noStrike" kern="1200" cap="none" spc="0" normalizeH="0" noProof="0" dirty="0">
                <a:ln>
                  <a:noFill/>
                </a:ln>
                <a:solidFill>
                  <a:schemeClr val="tx1"/>
                </a:solidFill>
                <a:effectLst/>
                <a:uLnTx/>
                <a:uFillTx/>
                <a:latin typeface="+mn-lt"/>
                <a:ea typeface="+mn-ea"/>
                <a:cs typeface="+mn-cs"/>
              </a:rPr>
              <a:t> Sem</a:t>
            </a:r>
            <a:br>
              <a:rPr kumimoji="0" lang="en-US" sz="2000" b="0" i="0" u="none" strike="noStrike" kern="1200" cap="none" spc="0" normalizeH="0" noProof="0" dirty="0">
                <a:ln>
                  <a:noFill/>
                </a:ln>
                <a:solidFill>
                  <a:schemeClr val="tx1"/>
                </a:solidFill>
                <a:effectLst/>
                <a:uLnTx/>
                <a:uFillTx/>
                <a:latin typeface="+mn-lt"/>
                <a:ea typeface="+mn-ea"/>
                <a:cs typeface="+mn-cs"/>
              </a:rPr>
            </a:b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1"/>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873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0" y="914400"/>
            <a:ext cx="9144000" cy="6816507"/>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A convolutional neural network is an extension of artificial neural networks (ANN) and is predominantly used for image recognition-based tasks. A previous article covered </a:t>
            </a:r>
            <a:r>
              <a:rPr lang="en-US" b="0" i="0" u="sng" dirty="0">
                <a:solidFill>
                  <a:srgbClr val="0F62FE"/>
                </a:solidFill>
                <a:effectLst/>
                <a:latin typeface="IBM Plex Sans" panose="020B0503050203000203" pitchFamily="34" charset="0"/>
                <a:hlinkClick r:id="rId3"/>
              </a:rPr>
              <a:t>different types of architectures that are built on artificial neural networks </a:t>
            </a:r>
            <a:r>
              <a:rPr lang="en-US" b="0" i="0" dirty="0">
                <a:solidFill>
                  <a:srgbClr val="161616"/>
                </a:solidFill>
                <a:effectLst/>
                <a:latin typeface="IBM Plex Sans" panose="020B0503050203000203" pitchFamily="34" charset="0"/>
              </a:rPr>
              <a:t>. This article explains the different steps that go into creating a convolutional neural network. These steps are:</a:t>
            </a:r>
          </a:p>
          <a:p>
            <a:endParaRPr lang="en-US" dirty="0">
              <a:solidFill>
                <a:srgbClr val="161616"/>
              </a:solidFill>
              <a:latin typeface="IBM Plex Sans" panose="020B0503050203000203" pitchFamily="34" charset="0"/>
            </a:endParaRPr>
          </a:p>
          <a:p>
            <a:pPr algn="l" fontAlgn="base">
              <a:buFont typeface="+mj-lt"/>
              <a:buAutoNum type="arabicPeriod"/>
            </a:pPr>
            <a:r>
              <a:rPr lang="en-US" b="0" i="0" dirty="0">
                <a:solidFill>
                  <a:srgbClr val="161616"/>
                </a:solidFill>
                <a:effectLst/>
                <a:latin typeface="inherit"/>
              </a:rPr>
              <a:t>Image channels</a:t>
            </a:r>
          </a:p>
          <a:p>
            <a:pPr algn="l" fontAlgn="base">
              <a:buFont typeface="+mj-lt"/>
              <a:buAutoNum type="arabicPeriod"/>
            </a:pPr>
            <a:r>
              <a:rPr lang="en-US" b="0" i="0" dirty="0">
                <a:solidFill>
                  <a:srgbClr val="161616"/>
                </a:solidFill>
                <a:effectLst/>
                <a:latin typeface="inherit"/>
              </a:rPr>
              <a:t>Convolution</a:t>
            </a:r>
          </a:p>
          <a:p>
            <a:pPr algn="l" fontAlgn="base">
              <a:buFont typeface="+mj-lt"/>
              <a:buAutoNum type="arabicPeriod"/>
            </a:pPr>
            <a:r>
              <a:rPr lang="en-US" b="0" i="0" dirty="0">
                <a:solidFill>
                  <a:srgbClr val="161616"/>
                </a:solidFill>
                <a:effectLst/>
                <a:latin typeface="inherit"/>
              </a:rPr>
              <a:t>Pooling</a:t>
            </a:r>
          </a:p>
          <a:p>
            <a:pPr algn="l" fontAlgn="base">
              <a:buFont typeface="+mj-lt"/>
              <a:buAutoNum type="arabicPeriod"/>
            </a:pPr>
            <a:r>
              <a:rPr lang="en-US" b="0" i="0" dirty="0">
                <a:solidFill>
                  <a:srgbClr val="161616"/>
                </a:solidFill>
                <a:effectLst/>
                <a:latin typeface="inherit"/>
              </a:rPr>
              <a:t>Flattening</a:t>
            </a:r>
          </a:p>
          <a:p>
            <a:pPr algn="l" fontAlgn="base">
              <a:buFont typeface="+mj-lt"/>
              <a:buAutoNum type="arabicPeriod"/>
            </a:pPr>
            <a:r>
              <a:rPr lang="en-US" b="0" i="0" dirty="0">
                <a:solidFill>
                  <a:srgbClr val="161616"/>
                </a:solidFill>
                <a:effectLst/>
                <a:latin typeface="inherit"/>
              </a:rPr>
              <a:t>Full connection</a:t>
            </a:r>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Tree>
    <p:extLst>
      <p:ext uri="{BB962C8B-B14F-4D97-AF65-F5344CB8AC3E}">
        <p14:creationId xmlns:p14="http://schemas.microsoft.com/office/powerpoint/2010/main" val="4252022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0" y="914400"/>
            <a:ext cx="9144000" cy="7017306"/>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Convolution</a:t>
            </a:r>
          </a:p>
          <a:p>
            <a:pPr algn="l" fontAlgn="base"/>
            <a:r>
              <a:rPr lang="en-US" b="0" i="0" dirty="0">
                <a:solidFill>
                  <a:srgbClr val="161616"/>
                </a:solidFill>
                <a:effectLst/>
                <a:latin typeface="IBM Plex Sans" panose="020B0503050203000203" pitchFamily="34" charset="0"/>
              </a:rPr>
              <a:t>Now that the image has been represented as a combination of numbers. the next step in the process is to identify the key features within the image. This is extracted using a method known as convolution.</a:t>
            </a:r>
          </a:p>
          <a:p>
            <a:pPr algn="l" fontAlgn="base"/>
            <a:r>
              <a:rPr lang="en-US" b="0" i="0" dirty="0">
                <a:solidFill>
                  <a:srgbClr val="161616"/>
                </a:solidFill>
                <a:effectLst/>
                <a:latin typeface="IBM Plex Sans" panose="020B0503050203000203" pitchFamily="34" charset="0"/>
              </a:rPr>
              <a:t>Convolution is an operation where one function modifies (or convolves) the shape of another. Convolutions in images are generally applied for various reasons such as to sharpen, smooth, and intensify. In CNN, convolutions are applied to extract the prominent features within the images.</a:t>
            </a: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r>
              <a:rPr lang="en-US" b="0" i="0" dirty="0">
                <a:solidFill>
                  <a:srgbClr val="161616"/>
                </a:solidFill>
                <a:effectLst/>
                <a:latin typeface="IBM Plex Sans" panose="020B0503050203000203" pitchFamily="34" charset="0"/>
              </a:rPr>
              <a:t>For simplicity, the following animation shows how an edge detector filter is applied to just the blue channel output from the previous step. Later, you'll learn how filters are applied to all three channels.</a:t>
            </a:r>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Tree>
    <p:extLst>
      <p:ext uri="{BB962C8B-B14F-4D97-AF65-F5344CB8AC3E}">
        <p14:creationId xmlns:p14="http://schemas.microsoft.com/office/powerpoint/2010/main" val="1056549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pic>
        <p:nvPicPr>
          <p:cNvPr id="1026" name="Picture 2" descr="Animation showing how an edge detector filter is applied to the blue channel output.">
            <a:extLst>
              <a:ext uri="{FF2B5EF4-FFF2-40B4-BE49-F238E27FC236}">
                <a16:creationId xmlns:a16="http://schemas.microsoft.com/office/drawing/2014/main" id="{F0F2657A-7CDC-05E5-71D0-D9B884DF3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2999"/>
            <a:ext cx="8915400" cy="571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12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
        <p:nvSpPr>
          <p:cNvPr id="9" name="TextBox 8">
            <a:extLst>
              <a:ext uri="{FF2B5EF4-FFF2-40B4-BE49-F238E27FC236}">
                <a16:creationId xmlns:a16="http://schemas.microsoft.com/office/drawing/2014/main" id="{34314947-7DD7-E76B-8301-0DE669975CAF}"/>
              </a:ext>
            </a:extLst>
          </p:cNvPr>
          <p:cNvSpPr txBox="1"/>
          <p:nvPr/>
        </p:nvSpPr>
        <p:spPr>
          <a:xfrm>
            <a:off x="76200" y="751344"/>
            <a:ext cx="8915400" cy="5909310"/>
          </a:xfrm>
          <a:prstGeom prst="rect">
            <a:avLst/>
          </a:prstGeom>
          <a:noFill/>
        </p:spPr>
        <p:txBody>
          <a:bodyPr wrap="square">
            <a:spAutoFit/>
          </a:bodyPr>
          <a:lstStyle/>
          <a:p>
            <a:pPr algn="l" fontAlgn="base"/>
            <a:r>
              <a:rPr lang="en-US" b="0" i="0" dirty="0" err="1">
                <a:solidFill>
                  <a:srgbClr val="161616"/>
                </a:solidFill>
                <a:effectLst/>
                <a:latin typeface="IBM Plex Sans" panose="020B0503050203000203" pitchFamily="34" charset="0"/>
              </a:rPr>
              <a:t>Strided</a:t>
            </a:r>
            <a:r>
              <a:rPr lang="en-US" b="0" i="0" dirty="0">
                <a:solidFill>
                  <a:srgbClr val="161616"/>
                </a:solidFill>
                <a:effectLst/>
                <a:latin typeface="IBM Plex Sans" panose="020B0503050203000203" pitchFamily="34" charset="0"/>
              </a:rPr>
              <a:t> convolutions</a:t>
            </a:r>
          </a:p>
          <a:p>
            <a:pPr algn="l" fontAlgn="base"/>
            <a:r>
              <a:rPr lang="en-US" b="0" i="0" dirty="0">
                <a:solidFill>
                  <a:srgbClr val="161616"/>
                </a:solidFill>
                <a:effectLst/>
                <a:latin typeface="IBM Plex Sans" panose="020B0503050203000203" pitchFamily="34" charset="0"/>
              </a:rPr>
              <a:t>During the process of convolution, you can see how the input array is transformed into a smaller array while still maintaining the spatial correlation between the pixels by applying filters. Here, I discuss an option on how to help compress the size of the input array much more.</a:t>
            </a:r>
          </a:p>
          <a:p>
            <a:pPr algn="l" fontAlgn="base"/>
            <a:r>
              <a:rPr lang="en-US" b="0" i="0" dirty="0">
                <a:solidFill>
                  <a:srgbClr val="161616"/>
                </a:solidFill>
                <a:effectLst/>
                <a:latin typeface="IBM Plex Sans" panose="020B0503050203000203" pitchFamily="34" charset="0"/>
              </a:rPr>
              <a:t> striding</a:t>
            </a:r>
          </a:p>
          <a:p>
            <a:pPr algn="l" fontAlgn="base"/>
            <a:r>
              <a:rPr lang="en-US" b="0" i="0" dirty="0">
                <a:solidFill>
                  <a:srgbClr val="161616"/>
                </a:solidFill>
                <a:effectLst/>
                <a:latin typeface="IBM Plex Sans" panose="020B0503050203000203" pitchFamily="34" charset="0"/>
              </a:rPr>
              <a:t>In the previous section, you saw how the filter is applied to each 3x3 section of the input image. You can see that this window is slid by one column to the right each time, and the end of each row is slid down by one row. In this case, sliding of the filter over the input was done one step at a time. This is referred to as striding. The following example shows the same convolution, but </a:t>
            </a:r>
            <a:r>
              <a:rPr lang="en-US" b="0" i="0" dirty="0" err="1">
                <a:solidFill>
                  <a:srgbClr val="161616"/>
                </a:solidFill>
                <a:effectLst/>
                <a:latin typeface="IBM Plex Sans" panose="020B0503050203000203" pitchFamily="34" charset="0"/>
              </a:rPr>
              <a:t>strided</a:t>
            </a:r>
            <a:r>
              <a:rPr lang="en-US" b="0" i="0" dirty="0">
                <a:solidFill>
                  <a:srgbClr val="161616"/>
                </a:solidFill>
                <a:effectLst/>
                <a:latin typeface="IBM Plex Sans" panose="020B0503050203000203" pitchFamily="34" charset="0"/>
              </a:rPr>
              <a:t> with 2 steps.</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14878960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
        <p:nvSpPr>
          <p:cNvPr id="9" name="TextBox 8">
            <a:extLst>
              <a:ext uri="{FF2B5EF4-FFF2-40B4-BE49-F238E27FC236}">
                <a16:creationId xmlns:a16="http://schemas.microsoft.com/office/drawing/2014/main" id="{34314947-7DD7-E76B-8301-0DE669975CAF}"/>
              </a:ext>
            </a:extLst>
          </p:cNvPr>
          <p:cNvSpPr txBox="1"/>
          <p:nvPr/>
        </p:nvSpPr>
        <p:spPr>
          <a:xfrm>
            <a:off x="0" y="987561"/>
            <a:ext cx="8915400" cy="2862322"/>
          </a:xfrm>
          <a:prstGeom prst="rect">
            <a:avLst/>
          </a:prstGeom>
          <a:noFill/>
        </p:spPr>
        <p:txBody>
          <a:bodyPr wrap="square">
            <a:spAutoFit/>
          </a:bodyPr>
          <a:lstStyle/>
          <a:p>
            <a:pPr algn="l" fontAlgn="base"/>
            <a:r>
              <a:rPr lang="en-US" b="0" i="0" dirty="0" err="1">
                <a:solidFill>
                  <a:srgbClr val="161616"/>
                </a:solidFill>
                <a:effectLst/>
                <a:latin typeface="IBM Plex Sans" panose="020B0503050203000203" pitchFamily="34" charset="0"/>
              </a:rPr>
              <a:t>Strided</a:t>
            </a:r>
            <a:r>
              <a:rPr lang="en-US" b="0" i="0" dirty="0">
                <a:solidFill>
                  <a:srgbClr val="161616"/>
                </a:solidFill>
                <a:effectLst/>
                <a:latin typeface="IBM Plex Sans" panose="020B0503050203000203" pitchFamily="34" charset="0"/>
              </a:rPr>
              <a:t> convolutions</a:t>
            </a: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p:txBody>
      </p:sp>
      <p:pic>
        <p:nvPicPr>
          <p:cNvPr id="3074" name="Picture 2" descr="Stride">
            <a:extLst>
              <a:ext uri="{FF2B5EF4-FFF2-40B4-BE49-F238E27FC236}">
                <a16:creationId xmlns:a16="http://schemas.microsoft.com/office/drawing/2014/main" id="{62A284A4-6D9A-4D03-ED30-76C290BCF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9217"/>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22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
        <p:nvSpPr>
          <p:cNvPr id="9" name="TextBox 8">
            <a:extLst>
              <a:ext uri="{FF2B5EF4-FFF2-40B4-BE49-F238E27FC236}">
                <a16:creationId xmlns:a16="http://schemas.microsoft.com/office/drawing/2014/main" id="{34314947-7DD7-E76B-8301-0DE669975CAF}"/>
              </a:ext>
            </a:extLst>
          </p:cNvPr>
          <p:cNvSpPr txBox="1"/>
          <p:nvPr/>
        </p:nvSpPr>
        <p:spPr>
          <a:xfrm>
            <a:off x="76200" y="751344"/>
            <a:ext cx="8915400" cy="3970318"/>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Flattening</a:t>
            </a:r>
          </a:p>
          <a:p>
            <a:pPr algn="l" fontAlgn="base"/>
            <a:r>
              <a:rPr lang="en-US" b="0" i="0" dirty="0">
                <a:solidFill>
                  <a:srgbClr val="161616"/>
                </a:solidFill>
                <a:effectLst/>
                <a:latin typeface="IBM Plex Sans" panose="020B0503050203000203" pitchFamily="34" charset="0"/>
              </a:rPr>
              <a:t>You can think of CNN as a sequence of steps that are performed to effectively capture the important aspects of an image before applying ANN on it. In the previous steps, you saw the different transitions that are applied to the original image.</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2930859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                                               </a:t>
            </a:r>
            <a:r>
              <a:rPr lang="en-US" sz="2400" b="0" i="0" dirty="0">
                <a:solidFill>
                  <a:srgbClr val="161616"/>
                </a:solidFill>
                <a:effectLst/>
                <a:latin typeface="IBM Plex Sans" panose="020B0503050203000203" pitchFamily="34" charset="0"/>
              </a:rPr>
              <a:t>Flattening</a:t>
            </a:r>
          </a:p>
          <a:p>
            <a:pPr algn="ct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
        <p:nvSpPr>
          <p:cNvPr id="9" name="TextBox 8">
            <a:extLst>
              <a:ext uri="{FF2B5EF4-FFF2-40B4-BE49-F238E27FC236}">
                <a16:creationId xmlns:a16="http://schemas.microsoft.com/office/drawing/2014/main" id="{34314947-7DD7-E76B-8301-0DE669975CAF}"/>
              </a:ext>
            </a:extLst>
          </p:cNvPr>
          <p:cNvSpPr txBox="1"/>
          <p:nvPr/>
        </p:nvSpPr>
        <p:spPr>
          <a:xfrm>
            <a:off x="76200" y="751344"/>
            <a:ext cx="8915400" cy="2862322"/>
          </a:xfrm>
          <a:prstGeom prst="rect">
            <a:avLst/>
          </a:prstGeom>
          <a:noFill/>
        </p:spPr>
        <p:txBody>
          <a:bodyPr wrap="square">
            <a:spAutoFit/>
          </a:bodyPr>
          <a:lstStyle/>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p:txBody>
      </p:sp>
      <p:pic>
        <p:nvPicPr>
          <p:cNvPr id="5122" name="Picture 2" descr="Flattening">
            <a:extLst>
              <a:ext uri="{FF2B5EF4-FFF2-40B4-BE49-F238E27FC236}">
                <a16:creationId xmlns:a16="http://schemas.microsoft.com/office/drawing/2014/main" id="{5C484CC4-96E4-E07C-2B25-0F9485E0A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47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
        <p:nvSpPr>
          <p:cNvPr id="6" name="Title 1"/>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GB" sz="2400" b="1" dirty="0">
              <a:latin typeface="Times New Roman" panose="02020603050405020304" pitchFamily="18" charset="0"/>
              <a:cs typeface="Times New Roman" panose="02020603050405020304" pitchFamily="18" charset="0"/>
            </a:endParaRPr>
          </a:p>
          <a:p>
            <a:pPr algn="ctr"/>
            <a:endParaRPr lang="en-GB" sz="2400" b="1" dirty="0">
              <a:latin typeface="Times New Roman" panose="02020603050405020304" pitchFamily="18" charset="0"/>
              <a:cs typeface="Times New Roman" panose="02020603050405020304" pitchFamily="18" charset="0"/>
            </a:endParaRPr>
          </a:p>
          <a:p>
            <a:pPr algn="ctr"/>
            <a:r>
              <a:rPr lang="en-GB" sz="2400" b="1" dirty="0">
                <a:latin typeface="Times New Roman" panose="02020603050405020304" pitchFamily="18" charset="0"/>
                <a:cs typeface="Times New Roman" panose="02020603050405020304" pitchFamily="18" charset="0"/>
              </a:rPr>
              <a:t>Convolutional Neural Networks</a:t>
            </a:r>
          </a:p>
          <a:p>
            <a:pPr algn="ctr"/>
            <a:endParaRPr lang="en-US" sz="2400" b="0" i="0" dirty="0">
              <a:solidFill>
                <a:srgbClr val="161616"/>
              </a:solidFill>
              <a:effectLst/>
              <a:latin typeface="IBM Plex Sans" panose="020B0503050203000203" pitchFamily="34" charset="0"/>
            </a:endParaRPr>
          </a:p>
          <a:p>
            <a:pPr algn="ct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5C1D2C0E-31CB-7492-7E11-D1D4BB1359B9}"/>
              </a:ext>
            </a:extLst>
          </p:cNvPr>
          <p:cNvSpPr txBox="1"/>
          <p:nvPr/>
        </p:nvSpPr>
        <p:spPr>
          <a:xfrm>
            <a:off x="3612306" y="914400"/>
            <a:ext cx="5531694" cy="3416320"/>
          </a:xfrm>
          <a:prstGeom prst="rect">
            <a:avLst/>
          </a:prstGeom>
          <a:noFill/>
        </p:spPr>
        <p:txBody>
          <a:bodyPr wrap="square">
            <a:spAutoFit/>
          </a:bodyPr>
          <a:lstStyle/>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endParaRPr lang="en-IN" dirty="0"/>
          </a:p>
        </p:txBody>
      </p:sp>
      <p:sp>
        <p:nvSpPr>
          <p:cNvPr id="12" name="TextBox 11">
            <a:extLst>
              <a:ext uri="{FF2B5EF4-FFF2-40B4-BE49-F238E27FC236}">
                <a16:creationId xmlns:a16="http://schemas.microsoft.com/office/drawing/2014/main" id="{F17724F9-8B96-42F3-AB6C-2354F5F94F8E}"/>
              </a:ext>
            </a:extLst>
          </p:cNvPr>
          <p:cNvSpPr txBox="1"/>
          <p:nvPr/>
        </p:nvSpPr>
        <p:spPr>
          <a:xfrm>
            <a:off x="304800" y="1045764"/>
            <a:ext cx="8534400" cy="3970318"/>
          </a:xfrm>
          <a:prstGeom prst="rect">
            <a:avLst/>
          </a:prstGeom>
          <a:noFill/>
        </p:spPr>
        <p:txBody>
          <a:bodyPr wrap="square">
            <a:spAutoFit/>
          </a:bodyPr>
          <a:lstStyle/>
          <a:p>
            <a:r>
              <a:rPr lang="en-US" dirty="0"/>
              <a:t>Fully Connected Layer vs. Convolutional Layer</a:t>
            </a:r>
          </a:p>
          <a:p>
            <a:r>
              <a:rPr lang="en-US" dirty="0"/>
              <a:t>A fully connected layer refers to a neural network in which each input node is connected to each output node. In a convolutional layer, not all nodes are connected. Here’s what you need to know.</a:t>
            </a:r>
          </a:p>
          <a:p>
            <a:r>
              <a:rPr lang="en-US" b="0" i="0" dirty="0">
                <a:solidFill>
                  <a:srgbClr val="3A3B41"/>
                </a:solidFill>
                <a:effectLst/>
                <a:latin typeface="Georgia" panose="02040502050405020303" pitchFamily="18" charset="0"/>
              </a:rPr>
              <a:t>A fully connected layer refers to a neural network in which each neuron applies a linear transformation to the input vector through a weights matrix. As a result, all possible connections layer-to-layer are present, meaning every input of the input vector influences every output of the output vector.</a:t>
            </a:r>
          </a:p>
          <a:p>
            <a:r>
              <a:rPr lang="en-US" b="0" i="0" dirty="0">
                <a:solidFill>
                  <a:srgbClr val="3A3B41"/>
                </a:solidFill>
                <a:effectLst/>
                <a:latin typeface="Georgia" panose="02040502050405020303" pitchFamily="18" charset="0"/>
              </a:rPr>
              <a:t>Neural networks are a set of dependent non-linear functions. Each individual function consists of a neuron (or a perceptron). In fully connected layers, the neuron applies a linear transformation to the input vector through a weights matrix. A non-linear transformation is then applied to the product through a non-linear activation function</a:t>
            </a:r>
            <a:r>
              <a:rPr lang="en-US" b="0" i="1" dirty="0">
                <a:solidFill>
                  <a:srgbClr val="3A3B41"/>
                </a:solidFill>
                <a:effectLst/>
                <a:latin typeface="Georgia" panose="02040502050405020303" pitchFamily="18" charset="0"/>
              </a:rPr>
              <a:t> f</a:t>
            </a:r>
            <a:r>
              <a:rPr lang="en-US" b="0" i="0" dirty="0">
                <a:solidFill>
                  <a:srgbClr val="3A3B41"/>
                </a:solidFill>
                <a:effectLst/>
                <a:latin typeface="Georgia" panose="02040502050405020303" pitchFamily="18" charset="0"/>
              </a:rPr>
              <a:t>.</a:t>
            </a:r>
          </a:p>
          <a:p>
            <a:endParaRPr lang="en-IN" dirty="0"/>
          </a:p>
        </p:txBody>
      </p:sp>
      <p:pic>
        <p:nvPicPr>
          <p:cNvPr id="14" name="Picture 13">
            <a:extLst>
              <a:ext uri="{FF2B5EF4-FFF2-40B4-BE49-F238E27FC236}">
                <a16:creationId xmlns:a16="http://schemas.microsoft.com/office/drawing/2014/main" id="{5350365A-4F15-194A-0408-AB81E555A73B}"/>
              </a:ext>
            </a:extLst>
          </p:cNvPr>
          <p:cNvPicPr>
            <a:picLocks noChangeAspect="1"/>
          </p:cNvPicPr>
          <p:nvPr/>
        </p:nvPicPr>
        <p:blipFill>
          <a:blip r:embed="rId3"/>
          <a:stretch>
            <a:fillRect/>
          </a:stretch>
        </p:blipFill>
        <p:spPr>
          <a:xfrm>
            <a:off x="268258" y="4690686"/>
            <a:ext cx="8647142" cy="1485830"/>
          </a:xfrm>
          <a:prstGeom prst="rect">
            <a:avLst/>
          </a:prstGeom>
        </p:spPr>
      </p:pic>
    </p:spTree>
    <p:extLst>
      <p:ext uri="{BB962C8B-B14F-4D97-AF65-F5344CB8AC3E}">
        <p14:creationId xmlns:p14="http://schemas.microsoft.com/office/powerpoint/2010/main" val="578753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5C3650-5CB9-C7AA-EEC7-1D1ECDCA792B}"/>
              </a:ext>
            </a:extLst>
          </p:cNvPr>
          <p:cNvSpPr txBox="1"/>
          <p:nvPr/>
        </p:nvSpPr>
        <p:spPr>
          <a:xfrm>
            <a:off x="76200" y="273796"/>
            <a:ext cx="9144000" cy="1200329"/>
          </a:xfrm>
          <a:prstGeom prst="rect">
            <a:avLst/>
          </a:prstGeom>
          <a:noFill/>
        </p:spPr>
        <p:txBody>
          <a:bodyPr wrap="square">
            <a:spAutoFit/>
          </a:bodyPr>
          <a:lstStyle/>
          <a:p>
            <a:r>
              <a:rPr lang="en-US" b="0" i="0" dirty="0">
                <a:solidFill>
                  <a:srgbClr val="3A3B41"/>
                </a:solidFill>
                <a:effectLst/>
                <a:latin typeface="Georgia" panose="02040502050405020303" pitchFamily="18" charset="0"/>
              </a:rPr>
              <a:t>Here, we are taking the dot product between the weights matrix W and the input vector x. The bias term (W0) can be added inside the non-linear function.</a:t>
            </a:r>
          </a:p>
          <a:p>
            <a:r>
              <a:rPr lang="en-US" b="0" i="0" dirty="0">
                <a:solidFill>
                  <a:srgbClr val="3A3B41"/>
                </a:solidFill>
                <a:effectLst/>
                <a:latin typeface="Georgia" panose="02040502050405020303" pitchFamily="18" charset="0"/>
              </a:rPr>
              <a:t>The activation function “f” wraps the dot product between the input of the layer and the weights matrix of that layer. </a:t>
            </a:r>
            <a:endParaRPr lang="en-IN" dirty="0"/>
          </a:p>
        </p:txBody>
      </p:sp>
      <p:pic>
        <p:nvPicPr>
          <p:cNvPr id="4" name="Picture 3">
            <a:extLst>
              <a:ext uri="{FF2B5EF4-FFF2-40B4-BE49-F238E27FC236}">
                <a16:creationId xmlns:a16="http://schemas.microsoft.com/office/drawing/2014/main" id="{0FF49122-44B0-D3AE-75E7-054936E6B8A1}"/>
              </a:ext>
            </a:extLst>
          </p:cNvPr>
          <p:cNvPicPr>
            <a:picLocks noChangeAspect="1"/>
          </p:cNvPicPr>
          <p:nvPr/>
        </p:nvPicPr>
        <p:blipFill>
          <a:blip r:embed="rId2"/>
          <a:stretch>
            <a:fillRect/>
          </a:stretch>
        </p:blipFill>
        <p:spPr>
          <a:xfrm>
            <a:off x="76200" y="1447800"/>
            <a:ext cx="8839200" cy="5100637"/>
          </a:xfrm>
          <a:prstGeom prst="rect">
            <a:avLst/>
          </a:prstGeom>
        </p:spPr>
      </p:pic>
      <p:sp>
        <p:nvSpPr>
          <p:cNvPr id="5" name="Title 1">
            <a:extLst>
              <a:ext uri="{FF2B5EF4-FFF2-40B4-BE49-F238E27FC236}">
                <a16:creationId xmlns:a16="http://schemas.microsoft.com/office/drawing/2014/main" id="{5E92AEBD-964D-AB51-2C26-5AB1DB86CA16}"/>
              </a:ext>
            </a:extLst>
          </p:cNvPr>
          <p:cNvSpPr txBox="1">
            <a:spLocks/>
          </p:cNvSpPr>
          <p:nvPr/>
        </p:nvSpPr>
        <p:spPr>
          <a:xfrm>
            <a:off x="1371600" y="76200"/>
            <a:ext cx="7772400" cy="152400"/>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GB" sz="2400" b="1" dirty="0">
              <a:latin typeface="Times New Roman" panose="02020603050405020304" pitchFamily="18" charset="0"/>
              <a:cs typeface="Times New Roman" panose="02020603050405020304" pitchFamily="18" charset="0"/>
            </a:endParaRPr>
          </a:p>
          <a:p>
            <a:pPr algn="ctr"/>
            <a:endParaRPr lang="en-GB" sz="2400" b="1" dirty="0">
              <a:latin typeface="Times New Roman" panose="02020603050405020304" pitchFamily="18" charset="0"/>
              <a:cs typeface="Times New Roman" panose="02020603050405020304" pitchFamily="18" charset="0"/>
            </a:endParaRPr>
          </a:p>
          <a:p>
            <a:pPr algn="ctr"/>
            <a:r>
              <a:rPr lang="en-GB" sz="2400" b="1" dirty="0">
                <a:latin typeface="Times New Roman" panose="02020603050405020304" pitchFamily="18" charset="0"/>
                <a:cs typeface="Times New Roman" panose="02020603050405020304" pitchFamily="18" charset="0"/>
              </a:rPr>
              <a:t>Convolutional Neural Networks</a:t>
            </a:r>
          </a:p>
          <a:p>
            <a:pPr algn="ctr"/>
            <a:endParaRPr lang="en-US" sz="2400" b="0" i="0" dirty="0">
              <a:solidFill>
                <a:srgbClr val="161616"/>
              </a:solidFill>
              <a:effectLst/>
              <a:latin typeface="IBM Plex Sans" panose="020B0503050203000203" pitchFamily="34" charset="0"/>
            </a:endParaRPr>
          </a:p>
          <a:p>
            <a:pPr algn="ctr"/>
            <a:endParaRPr lang="en-IN" sz="2200" b="1" dirty="0">
              <a:latin typeface="Times New Roman" panose="02020603050405020304" pitchFamily="18" charset="0"/>
              <a:cs typeface="Times New Roman" panose="02020603050405020304" pitchFamily="18" charset="0"/>
            </a:endParaRPr>
          </a:p>
        </p:txBody>
      </p:sp>
      <p:pic>
        <p:nvPicPr>
          <p:cNvPr id="6" name="Picture 2" descr="E:\NIET\Project\xLogo11.png.pagespeed.ic.pydHLuCQEZ.png">
            <a:extLst>
              <a:ext uri="{FF2B5EF4-FFF2-40B4-BE49-F238E27FC236}">
                <a16:creationId xmlns:a16="http://schemas.microsoft.com/office/drawing/2014/main" id="{D8DD94A5-DB76-8CD4-01DB-D6C95E1A8836}"/>
              </a:ext>
            </a:extLst>
          </p:cNvPr>
          <p:cNvPicPr>
            <a:picLocks noChangeAspect="1" noChangeArrowheads="1"/>
          </p:cNvPicPr>
          <p:nvPr/>
        </p:nvPicPr>
        <p:blipFill>
          <a:blip r:embed="rId3"/>
          <a:srcRect/>
          <a:stretch>
            <a:fillRect/>
          </a:stretch>
        </p:blipFill>
        <p:spPr bwMode="auto">
          <a:xfrm>
            <a:off x="0" y="1"/>
            <a:ext cx="1447800" cy="381000"/>
          </a:xfrm>
          <a:prstGeom prst="rect">
            <a:avLst/>
          </a:prstGeom>
          <a:noFill/>
        </p:spPr>
      </p:pic>
      <p:sp>
        <p:nvSpPr>
          <p:cNvPr id="2" name="Date Placeholder 1"/>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108</a:t>
            </a:fld>
            <a:endParaRPr lang="en-IN"/>
          </a:p>
        </p:txBody>
      </p:sp>
    </p:spTree>
    <p:extLst>
      <p:ext uri="{BB962C8B-B14F-4D97-AF65-F5344CB8AC3E}">
        <p14:creationId xmlns:p14="http://schemas.microsoft.com/office/powerpoint/2010/main" val="721343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9A78FC-0A99-0F2C-DC66-22D808978007}"/>
              </a:ext>
            </a:extLst>
          </p:cNvPr>
          <p:cNvSpPr txBox="1"/>
          <p:nvPr/>
        </p:nvSpPr>
        <p:spPr>
          <a:xfrm>
            <a:off x="76200" y="76200"/>
            <a:ext cx="4572000" cy="369332"/>
          </a:xfrm>
          <a:prstGeom prst="rect">
            <a:avLst/>
          </a:prstGeom>
          <a:noFill/>
        </p:spPr>
        <p:txBody>
          <a:bodyPr wrap="square">
            <a:spAutoFit/>
          </a:bodyPr>
          <a:lstStyle/>
          <a:p>
            <a:pPr algn="l"/>
            <a:r>
              <a:rPr lang="en-IN" b="1" dirty="0">
                <a:solidFill>
                  <a:srgbClr val="04003F"/>
                </a:solidFill>
                <a:effectLst/>
                <a:latin typeface="Barlow Condensed" panose="00000506000000000000" pitchFamily="2" charset="0"/>
              </a:rPr>
              <a:t>Convolutional Layer</a:t>
            </a:r>
          </a:p>
        </p:txBody>
      </p:sp>
      <p:pic>
        <p:nvPicPr>
          <p:cNvPr id="5122" name="Picture 2" descr="Illustration for how a convolutional layer operates. ">
            <a:extLst>
              <a:ext uri="{FF2B5EF4-FFF2-40B4-BE49-F238E27FC236}">
                <a16:creationId xmlns:a16="http://schemas.microsoft.com/office/drawing/2014/main" id="{AB554F0F-B147-E3F8-B9BC-6967BD0E8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0414"/>
            <a:ext cx="8991600"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2BFE72-8684-7265-2DC1-AAFC86E8B04E}"/>
              </a:ext>
            </a:extLst>
          </p:cNvPr>
          <p:cNvSpPr txBox="1"/>
          <p:nvPr/>
        </p:nvSpPr>
        <p:spPr>
          <a:xfrm>
            <a:off x="76200" y="2680214"/>
            <a:ext cx="8991600" cy="2031325"/>
          </a:xfrm>
          <a:prstGeom prst="rect">
            <a:avLst/>
          </a:prstGeom>
          <a:noFill/>
        </p:spPr>
        <p:txBody>
          <a:bodyPr wrap="square">
            <a:spAutoFit/>
          </a:bodyPr>
          <a:lstStyle/>
          <a:p>
            <a:r>
              <a:rPr lang="en-US" b="0" i="0" dirty="0">
                <a:solidFill>
                  <a:srgbClr val="3A3B41"/>
                </a:solidFill>
                <a:effectLst/>
                <a:latin typeface="Georgia" panose="02040502050405020303" pitchFamily="18" charset="0"/>
              </a:rPr>
              <a:t>A convolution is effectively a sliding dot product, where the kernel shifts along the input matrix, and we take the dot product between the two as if they were vectors. Below is the vector form of the convolution shown above. </a:t>
            </a:r>
          </a:p>
          <a:p>
            <a:r>
              <a:rPr lang="en-US" b="0" i="0" dirty="0">
                <a:solidFill>
                  <a:srgbClr val="3A3B41"/>
                </a:solidFill>
                <a:effectLst/>
                <a:latin typeface="Georgia" panose="02040502050405020303" pitchFamily="18" charset="0"/>
              </a:rPr>
              <a:t>A convolutional layer applies to a neural network in which not all input nodes in a neuron are connected to the output nodes. This gives convolutional layers more flexibility in learning. The number of weights per layer is also a lot smaller, which helps with high-dimensional inputs, such as image data. </a:t>
            </a:r>
            <a:endParaRPr lang="en-IN" dirty="0"/>
          </a:p>
        </p:txBody>
      </p:sp>
      <p:pic>
        <p:nvPicPr>
          <p:cNvPr id="6" name="Picture 5">
            <a:extLst>
              <a:ext uri="{FF2B5EF4-FFF2-40B4-BE49-F238E27FC236}">
                <a16:creationId xmlns:a16="http://schemas.microsoft.com/office/drawing/2014/main" id="{91C0E1E3-0DBE-C743-FDC4-BB27D8625C0A}"/>
              </a:ext>
            </a:extLst>
          </p:cNvPr>
          <p:cNvPicPr>
            <a:picLocks noChangeAspect="1"/>
          </p:cNvPicPr>
          <p:nvPr/>
        </p:nvPicPr>
        <p:blipFill>
          <a:blip r:embed="rId3"/>
          <a:stretch>
            <a:fillRect/>
          </a:stretch>
        </p:blipFill>
        <p:spPr>
          <a:xfrm>
            <a:off x="87086" y="4711539"/>
            <a:ext cx="8980714" cy="2070261"/>
          </a:xfrm>
          <a:prstGeom prst="rect">
            <a:avLst/>
          </a:prstGeom>
        </p:spPr>
      </p:pic>
      <p:sp>
        <p:nvSpPr>
          <p:cNvPr id="7" name="Title 1">
            <a:extLst>
              <a:ext uri="{FF2B5EF4-FFF2-40B4-BE49-F238E27FC236}">
                <a16:creationId xmlns:a16="http://schemas.microsoft.com/office/drawing/2014/main" id="{60C1A1D6-6914-0BF6-F755-C9E272E8DB2F}"/>
              </a:ext>
            </a:extLst>
          </p:cNvPr>
          <p:cNvSpPr txBox="1">
            <a:spLocks/>
          </p:cNvSpPr>
          <p:nvPr/>
        </p:nvSpPr>
        <p:spPr>
          <a:xfrm>
            <a:off x="1828800" y="21771"/>
            <a:ext cx="73152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GB" sz="2400" b="1" dirty="0">
              <a:latin typeface="Times New Roman" panose="02020603050405020304" pitchFamily="18" charset="0"/>
              <a:cs typeface="Times New Roman" panose="02020603050405020304" pitchFamily="18" charset="0"/>
            </a:endParaRPr>
          </a:p>
          <a:p>
            <a:pPr algn="ctr"/>
            <a:endParaRPr lang="en-GB" sz="2400" b="1" dirty="0">
              <a:latin typeface="Times New Roman" panose="02020603050405020304" pitchFamily="18" charset="0"/>
              <a:cs typeface="Times New Roman" panose="02020603050405020304" pitchFamily="18" charset="0"/>
            </a:endParaRPr>
          </a:p>
          <a:p>
            <a:pPr algn="ctr"/>
            <a:r>
              <a:rPr lang="en-GB" sz="2400" b="1" dirty="0">
                <a:latin typeface="Times New Roman" panose="02020603050405020304" pitchFamily="18" charset="0"/>
                <a:cs typeface="Times New Roman" panose="02020603050405020304" pitchFamily="18" charset="0"/>
              </a:rPr>
              <a:t>Convolutional Neural Networks</a:t>
            </a:r>
          </a:p>
          <a:p>
            <a:pPr algn="ctr"/>
            <a:endParaRPr lang="en-US" sz="2400" b="0" i="0" dirty="0">
              <a:solidFill>
                <a:srgbClr val="161616"/>
              </a:solidFill>
              <a:effectLst/>
              <a:latin typeface="IBM Plex Sans" panose="020B0503050203000203" pitchFamily="34" charset="0"/>
            </a:endParaRPr>
          </a:p>
          <a:p>
            <a:pPr algn="ctr"/>
            <a:endParaRPr lang="en-IN" sz="22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109</a:t>
            </a:fld>
            <a:endParaRPr lang="en-IN"/>
          </a:p>
        </p:txBody>
      </p:sp>
    </p:spTree>
    <p:extLst>
      <p:ext uri="{BB962C8B-B14F-4D97-AF65-F5344CB8AC3E}">
        <p14:creationId xmlns:p14="http://schemas.microsoft.com/office/powerpoint/2010/main" val="1317561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1"/>
            <p:extLst>
              <p:ext uri="{D42A27DB-BD31-4B8C-83A1-F6EECF244321}">
                <p14:modId xmlns:p14="http://schemas.microsoft.com/office/powerpoint/2010/main" val="2980427597"/>
              </p:ext>
            </p:extLst>
          </p:nvPr>
        </p:nvGraphicFramePr>
        <p:xfrm>
          <a:off x="152403" y="1219201"/>
          <a:ext cx="8839199" cy="4343401"/>
        </p:xfrm>
        <a:graphic>
          <a:graphicData uri="http://schemas.openxmlformats.org/drawingml/2006/table">
            <a:tbl>
              <a:tblPr>
                <a:tableStyleId>{D7AC3CCA-C797-4891-BE02-D94E43425B78}</a:tableStyleId>
              </a:tblPr>
              <a:tblGrid>
                <a:gridCol w="1622065">
                  <a:extLst>
                    <a:ext uri="{9D8B030D-6E8A-4147-A177-3AD203B41FA5}">
                      <a16:colId xmlns:a16="http://schemas.microsoft.com/office/drawing/2014/main" val="336454987"/>
                    </a:ext>
                  </a:extLst>
                </a:gridCol>
                <a:gridCol w="407168">
                  <a:extLst>
                    <a:ext uri="{9D8B030D-6E8A-4147-A177-3AD203B41FA5}">
                      <a16:colId xmlns:a16="http://schemas.microsoft.com/office/drawing/2014/main" val="2419786324"/>
                    </a:ext>
                  </a:extLst>
                </a:gridCol>
                <a:gridCol w="463661">
                  <a:extLst>
                    <a:ext uri="{9D8B030D-6E8A-4147-A177-3AD203B41FA5}">
                      <a16:colId xmlns:a16="http://schemas.microsoft.com/office/drawing/2014/main" val="2116179407"/>
                    </a:ext>
                  </a:extLst>
                </a:gridCol>
                <a:gridCol w="643026">
                  <a:extLst>
                    <a:ext uri="{9D8B030D-6E8A-4147-A177-3AD203B41FA5}">
                      <a16:colId xmlns:a16="http://schemas.microsoft.com/office/drawing/2014/main" val="4150870881"/>
                    </a:ext>
                  </a:extLst>
                </a:gridCol>
                <a:gridCol w="643026">
                  <a:extLst>
                    <a:ext uri="{9D8B030D-6E8A-4147-A177-3AD203B41FA5}">
                      <a16:colId xmlns:a16="http://schemas.microsoft.com/office/drawing/2014/main" val="1959501051"/>
                    </a:ext>
                  </a:extLst>
                </a:gridCol>
                <a:gridCol w="643026">
                  <a:extLst>
                    <a:ext uri="{9D8B030D-6E8A-4147-A177-3AD203B41FA5}">
                      <a16:colId xmlns:a16="http://schemas.microsoft.com/office/drawing/2014/main" val="714186528"/>
                    </a:ext>
                  </a:extLst>
                </a:gridCol>
                <a:gridCol w="643026">
                  <a:extLst>
                    <a:ext uri="{9D8B030D-6E8A-4147-A177-3AD203B41FA5}">
                      <a16:colId xmlns:a16="http://schemas.microsoft.com/office/drawing/2014/main" val="1947496999"/>
                    </a:ext>
                  </a:extLst>
                </a:gridCol>
                <a:gridCol w="643026">
                  <a:extLst>
                    <a:ext uri="{9D8B030D-6E8A-4147-A177-3AD203B41FA5}">
                      <a16:colId xmlns:a16="http://schemas.microsoft.com/office/drawing/2014/main" val="1278955555"/>
                    </a:ext>
                  </a:extLst>
                </a:gridCol>
                <a:gridCol w="643026">
                  <a:extLst>
                    <a:ext uri="{9D8B030D-6E8A-4147-A177-3AD203B41FA5}">
                      <a16:colId xmlns:a16="http://schemas.microsoft.com/office/drawing/2014/main" val="293989632"/>
                    </a:ext>
                  </a:extLst>
                </a:gridCol>
                <a:gridCol w="560586">
                  <a:extLst>
                    <a:ext uri="{9D8B030D-6E8A-4147-A177-3AD203B41FA5}">
                      <a16:colId xmlns:a16="http://schemas.microsoft.com/office/drawing/2014/main" val="2587493755"/>
                    </a:ext>
                  </a:extLst>
                </a:gridCol>
                <a:gridCol w="643026">
                  <a:extLst>
                    <a:ext uri="{9D8B030D-6E8A-4147-A177-3AD203B41FA5}">
                      <a16:colId xmlns:a16="http://schemas.microsoft.com/office/drawing/2014/main" val="3619800553"/>
                    </a:ext>
                  </a:extLst>
                </a:gridCol>
                <a:gridCol w="560586">
                  <a:extLst>
                    <a:ext uri="{9D8B030D-6E8A-4147-A177-3AD203B41FA5}">
                      <a16:colId xmlns:a16="http://schemas.microsoft.com/office/drawing/2014/main" val="3634469593"/>
                    </a:ext>
                  </a:extLst>
                </a:gridCol>
                <a:gridCol w="686084">
                  <a:extLst>
                    <a:ext uri="{9D8B030D-6E8A-4147-A177-3AD203B41FA5}">
                      <a16:colId xmlns:a16="http://schemas.microsoft.com/office/drawing/2014/main" val="1787714184"/>
                    </a:ext>
                  </a:extLst>
                </a:gridCol>
                <a:gridCol w="37867">
                  <a:extLst>
                    <a:ext uri="{9D8B030D-6E8A-4147-A177-3AD203B41FA5}">
                      <a16:colId xmlns:a16="http://schemas.microsoft.com/office/drawing/2014/main" val="2421800470"/>
                    </a:ext>
                  </a:extLst>
                </a:gridCol>
              </a:tblGrid>
              <a:tr h="653707">
                <a:tc gridSpan="14">
                  <a:txBody>
                    <a:bodyPr/>
                    <a:lstStyle/>
                    <a:p>
                      <a:pPr algn="ctr">
                        <a:lnSpc>
                          <a:spcPct val="106000"/>
                        </a:lnSpc>
                        <a:spcAft>
                          <a:spcPts val="0"/>
                        </a:spcAft>
                      </a:pPr>
                      <a:r>
                        <a:rPr lang="en-US" sz="1800" kern="1200" dirty="0">
                          <a:effectLst/>
                        </a:rPr>
                        <a:t>Computer vision</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43829">
                <a:tc>
                  <a:txBody>
                    <a:bodyPr/>
                    <a:lstStyle/>
                    <a:p>
                      <a:pPr algn="ctr">
                        <a:lnSpc>
                          <a:spcPct val="106000"/>
                        </a:lnSpc>
                        <a:spcAft>
                          <a:spcPts val="0"/>
                        </a:spcAft>
                      </a:pPr>
                      <a:r>
                        <a:rPr lang="en-US" sz="180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484538">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 code</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63651">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484538">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64946">
                <a:tc>
                  <a:txBody>
                    <a:bodyPr/>
                    <a:lstStyle/>
                    <a:p>
                      <a:pPr algn="ctr">
                        <a:lnSpc>
                          <a:spcPct val="106000"/>
                        </a:lnSpc>
                        <a:spcAft>
                          <a:spcPts val="0"/>
                        </a:spcAft>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avg</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60901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llustration representing how the nodes are connected in a convolutional layer.">
            <a:extLst>
              <a:ext uri="{FF2B5EF4-FFF2-40B4-BE49-F238E27FC236}">
                <a16:creationId xmlns:a16="http://schemas.microsoft.com/office/drawing/2014/main" id="{F29C98B1-FF9D-37E4-0988-AA0C408BD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9144000" cy="2419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B08201-C59F-0D42-9FCA-28D80CCE42BA}"/>
              </a:ext>
            </a:extLst>
          </p:cNvPr>
          <p:cNvSpPr txBox="1"/>
          <p:nvPr/>
        </p:nvSpPr>
        <p:spPr>
          <a:xfrm>
            <a:off x="152400" y="0"/>
            <a:ext cx="4585996" cy="369332"/>
          </a:xfrm>
          <a:prstGeom prst="rect">
            <a:avLst/>
          </a:prstGeom>
          <a:noFill/>
        </p:spPr>
        <p:txBody>
          <a:bodyPr wrap="square">
            <a:spAutoFit/>
          </a:bodyPr>
          <a:lstStyle/>
          <a:p>
            <a:pPr algn="l"/>
            <a:r>
              <a:rPr lang="en-IN" b="1" cap="all" dirty="0">
                <a:solidFill>
                  <a:srgbClr val="EB38A6"/>
                </a:solidFill>
                <a:effectLst/>
                <a:latin typeface="Barlow Condensed" panose="00000506000000000000" pitchFamily="2" charset="0"/>
              </a:rPr>
              <a:t>CONVOLUTIONAL LAYER</a:t>
            </a:r>
          </a:p>
        </p:txBody>
      </p:sp>
      <p:sp>
        <p:nvSpPr>
          <p:cNvPr id="5" name="TextBox 4">
            <a:extLst>
              <a:ext uri="{FF2B5EF4-FFF2-40B4-BE49-F238E27FC236}">
                <a16:creationId xmlns:a16="http://schemas.microsoft.com/office/drawing/2014/main" id="{DDEFEAB6-9A21-0AE1-1A94-BB6E47A5AD3E}"/>
              </a:ext>
            </a:extLst>
          </p:cNvPr>
          <p:cNvSpPr txBox="1"/>
          <p:nvPr/>
        </p:nvSpPr>
        <p:spPr>
          <a:xfrm>
            <a:off x="0" y="3048000"/>
            <a:ext cx="9144000" cy="3693319"/>
          </a:xfrm>
          <a:prstGeom prst="rect">
            <a:avLst/>
          </a:prstGeom>
          <a:noFill/>
        </p:spPr>
        <p:txBody>
          <a:bodyPr wrap="square">
            <a:spAutoFit/>
          </a:bodyPr>
          <a:lstStyle/>
          <a:p>
            <a:r>
              <a:rPr lang="en-US" b="0" i="0" dirty="0">
                <a:solidFill>
                  <a:srgbClr val="3A3B41"/>
                </a:solidFill>
                <a:effectLst/>
                <a:latin typeface="Georgia" panose="02040502050405020303" pitchFamily="18" charset="0"/>
              </a:rPr>
              <a:t>A convolutional layer applies to a neural network in which not all input nodes in a neuron are connected to the output nodes. This gives convolutional layers more flexibility in learning. The number of weights per layer is also a lot smaller, which helps with high-dimensional inputs, such as image data. </a:t>
            </a:r>
          </a:p>
          <a:p>
            <a:r>
              <a:rPr lang="en-US" b="0" i="0" dirty="0">
                <a:solidFill>
                  <a:srgbClr val="3A3B41"/>
                </a:solidFill>
                <a:effectLst/>
                <a:latin typeface="Georgia" panose="02040502050405020303" pitchFamily="18" charset="0"/>
              </a:rPr>
              <a:t>Convolutions are not densely connected; not all input nodes affect all output nodes. This gives convolutional layers more flexibility in learning. Moreover, the number of weights per layer is a lot smaller, which helps with </a:t>
            </a:r>
            <a:r>
              <a:rPr lang="en-US" b="0" u="none" strike="noStrike" dirty="0">
                <a:solidFill>
                  <a:srgbClr val="3A3B41"/>
                </a:solidFill>
                <a:effectLst/>
                <a:latin typeface="Georgia" panose="02040502050405020303" pitchFamily="18" charset="0"/>
                <a:hlinkClick r:id="rId3"/>
              </a:rPr>
              <a:t>high-dimensional inputs</a:t>
            </a:r>
            <a:r>
              <a:rPr lang="en-US" b="0" i="0" dirty="0">
                <a:solidFill>
                  <a:srgbClr val="3A3B41"/>
                </a:solidFill>
                <a:effectLst/>
                <a:latin typeface="Georgia" panose="02040502050405020303" pitchFamily="18" charset="0"/>
              </a:rPr>
              <a:t> such as image data. These advantages are what give CNNs their well-known characteristic of learning features in the data, such as shapes and textures in image data.</a:t>
            </a:r>
          </a:p>
          <a:p>
            <a:r>
              <a:rPr lang="en-US" b="0" i="0" dirty="0">
                <a:solidFill>
                  <a:srgbClr val="3A3B41"/>
                </a:solidFill>
                <a:effectLst/>
                <a:latin typeface="Georgia" panose="02040502050405020303" pitchFamily="18" charset="0"/>
              </a:rPr>
              <a:t>In FC layers, the output size of the layer can be specified very simply by choosing the number of columns in the weights matrix. The same cannot be said for convolutional layers. Convolutions have a lot of parameters that can be changed to adapt the output size of the operation.</a:t>
            </a:r>
            <a:endParaRPr lang="en-IN" dirty="0"/>
          </a:p>
        </p:txBody>
      </p:sp>
      <p:sp>
        <p:nvSpPr>
          <p:cNvPr id="6" name="Title 1">
            <a:extLst>
              <a:ext uri="{FF2B5EF4-FFF2-40B4-BE49-F238E27FC236}">
                <a16:creationId xmlns:a16="http://schemas.microsoft.com/office/drawing/2014/main" id="{2C212F7A-D87E-2EB7-AF3D-FA97691DE8D1}"/>
              </a:ext>
            </a:extLst>
          </p:cNvPr>
          <p:cNvSpPr txBox="1">
            <a:spLocks/>
          </p:cNvSpPr>
          <p:nvPr/>
        </p:nvSpPr>
        <p:spPr>
          <a:xfrm>
            <a:off x="2286000" y="0"/>
            <a:ext cx="68580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GB" sz="2400" b="1" dirty="0">
              <a:latin typeface="Times New Roman" panose="02020603050405020304" pitchFamily="18" charset="0"/>
              <a:cs typeface="Times New Roman" panose="02020603050405020304" pitchFamily="18" charset="0"/>
            </a:endParaRPr>
          </a:p>
          <a:p>
            <a:pPr algn="ctr"/>
            <a:endParaRPr lang="en-GB" sz="2400" b="1" dirty="0">
              <a:latin typeface="Times New Roman" panose="02020603050405020304" pitchFamily="18" charset="0"/>
              <a:cs typeface="Times New Roman" panose="02020603050405020304" pitchFamily="18" charset="0"/>
            </a:endParaRPr>
          </a:p>
          <a:p>
            <a:pPr algn="ctr"/>
            <a:r>
              <a:rPr lang="en-GB" sz="2400" b="1" dirty="0">
                <a:latin typeface="Times New Roman" panose="02020603050405020304" pitchFamily="18" charset="0"/>
                <a:cs typeface="Times New Roman" panose="02020603050405020304" pitchFamily="18" charset="0"/>
              </a:rPr>
              <a:t>Convolutional Neural Networks</a:t>
            </a:r>
          </a:p>
          <a:p>
            <a:pPr algn="ctr"/>
            <a:endParaRPr lang="en-US" sz="2400" b="0" i="0" dirty="0">
              <a:solidFill>
                <a:srgbClr val="161616"/>
              </a:solidFill>
              <a:effectLst/>
              <a:latin typeface="IBM Plex Sans" panose="020B0503050203000203" pitchFamily="34" charset="0"/>
            </a:endParaRPr>
          </a:p>
          <a:p>
            <a:pPr algn="ctr"/>
            <a:endParaRPr lang="en-IN" sz="22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110</a:t>
            </a:fld>
            <a:endParaRPr lang="en-IN"/>
          </a:p>
        </p:txBody>
      </p:sp>
    </p:spTree>
    <p:extLst>
      <p:ext uri="{BB962C8B-B14F-4D97-AF65-F5344CB8AC3E}">
        <p14:creationId xmlns:p14="http://schemas.microsoft.com/office/powerpoint/2010/main" val="8215838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BF3E8-34ED-478C-C015-B7E880CE8FB8}"/>
              </a:ext>
            </a:extLst>
          </p:cNvPr>
          <p:cNvSpPr txBox="1"/>
          <p:nvPr/>
        </p:nvSpPr>
        <p:spPr>
          <a:xfrm>
            <a:off x="76200" y="152400"/>
            <a:ext cx="8839200" cy="369332"/>
          </a:xfrm>
          <a:prstGeom prst="rect">
            <a:avLst/>
          </a:prstGeom>
          <a:noFill/>
        </p:spPr>
        <p:txBody>
          <a:bodyPr wrap="square">
            <a:spAutoFit/>
          </a:bodyPr>
          <a:lstStyle/>
          <a:p>
            <a:pPr algn="l"/>
            <a:r>
              <a:rPr lang="en-US" b="1" cap="all" dirty="0">
                <a:solidFill>
                  <a:srgbClr val="04003F"/>
                </a:solidFill>
                <a:effectLst/>
                <a:latin typeface="Montserrat" panose="00000500000000000000" pitchFamily="2" charset="0"/>
              </a:rPr>
              <a:t>CALCULATE THE OUTPUT SIZE OF A CONVOLUTIONAL LAYER</a:t>
            </a:r>
          </a:p>
        </p:txBody>
      </p:sp>
      <p:pic>
        <p:nvPicPr>
          <p:cNvPr id="4" name="Picture 3">
            <a:extLst>
              <a:ext uri="{FF2B5EF4-FFF2-40B4-BE49-F238E27FC236}">
                <a16:creationId xmlns:a16="http://schemas.microsoft.com/office/drawing/2014/main" id="{D248A425-8412-9A89-DE43-40D29463662D}"/>
              </a:ext>
            </a:extLst>
          </p:cNvPr>
          <p:cNvPicPr>
            <a:picLocks noChangeAspect="1"/>
          </p:cNvPicPr>
          <p:nvPr/>
        </p:nvPicPr>
        <p:blipFill>
          <a:blip r:embed="rId2"/>
          <a:stretch>
            <a:fillRect/>
          </a:stretch>
        </p:blipFill>
        <p:spPr>
          <a:xfrm>
            <a:off x="114300" y="457200"/>
            <a:ext cx="8915400" cy="1319694"/>
          </a:xfrm>
          <a:prstGeom prst="rect">
            <a:avLst/>
          </a:prstGeom>
        </p:spPr>
      </p:pic>
      <p:sp>
        <p:nvSpPr>
          <p:cNvPr id="6" name="TextBox 5">
            <a:extLst>
              <a:ext uri="{FF2B5EF4-FFF2-40B4-BE49-F238E27FC236}">
                <a16:creationId xmlns:a16="http://schemas.microsoft.com/office/drawing/2014/main" id="{DD4BD633-7E44-7D6C-47AD-215468B6CDF1}"/>
              </a:ext>
            </a:extLst>
          </p:cNvPr>
          <p:cNvSpPr txBox="1"/>
          <p:nvPr/>
        </p:nvSpPr>
        <p:spPr>
          <a:xfrm>
            <a:off x="114300" y="1905000"/>
            <a:ext cx="8801100" cy="3139321"/>
          </a:xfrm>
          <a:prstGeom prst="rect">
            <a:avLst/>
          </a:prstGeom>
          <a:noFill/>
        </p:spPr>
        <p:txBody>
          <a:bodyPr wrap="square">
            <a:spAutoFit/>
          </a:bodyPr>
          <a:lstStyle/>
          <a:p>
            <a:r>
              <a:rPr lang="en-US" b="0" i="0" dirty="0">
                <a:solidFill>
                  <a:srgbClr val="3A3B41"/>
                </a:solidFill>
                <a:effectLst/>
                <a:latin typeface="Georgia" panose="02040502050405020303" pitchFamily="18" charset="0"/>
              </a:rPr>
              <a:t>The output size is equal to the input size plus two times the padding minus the kernel size over the stride plus one. Most of the time we are dealing with square matrices, so this number will be the same for rows and columns. </a:t>
            </a:r>
          </a:p>
          <a:p>
            <a:endParaRPr lang="en-US" dirty="0">
              <a:solidFill>
                <a:srgbClr val="3A3B41"/>
              </a:solidFill>
              <a:latin typeface="Georgia" panose="02040502050405020303" pitchFamily="18" charset="0"/>
            </a:endParaRPr>
          </a:p>
          <a:p>
            <a:endParaRPr lang="en-US" b="0" i="0" dirty="0">
              <a:solidFill>
                <a:srgbClr val="3A3B41"/>
              </a:solidFill>
              <a:effectLst/>
              <a:latin typeface="Georgia" panose="02040502050405020303" pitchFamily="18" charset="0"/>
            </a:endParaRPr>
          </a:p>
          <a:p>
            <a:endParaRPr lang="en-US" dirty="0">
              <a:solidFill>
                <a:srgbClr val="3A3B41"/>
              </a:solidFill>
              <a:latin typeface="Georgia" panose="02040502050405020303" pitchFamily="18" charset="0"/>
            </a:endParaRPr>
          </a:p>
          <a:p>
            <a:r>
              <a:rPr lang="en-US" b="0" i="0" dirty="0">
                <a:solidFill>
                  <a:srgbClr val="3A3B41"/>
                </a:solidFill>
                <a:effectLst/>
                <a:latin typeface="Georgia" panose="02040502050405020303" pitchFamily="18" charset="0"/>
              </a:rPr>
              <a:t>If the fraction does not result in an integer, we round up. It’s important to understand the equation. Dividing by the stride makes sense for the reason that when we skip over operations, we are dividing the output size by that number. Two times the padding comes from the fact that the padding is added on both sides of the matrix, and therefore is added twice.</a:t>
            </a:r>
            <a:endParaRPr lang="en-IN" dirty="0"/>
          </a:p>
        </p:txBody>
      </p:sp>
      <p:sp>
        <p:nvSpPr>
          <p:cNvPr id="2" name="Date Placeholder 1"/>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111</a:t>
            </a:fld>
            <a:endParaRPr lang="en-IN"/>
          </a:p>
        </p:txBody>
      </p:sp>
    </p:spTree>
    <p:extLst>
      <p:ext uri="{BB962C8B-B14F-4D97-AF65-F5344CB8AC3E}">
        <p14:creationId xmlns:p14="http://schemas.microsoft.com/office/powerpoint/2010/main" val="2211362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085F-8B37-2FEC-BFEA-9A1B82DB783D}"/>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983C974C-2594-212E-8618-6B234EE9858B}"/>
              </a:ext>
            </a:extLst>
          </p:cNvPr>
          <p:cNvSpPr>
            <a:spLocks noGrp="1"/>
          </p:cNvSpPr>
          <p:nvPr>
            <p:ph idx="1"/>
          </p:nvPr>
        </p:nvSpPr>
        <p:spPr>
          <a:xfrm>
            <a:off x="76200" y="1825624"/>
            <a:ext cx="8915400" cy="4956175"/>
          </a:xfrm>
        </p:spPr>
        <p:txBody>
          <a:bodyPr/>
          <a:lstStyle/>
          <a:p>
            <a:pPr algn="l" fontAlgn="base"/>
            <a:r>
              <a:rPr lang="en-US" b="0" i="0" dirty="0">
                <a:solidFill>
                  <a:srgbClr val="161616"/>
                </a:solidFill>
                <a:effectLst/>
                <a:latin typeface="IBM Plex Sans" panose="020B0503050203000203" pitchFamily="34" charset="0"/>
              </a:rPr>
              <a:t>The RNN is one of the foundational network architectures from which other deep learning architectures are built. The primary difference between a typical multilayer network and a recurrent network is that rather than completely feed-forward connections, a recurrent network might have connections that feed back into prior layers (or into the same layer). This feedback allows RNNs to maintain memory of past inputs and model problems in time.</a:t>
            </a:r>
          </a:p>
          <a:p>
            <a:pPr algn="l" fontAlgn="base"/>
            <a:r>
              <a:rPr lang="en-US" b="0" i="0" dirty="0">
                <a:solidFill>
                  <a:srgbClr val="161616"/>
                </a:solidFill>
                <a:effectLst/>
                <a:latin typeface="IBM Plex Sans" panose="020B0503050203000203" pitchFamily="34" charset="0"/>
              </a:rPr>
              <a:t>RNNs consist of a rich set of architectures (we'll look at one popular topology called LSTM next). The key differentiator is feedback within the network, which could manifest itself from a hidden layer, the output layer, or some combination thereof.</a:t>
            </a:r>
          </a:p>
          <a:p>
            <a:endParaRPr lang="en-IN" dirty="0"/>
          </a:p>
        </p:txBody>
      </p:sp>
      <p:sp>
        <p:nvSpPr>
          <p:cNvPr id="4" name="Title 1">
            <a:extLst>
              <a:ext uri="{FF2B5EF4-FFF2-40B4-BE49-F238E27FC236}">
                <a16:creationId xmlns:a16="http://schemas.microsoft.com/office/drawing/2014/main" id="{3C2A7A80-A39A-BB5E-2588-D984EE4453E3}"/>
              </a:ext>
            </a:extLst>
          </p:cNvPr>
          <p:cNvSpPr txBox="1">
            <a:spLocks/>
          </p:cNvSpPr>
          <p:nvPr/>
        </p:nvSpPr>
        <p:spPr>
          <a:xfrm>
            <a:off x="15240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dirty="0">
                <a:solidFill>
                  <a:srgbClr val="161616"/>
                </a:solidFill>
                <a:effectLst/>
                <a:latin typeface="IBM Plex Sans" panose="020B0503050203000203" pitchFamily="34" charset="0"/>
              </a:rPr>
              <a:t>Recurrent neural networks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070CE466-C275-4126-3F7C-2E5829B78E4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112</a:t>
            </a:fld>
            <a:endParaRPr lang="en-IN"/>
          </a:p>
        </p:txBody>
      </p:sp>
    </p:spTree>
    <p:extLst>
      <p:ext uri="{BB962C8B-B14F-4D97-AF65-F5344CB8AC3E}">
        <p14:creationId xmlns:p14="http://schemas.microsoft.com/office/powerpoint/2010/main" val="3961940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4E02-EC24-899A-EBC8-CD4A7F645C57}"/>
              </a:ext>
            </a:extLst>
          </p:cNvPr>
          <p:cNvSpPr>
            <a:spLocks noGrp="1"/>
          </p:cNvSpPr>
          <p:nvPr>
            <p:ph type="title"/>
          </p:nvPr>
        </p:nvSpPr>
        <p:spPr/>
        <p:txBody>
          <a:bodyPr/>
          <a:lstStyle/>
          <a:p>
            <a:r>
              <a:rPr lang="en-US" b="0" i="1" dirty="0">
                <a:solidFill>
                  <a:srgbClr val="161616"/>
                </a:solidFill>
                <a:effectLst/>
                <a:latin typeface="IBM Plex Sans" panose="020B0503050203000203" pitchFamily="34" charset="0"/>
              </a:rPr>
              <a:t>Example applications: Speech recognition and handwriting recognition</a:t>
            </a:r>
            <a:endParaRPr lang="en-IN" dirty="0"/>
          </a:p>
        </p:txBody>
      </p:sp>
      <p:pic>
        <p:nvPicPr>
          <p:cNvPr id="1026" name="Picture 2" descr="Image with circles and arrows demonstrating the interrelationship among network input, output, hidden, and context layers">
            <a:extLst>
              <a:ext uri="{FF2B5EF4-FFF2-40B4-BE49-F238E27FC236}">
                <a16:creationId xmlns:a16="http://schemas.microsoft.com/office/drawing/2014/main" id="{18DAA318-12D9-6420-498F-11ABDC4F3F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825624"/>
            <a:ext cx="8763000" cy="48037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CBF42F5-9D8B-67DB-6C96-536AB99B6CB3}"/>
              </a:ext>
            </a:extLst>
          </p:cNvPr>
          <p:cNvSpPr txBox="1">
            <a:spLocks/>
          </p:cNvSpPr>
          <p:nvPr/>
        </p:nvSpPr>
        <p:spPr>
          <a:xfrm>
            <a:off x="15240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dirty="0">
                <a:solidFill>
                  <a:srgbClr val="161616"/>
                </a:solidFill>
                <a:effectLst/>
                <a:latin typeface="IBM Plex Sans" panose="020B0503050203000203" pitchFamily="34" charset="0"/>
              </a:rPr>
              <a:t>Recurrent neural networks</a:t>
            </a:r>
            <a:endParaRPr lang="en-IN" sz="2200" b="1" dirty="0">
              <a:latin typeface="Times New Roman" panose="02020603050405020304" pitchFamily="18" charset="0"/>
              <a:cs typeface="Times New Roman" panose="02020603050405020304" pitchFamily="18" charset="0"/>
            </a:endParaRPr>
          </a:p>
        </p:txBody>
      </p:sp>
      <p:pic>
        <p:nvPicPr>
          <p:cNvPr id="4" name="Picture 2" descr="E:\NIET\Project\xLogo11.png.pagespeed.ic.pydHLuCQEZ.png">
            <a:extLst>
              <a:ext uri="{FF2B5EF4-FFF2-40B4-BE49-F238E27FC236}">
                <a16:creationId xmlns:a16="http://schemas.microsoft.com/office/drawing/2014/main" id="{6039BABE-D1A0-25F1-14E0-8FBD784C770B}"/>
              </a:ext>
            </a:extLst>
          </p:cNvPr>
          <p:cNvPicPr>
            <a:picLocks noChangeAspect="1" noChangeArrowheads="1"/>
          </p:cNvPicPr>
          <p:nvPr/>
        </p:nvPicPr>
        <p:blipFill>
          <a:blip r:embed="rId3"/>
          <a:srcRect/>
          <a:stretch>
            <a:fillRect/>
          </a:stretch>
        </p:blipFill>
        <p:spPr bwMode="auto">
          <a:xfrm>
            <a:off x="0" y="0"/>
            <a:ext cx="1447800" cy="685799"/>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113</a:t>
            </a:fld>
            <a:endParaRPr lang="en-IN"/>
          </a:p>
        </p:txBody>
      </p:sp>
    </p:spTree>
    <p:extLst>
      <p:ext uri="{BB962C8B-B14F-4D97-AF65-F5344CB8AC3E}">
        <p14:creationId xmlns:p14="http://schemas.microsoft.com/office/powerpoint/2010/main" val="3077662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B4A5-2BDC-741C-0BF8-E61095BB028B}"/>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70367F74-E087-C779-912D-0F70EFB7C5A9}"/>
              </a:ext>
            </a:extLst>
          </p:cNvPr>
          <p:cNvSpPr>
            <a:spLocks noGrp="1"/>
          </p:cNvSpPr>
          <p:nvPr>
            <p:ph idx="1"/>
          </p:nvPr>
        </p:nvSpPr>
        <p:spPr>
          <a:xfrm>
            <a:off x="76200" y="1825624"/>
            <a:ext cx="8839200" cy="5032375"/>
          </a:xfrm>
        </p:spPr>
        <p:txBody>
          <a:bodyPr/>
          <a:lstStyle/>
          <a:p>
            <a:pPr algn="l" fontAlgn="base"/>
            <a:r>
              <a:rPr lang="en-US" b="0" i="0" dirty="0">
                <a:solidFill>
                  <a:srgbClr val="161616"/>
                </a:solidFill>
                <a:effectLst/>
                <a:latin typeface="IBM Plex Sans" panose="020B0503050203000203" pitchFamily="34" charset="0"/>
              </a:rPr>
              <a:t>The LSTM was created in 1997 by </a:t>
            </a:r>
            <a:r>
              <a:rPr lang="en-US" b="0" i="0" dirty="0" err="1">
                <a:solidFill>
                  <a:srgbClr val="161616"/>
                </a:solidFill>
                <a:effectLst/>
                <a:latin typeface="IBM Plex Sans" panose="020B0503050203000203" pitchFamily="34" charset="0"/>
              </a:rPr>
              <a:t>Hochreiter</a:t>
            </a:r>
            <a:r>
              <a:rPr lang="en-US" b="0" i="0" dirty="0">
                <a:solidFill>
                  <a:srgbClr val="161616"/>
                </a:solidFill>
                <a:effectLst/>
                <a:latin typeface="IBM Plex Sans" panose="020B0503050203000203" pitchFamily="34" charset="0"/>
              </a:rPr>
              <a:t> and </a:t>
            </a:r>
            <a:r>
              <a:rPr lang="en-US" b="0" i="0" dirty="0" err="1">
                <a:solidFill>
                  <a:srgbClr val="161616"/>
                </a:solidFill>
                <a:effectLst/>
                <a:latin typeface="IBM Plex Sans" panose="020B0503050203000203" pitchFamily="34" charset="0"/>
              </a:rPr>
              <a:t>Schimdhuber</a:t>
            </a:r>
            <a:r>
              <a:rPr lang="en-US" b="0" i="0" dirty="0">
                <a:solidFill>
                  <a:srgbClr val="161616"/>
                </a:solidFill>
                <a:effectLst/>
                <a:latin typeface="IBM Plex Sans" panose="020B0503050203000203" pitchFamily="34" charset="0"/>
              </a:rPr>
              <a:t>, but it has grown in popularity in recent years as an RNN architecture for various applications. You'll find LSTMs in products that you use every day, such as smartphones. IBM applied LSTMs in IBM Watson® for milestone-setting conversational speech recognition.</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 LSTM departed from typical neuron-based neural network architectures and instead introduced the concept of a memory cell. The memory cell can retain its value for a short or long time as a function of its inputs, which allows the cell to remember what's important and not just its last computed value.</a:t>
            </a:r>
          </a:p>
          <a:p>
            <a:endParaRPr lang="en-IN" dirty="0"/>
          </a:p>
        </p:txBody>
      </p:sp>
      <p:sp>
        <p:nvSpPr>
          <p:cNvPr id="4" name="Title 1">
            <a:extLst>
              <a:ext uri="{FF2B5EF4-FFF2-40B4-BE49-F238E27FC236}">
                <a16:creationId xmlns:a16="http://schemas.microsoft.com/office/drawing/2014/main" id="{925F1666-4278-4BEB-BCD6-036295D3806D}"/>
              </a:ext>
            </a:extLst>
          </p:cNvPr>
          <p:cNvSpPr txBox="1">
            <a:spLocks/>
          </p:cNvSpPr>
          <p:nvPr/>
        </p:nvSpPr>
        <p:spPr>
          <a:xfrm>
            <a:off x="15240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LSTM networks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68E62C20-FFB3-9A7F-4838-97C602F70F5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114</a:t>
            </a:fld>
            <a:endParaRPr lang="en-IN"/>
          </a:p>
        </p:txBody>
      </p:sp>
    </p:spTree>
    <p:extLst>
      <p:ext uri="{BB962C8B-B14F-4D97-AF65-F5344CB8AC3E}">
        <p14:creationId xmlns:p14="http://schemas.microsoft.com/office/powerpoint/2010/main" val="364212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018FEA-D9E3-F079-AA20-1CD1EADF48D4}"/>
              </a:ext>
            </a:extLst>
          </p:cNvPr>
          <p:cNvSpPr>
            <a:spLocks noGrp="1"/>
          </p:cNvSpPr>
          <p:nvPr>
            <p:ph idx="1"/>
          </p:nvPr>
        </p:nvSpPr>
        <p:spPr/>
        <p:txBody>
          <a:bodyPr/>
          <a:lstStyle/>
          <a:p>
            <a:r>
              <a:rPr lang="en-US" b="0" i="0" dirty="0">
                <a:solidFill>
                  <a:srgbClr val="161616"/>
                </a:solidFill>
                <a:effectLst/>
                <a:latin typeface="IBM Plex Sans" panose="020B0503050203000203" pitchFamily="34" charset="0"/>
              </a:rPr>
              <a:t>The LSTM memory cell contains three gates that control how information flows into or out of the cell. The input gate controls when new information can flow into the memory. The forget gate controls when an existing piece of information is forgotten, allowing the cell to remember new data. Finally, the output gate controls when the information that is contained in the cell is used in the output from the cell. The cell also contains weights, which control each gate. The training algorithm, commonly BPTT, optimizes these weights based on the resulting network output error.</a:t>
            </a:r>
            <a:endParaRPr lang="en-IN" dirty="0"/>
          </a:p>
        </p:txBody>
      </p:sp>
      <p:sp>
        <p:nvSpPr>
          <p:cNvPr id="4" name="Title 1">
            <a:extLst>
              <a:ext uri="{FF2B5EF4-FFF2-40B4-BE49-F238E27FC236}">
                <a16:creationId xmlns:a16="http://schemas.microsoft.com/office/drawing/2014/main" id="{5622048D-5F0C-D2D2-1D5F-C7B7DABA354A}"/>
              </a:ext>
            </a:extLst>
          </p:cNvPr>
          <p:cNvSpPr txBox="1">
            <a:spLocks noGrp="1"/>
          </p:cNvSpPr>
          <p:nvPr>
            <p:ph type="title"/>
          </p:nvPr>
        </p:nvSpPr>
        <p:spPr>
          <a:xfrm>
            <a:off x="1371600" y="29547"/>
            <a:ext cx="7772400" cy="732453"/>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LSTM networks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2C8E1B88-D9DA-06C7-812E-6E7837E89CB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115</a:t>
            </a:fld>
            <a:endParaRPr lang="en-IN"/>
          </a:p>
        </p:txBody>
      </p:sp>
    </p:spTree>
    <p:extLst>
      <p:ext uri="{BB962C8B-B14F-4D97-AF65-F5344CB8AC3E}">
        <p14:creationId xmlns:p14="http://schemas.microsoft.com/office/powerpoint/2010/main" val="3746180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349E-3150-3596-C669-0EBE56D1F567}"/>
              </a:ext>
            </a:extLst>
          </p:cNvPr>
          <p:cNvSpPr>
            <a:spLocks noGrp="1"/>
          </p:cNvSpPr>
          <p:nvPr>
            <p:ph type="title"/>
          </p:nvPr>
        </p:nvSpPr>
        <p:spPr/>
        <p:txBody>
          <a:bodyPr/>
          <a:lstStyle/>
          <a:p>
            <a:endParaRPr lang="en-IN"/>
          </a:p>
        </p:txBody>
      </p:sp>
      <p:pic>
        <p:nvPicPr>
          <p:cNvPr id="4098" name="Picture 2" descr="Image with circles and arrows showing the LSTM memory cell and the flow of information through the various gates">
            <a:extLst>
              <a:ext uri="{FF2B5EF4-FFF2-40B4-BE49-F238E27FC236}">
                <a16:creationId xmlns:a16="http://schemas.microsoft.com/office/drawing/2014/main" id="{39467F6F-8D83-6B14-11B0-7A94436B61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650" y="1825624"/>
            <a:ext cx="8678750" cy="48799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CA17329-82F1-7024-9553-8D2502F7AC16}"/>
              </a:ext>
            </a:extLst>
          </p:cNvPr>
          <p:cNvSpPr txBox="1">
            <a:spLocks/>
          </p:cNvSpPr>
          <p:nvPr/>
        </p:nvSpPr>
        <p:spPr>
          <a:xfrm>
            <a:off x="1371600" y="22226"/>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LSTM networks</a:t>
            </a:r>
            <a:endParaRPr lang="en-IN" sz="2200" b="1" dirty="0">
              <a:latin typeface="Times New Roman" panose="02020603050405020304" pitchFamily="18" charset="0"/>
              <a:cs typeface="Times New Roman" panose="02020603050405020304" pitchFamily="18" charset="0"/>
            </a:endParaRPr>
          </a:p>
        </p:txBody>
      </p:sp>
      <p:pic>
        <p:nvPicPr>
          <p:cNvPr id="4" name="Picture 2" descr="E:\NIET\Project\xLogo11.png.pagespeed.ic.pydHLuCQEZ.png">
            <a:extLst>
              <a:ext uri="{FF2B5EF4-FFF2-40B4-BE49-F238E27FC236}">
                <a16:creationId xmlns:a16="http://schemas.microsoft.com/office/drawing/2014/main" id="{AA762A16-1D68-CFF9-C42D-08F82DFA943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116</a:t>
            </a:fld>
            <a:endParaRPr lang="en-IN"/>
          </a:p>
        </p:txBody>
      </p:sp>
    </p:spTree>
    <p:extLst>
      <p:ext uri="{BB962C8B-B14F-4D97-AF65-F5344CB8AC3E}">
        <p14:creationId xmlns:p14="http://schemas.microsoft.com/office/powerpoint/2010/main" val="15772210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3A91B-0876-F5C8-AD90-E187BCEE3EC0}"/>
              </a:ext>
            </a:extLst>
          </p:cNvPr>
          <p:cNvSpPr>
            <a:spLocks noGrp="1"/>
          </p:cNvSpPr>
          <p:nvPr>
            <p:ph type="title"/>
          </p:nvPr>
        </p:nvSpPr>
        <p:spPr>
          <a:xfrm>
            <a:off x="533400" y="997014"/>
            <a:ext cx="7886700" cy="1325563"/>
          </a:xfrm>
        </p:spPr>
        <p:txBody>
          <a:bodyPr>
            <a:normAutofit fontScale="90000"/>
          </a:bodyPr>
          <a:lstStyle/>
          <a:p>
            <a:r>
              <a:rPr lang="en-US" b="0" i="1" dirty="0">
                <a:solidFill>
                  <a:srgbClr val="161616"/>
                </a:solidFill>
                <a:effectLst/>
                <a:latin typeface="inherit"/>
              </a:rPr>
              <a:t>Example applications: Image and video captioning systems</a:t>
            </a:r>
            <a:br>
              <a:rPr lang="en-US"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C901F50E-2D8D-3E7C-2B3A-BBF88078329A}"/>
              </a:ext>
            </a:extLst>
          </p:cNvPr>
          <p:cNvSpPr>
            <a:spLocks noGrp="1"/>
          </p:cNvSpPr>
          <p:nvPr>
            <p:ph idx="1"/>
          </p:nvPr>
        </p:nvSpPr>
        <p:spPr>
          <a:xfrm>
            <a:off x="304800" y="2359899"/>
            <a:ext cx="7886700" cy="4351338"/>
          </a:xfrm>
        </p:spPr>
        <p:txBody>
          <a:bodyPr/>
          <a:lstStyle/>
          <a:p>
            <a:pPr algn="l" fontAlgn="base"/>
            <a:r>
              <a:rPr lang="en-US" b="0" i="0" dirty="0">
                <a:solidFill>
                  <a:srgbClr val="161616"/>
                </a:solidFill>
                <a:effectLst/>
                <a:latin typeface="IBM Plex Sans" panose="020B0503050203000203" pitchFamily="34" charset="0"/>
              </a:rPr>
              <a:t>Recent applications of CNNs and LSTMs produced image and video captioning systems in which an image or video is captioned in natural language. The CNN implements the image or video processing, and the LSTM is trained to convert the CNN output into natural language.</a:t>
            </a:r>
          </a:p>
          <a:p>
            <a:endParaRPr lang="en-IN" dirty="0"/>
          </a:p>
        </p:txBody>
      </p:sp>
      <p:sp>
        <p:nvSpPr>
          <p:cNvPr id="4" name="Title 1">
            <a:extLst>
              <a:ext uri="{FF2B5EF4-FFF2-40B4-BE49-F238E27FC236}">
                <a16:creationId xmlns:a16="http://schemas.microsoft.com/office/drawing/2014/main" id="{20BEC700-E88F-509B-7212-AED203CC070A}"/>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LSTM networks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786F21E7-491A-62D4-4DA7-FCE9A29EC82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117</a:t>
            </a:fld>
            <a:endParaRPr lang="en-IN"/>
          </a:p>
        </p:txBody>
      </p:sp>
    </p:spTree>
    <p:extLst>
      <p:ext uri="{BB962C8B-B14F-4D97-AF65-F5344CB8AC3E}">
        <p14:creationId xmlns:p14="http://schemas.microsoft.com/office/powerpoint/2010/main" val="3913164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429E-FD6B-9A8C-89DD-F73A510DBAA6}"/>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2C18C834-3252-74A1-C086-113AA451DC5A}"/>
              </a:ext>
            </a:extLst>
          </p:cNvPr>
          <p:cNvSpPr>
            <a:spLocks noGrp="1"/>
          </p:cNvSpPr>
          <p:nvPr>
            <p:ph idx="1"/>
          </p:nvPr>
        </p:nvSpPr>
        <p:spPr>
          <a:xfrm>
            <a:off x="228600" y="1825625"/>
            <a:ext cx="8286750" cy="4351338"/>
          </a:xfrm>
        </p:spPr>
        <p:txBody>
          <a:bodyPr/>
          <a:lstStyle/>
          <a:p>
            <a:r>
              <a:rPr lang="en-US" b="0" i="0" dirty="0">
                <a:solidFill>
                  <a:srgbClr val="161616"/>
                </a:solidFill>
                <a:effectLst/>
                <a:latin typeface="IBM Plex Sans" panose="020B0503050203000203" pitchFamily="34" charset="0"/>
              </a:rPr>
              <a:t>In 2014, a simplification of the LSTM was introduced called the gated recurrent unit. This model has two gates, getting rid of the output gate present in the LSTM model. These gates are an update gate and a reset gate. The update gate indicates how much of the previous cell contents to maintain. The reset gate defines how to incorporate the new input with the previous cell contents. A GRU can model a standard RNN simply by setting the reset gate to 1 and the update gate to 0.</a:t>
            </a:r>
            <a:endParaRPr lang="en-IN" dirty="0"/>
          </a:p>
        </p:txBody>
      </p:sp>
      <p:sp>
        <p:nvSpPr>
          <p:cNvPr id="4" name="Title 1">
            <a:extLst>
              <a:ext uri="{FF2B5EF4-FFF2-40B4-BE49-F238E27FC236}">
                <a16:creationId xmlns:a16="http://schemas.microsoft.com/office/drawing/2014/main" id="{2420E70B-D210-436C-3DE6-EC3A99A5EF37}"/>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GRU networks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7152263D-130B-9814-184F-1617C4EF537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118</a:t>
            </a:fld>
            <a:endParaRPr lang="en-IN"/>
          </a:p>
        </p:txBody>
      </p:sp>
    </p:spTree>
    <p:extLst>
      <p:ext uri="{BB962C8B-B14F-4D97-AF65-F5344CB8AC3E}">
        <p14:creationId xmlns:p14="http://schemas.microsoft.com/office/powerpoint/2010/main" val="18212785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599A-46ED-6A85-FFEA-6EAEA7E8D053}"/>
              </a:ext>
            </a:extLst>
          </p:cNvPr>
          <p:cNvSpPr>
            <a:spLocks noGrp="1"/>
          </p:cNvSpPr>
          <p:nvPr>
            <p:ph type="title"/>
          </p:nvPr>
        </p:nvSpPr>
        <p:spPr/>
        <p:txBody>
          <a:bodyPr>
            <a:normAutofit fontScale="90000"/>
          </a:bodyPr>
          <a:lstStyle/>
          <a:p>
            <a:r>
              <a:rPr lang="en-IN" b="0" i="1" dirty="0">
                <a:solidFill>
                  <a:srgbClr val="161616"/>
                </a:solidFill>
                <a:effectLst/>
                <a:latin typeface="IBM Plex Sans" panose="020B0503050203000203" pitchFamily="34" charset="0"/>
              </a:rPr>
              <a:t>Example applications: Natural language text compression, handwriting recognition, speech recognition, gesture recognition, image captioning</a:t>
            </a:r>
            <a:endParaRPr lang="en-IN" dirty="0"/>
          </a:p>
        </p:txBody>
      </p:sp>
      <p:pic>
        <p:nvPicPr>
          <p:cNvPr id="5122" name="Picture 2" descr="Diagram of a typical GRU cell">
            <a:extLst>
              <a:ext uri="{FF2B5EF4-FFF2-40B4-BE49-F238E27FC236}">
                <a16:creationId xmlns:a16="http://schemas.microsoft.com/office/drawing/2014/main" id="{D3B03A35-85EC-D318-5222-D495CDE82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524000"/>
            <a:ext cx="7981950" cy="36774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470951-545F-DB20-61B8-94DCD0BD4017}"/>
              </a:ext>
            </a:extLst>
          </p:cNvPr>
          <p:cNvSpPr txBox="1"/>
          <p:nvPr/>
        </p:nvSpPr>
        <p:spPr>
          <a:xfrm>
            <a:off x="914400" y="5220105"/>
            <a:ext cx="7315200" cy="923330"/>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The GRU is simpler than the LSTM, can be trained more quickly, and can be more efficient in its execution. However, the LSTM can be more expressive and with more data can lead to better results.</a:t>
            </a:r>
            <a:endParaRPr lang="en-IN" dirty="0"/>
          </a:p>
        </p:txBody>
      </p:sp>
      <p:sp>
        <p:nvSpPr>
          <p:cNvPr id="3" name="Date Placeholder 2"/>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6" name="Slide Number Placeholder 5"/>
          <p:cNvSpPr>
            <a:spLocks noGrp="1"/>
          </p:cNvSpPr>
          <p:nvPr>
            <p:ph type="sldNum" sz="quarter" idx="12"/>
          </p:nvPr>
        </p:nvSpPr>
        <p:spPr/>
        <p:txBody>
          <a:bodyPr/>
          <a:lstStyle/>
          <a:p>
            <a:fld id="{948C9BFC-5A87-4A3D-9E47-B247C20123F2}" type="slidenum">
              <a:rPr lang="en-IN" smtClean="0"/>
              <a:t>119</a:t>
            </a:fld>
            <a:endParaRPr lang="en-IN"/>
          </a:p>
        </p:txBody>
      </p:sp>
    </p:spTree>
    <p:extLst>
      <p:ext uri="{BB962C8B-B14F-4D97-AF65-F5344CB8AC3E}">
        <p14:creationId xmlns:p14="http://schemas.microsoft.com/office/powerpoint/2010/main" val="342757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0D0E64F-BB5C-4A30-8895-5CCE8F366BE7}"/>
              </a:ext>
            </a:extLst>
          </p:cNvPr>
          <p:cNvSpPr txBox="1">
            <a:spLocks noGrp="1"/>
          </p:cNvSpPr>
          <p:nvPr>
            <p:ph idx="1"/>
          </p:nvPr>
        </p:nvSpPr>
        <p:spPr>
          <a:xfrm>
            <a:off x="533400" y="1214438"/>
            <a:ext cx="8001000" cy="4271962"/>
          </a:xfrm>
        </p:spPr>
        <p:txBody>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a:t>
            </a:r>
            <a:r>
              <a:rPr lang="en-US" altLang="en-US" sz="2000" dirty="0" err="1">
                <a:latin typeface="Times New Roman" panose="02020603050405020304" pitchFamily="18" charset="0"/>
                <a:cs typeface="Times New Roman" panose="02020603050405020304" pitchFamily="18" charset="0"/>
              </a:rPr>
              <a:t>enterpreneurial</a:t>
            </a:r>
            <a:r>
              <a:rPr lang="en-US" altLang="en-US" sz="2000" dirty="0">
                <a:latin typeface="Times New Roman" panose="02020603050405020304" pitchFamily="18" charset="0"/>
                <a:cs typeface="Times New Roman" panose="02020603050405020304" pitchFamily="18" charset="0"/>
              </a:rPr>
              <a:t> endeavors and to face global challenges.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Educational Objectives(PEOs)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82984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9D62-7468-86C8-B987-7186DC175493}"/>
              </a:ext>
            </a:extLst>
          </p:cNvPr>
          <p:cNvSpPr>
            <a:spLocks noGrp="1"/>
          </p:cNvSpPr>
          <p:nvPr>
            <p:ph type="title"/>
          </p:nvPr>
        </p:nvSpPr>
        <p:spPr>
          <a:xfrm>
            <a:off x="685800" y="914400"/>
            <a:ext cx="7886700" cy="1325563"/>
          </a:xfrm>
        </p:spPr>
        <p:txBody>
          <a:bodyPr/>
          <a:lstStyle/>
          <a:p>
            <a:br>
              <a:rPr lang="en-US"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A95DDF8F-FD9C-CB4A-06AE-DA034FE9D304}"/>
              </a:ext>
            </a:extLst>
          </p:cNvPr>
          <p:cNvSpPr>
            <a:spLocks noGrp="1"/>
          </p:cNvSpPr>
          <p:nvPr>
            <p:ph idx="1"/>
          </p:nvPr>
        </p:nvSpPr>
        <p:spPr>
          <a:xfrm>
            <a:off x="152400" y="1825624"/>
            <a:ext cx="8610600" cy="4803775"/>
          </a:xfrm>
        </p:spPr>
        <p:txBody>
          <a:bodyPr/>
          <a:lstStyle/>
          <a:p>
            <a:pPr algn="l" fontAlgn="base"/>
            <a:r>
              <a:rPr lang="en-US" b="0" i="0" dirty="0">
                <a:solidFill>
                  <a:srgbClr val="161616"/>
                </a:solidFill>
                <a:effectLst/>
                <a:latin typeface="IBM Plex Sans" panose="020B0503050203000203" pitchFamily="34" charset="0"/>
              </a:rPr>
              <a:t>Unsupervised learning refers to the problem space wherein there is no target label within the data that is used for training.</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This section discusses three unsupervised deep learning architectures: self-organized maps, autoencoders, and restricted </a:t>
            </a:r>
            <a:r>
              <a:rPr lang="en-US" b="0" i="0" dirty="0" err="1">
                <a:solidFill>
                  <a:srgbClr val="161616"/>
                </a:solidFill>
                <a:effectLst/>
                <a:latin typeface="IBM Plex Sans" panose="020B0503050203000203" pitchFamily="34" charset="0"/>
              </a:rPr>
              <a:t>boltzmann</a:t>
            </a:r>
            <a:r>
              <a:rPr lang="en-US" b="0" i="0" dirty="0">
                <a:solidFill>
                  <a:srgbClr val="161616"/>
                </a:solidFill>
                <a:effectLst/>
                <a:latin typeface="IBM Plex Sans" panose="020B0503050203000203" pitchFamily="34" charset="0"/>
              </a:rPr>
              <a:t> machines. We also discuss how deep belief networks and deep stacking networks are built based on the underlying unsupervised architecture.</a:t>
            </a:r>
          </a:p>
          <a:p>
            <a:endParaRPr lang="en-IN" dirty="0"/>
          </a:p>
        </p:txBody>
      </p:sp>
      <p:sp>
        <p:nvSpPr>
          <p:cNvPr id="4" name="Title 1">
            <a:extLst>
              <a:ext uri="{FF2B5EF4-FFF2-40B4-BE49-F238E27FC236}">
                <a16:creationId xmlns:a16="http://schemas.microsoft.com/office/drawing/2014/main" id="{31E5CF65-7967-4164-C7BE-B47D529D2644}"/>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4400" b="0" i="0">
                <a:solidFill>
                  <a:srgbClr val="161616"/>
                </a:solidFill>
                <a:effectLst/>
                <a:latin typeface="IBM Plex Sans" panose="020B0503050203000203" pitchFamily="34" charset="0"/>
              </a:rPr>
              <a:t>Unsupervised deep learning</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92BEA80B-1FCD-5AEC-F646-9519884B2BE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120</a:t>
            </a:fld>
            <a:endParaRPr lang="en-IN"/>
          </a:p>
        </p:txBody>
      </p:sp>
    </p:spTree>
    <p:extLst>
      <p:ext uri="{BB962C8B-B14F-4D97-AF65-F5344CB8AC3E}">
        <p14:creationId xmlns:p14="http://schemas.microsoft.com/office/powerpoint/2010/main" val="3656440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F8FB-171C-FD2E-BCF2-B805A009EF70}"/>
              </a:ext>
            </a:extLst>
          </p:cNvPr>
          <p:cNvSpPr>
            <a:spLocks noGrp="1"/>
          </p:cNvSpPr>
          <p:nvPr>
            <p:ph type="title"/>
          </p:nvPr>
        </p:nvSpPr>
        <p:spPr/>
        <p:txBody>
          <a:bodyPr/>
          <a:lstStyle/>
          <a:p>
            <a:br>
              <a:rPr lang="en-US"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CE89DE99-F664-EA4C-2A3A-2B3CD3E4B093}"/>
              </a:ext>
            </a:extLst>
          </p:cNvPr>
          <p:cNvSpPr>
            <a:spLocks noGrp="1"/>
          </p:cNvSpPr>
          <p:nvPr>
            <p:ph idx="1"/>
          </p:nvPr>
        </p:nvSpPr>
        <p:spPr>
          <a:xfrm>
            <a:off x="0" y="990600"/>
            <a:ext cx="8915400" cy="5791200"/>
          </a:xfrm>
        </p:spPr>
        <p:txBody>
          <a:bodyPr>
            <a:normAutofit/>
          </a:bodyPr>
          <a:lstStyle/>
          <a:p>
            <a:pPr algn="l" fontAlgn="base"/>
            <a:r>
              <a:rPr lang="en-US" b="0" i="0" dirty="0">
                <a:solidFill>
                  <a:srgbClr val="161616"/>
                </a:solidFill>
                <a:effectLst/>
                <a:latin typeface="IBM Plex Sans" panose="020B0503050203000203" pitchFamily="34" charset="0"/>
              </a:rPr>
              <a:t>Self-organized map (SOM) was invented by Dr. </a:t>
            </a:r>
            <a:r>
              <a:rPr lang="en-US" b="0" i="0" dirty="0" err="1">
                <a:solidFill>
                  <a:srgbClr val="161616"/>
                </a:solidFill>
                <a:effectLst/>
                <a:latin typeface="IBM Plex Sans" panose="020B0503050203000203" pitchFamily="34" charset="0"/>
              </a:rPr>
              <a:t>Teuvo</a:t>
            </a:r>
            <a:r>
              <a:rPr lang="en-US" b="0" i="0" dirty="0">
                <a:solidFill>
                  <a:srgbClr val="161616"/>
                </a:solidFill>
                <a:effectLst/>
                <a:latin typeface="IBM Plex Sans" panose="020B0503050203000203" pitchFamily="34" charset="0"/>
              </a:rPr>
              <a:t> </a:t>
            </a:r>
            <a:r>
              <a:rPr lang="en-US" b="0" i="0" dirty="0" err="1">
                <a:solidFill>
                  <a:srgbClr val="161616"/>
                </a:solidFill>
                <a:effectLst/>
                <a:latin typeface="IBM Plex Sans" panose="020B0503050203000203" pitchFamily="34" charset="0"/>
              </a:rPr>
              <a:t>Kohonen</a:t>
            </a:r>
            <a:r>
              <a:rPr lang="en-US" b="0" i="0" dirty="0">
                <a:solidFill>
                  <a:srgbClr val="161616"/>
                </a:solidFill>
                <a:effectLst/>
                <a:latin typeface="IBM Plex Sans" panose="020B0503050203000203" pitchFamily="34" charset="0"/>
              </a:rPr>
              <a:t> in 1982 and was popularly known as the </a:t>
            </a:r>
            <a:r>
              <a:rPr lang="en-US" b="0" i="0" dirty="0" err="1">
                <a:solidFill>
                  <a:srgbClr val="161616"/>
                </a:solidFill>
                <a:effectLst/>
                <a:latin typeface="IBM Plex Sans" panose="020B0503050203000203" pitchFamily="34" charset="0"/>
              </a:rPr>
              <a:t>Kohonen</a:t>
            </a:r>
            <a:r>
              <a:rPr lang="en-US" b="0" i="0" dirty="0">
                <a:solidFill>
                  <a:srgbClr val="161616"/>
                </a:solidFill>
                <a:effectLst/>
                <a:latin typeface="IBM Plex Sans" panose="020B0503050203000203" pitchFamily="34" charset="0"/>
              </a:rPr>
              <a:t> map. SOM is an unsupervised neural network that creates clusters of the input data set by reducing the dimensionality of the input. SOMs vary from the traditional artificial neural network in quite a few ways.</a:t>
            </a:r>
          </a:p>
          <a:p>
            <a:r>
              <a:rPr lang="en-US" b="0" i="0" dirty="0">
                <a:solidFill>
                  <a:srgbClr val="161616"/>
                </a:solidFill>
                <a:effectLst/>
                <a:latin typeface="IBM Plex Sans" panose="020B0503050203000203" pitchFamily="34" charset="0"/>
              </a:rPr>
              <a:t>The first significant variation is that weights serve as a characteristic of the node. After the inputs are normalized, a random input is first chosen. Random weights close to zero are initialized to each feature of the input record. These weights now represent the input node. Several combinations of these random weights represent variations of the input node. The </a:t>
            </a:r>
            <a:r>
              <a:rPr lang="en-US" b="0" i="0" dirty="0" err="1">
                <a:solidFill>
                  <a:srgbClr val="161616"/>
                </a:solidFill>
                <a:effectLst/>
                <a:latin typeface="IBM Plex Sans" panose="020B0503050203000203" pitchFamily="34" charset="0"/>
              </a:rPr>
              <a:t>euclidean</a:t>
            </a:r>
            <a:r>
              <a:rPr lang="en-US" b="0" i="0" dirty="0">
                <a:solidFill>
                  <a:srgbClr val="161616"/>
                </a:solidFill>
                <a:effectLst/>
                <a:latin typeface="IBM Plex Sans" panose="020B0503050203000203" pitchFamily="34" charset="0"/>
              </a:rPr>
              <a:t> distance between each of these output nodes with the input node is calculated. The node with the least distance is declared as the most accurate representation of the input and is marked as the </a:t>
            </a:r>
            <a:r>
              <a:rPr lang="en-US" b="0" i="1" dirty="0">
                <a:solidFill>
                  <a:srgbClr val="161616"/>
                </a:solidFill>
                <a:effectLst/>
                <a:latin typeface="IBM Plex Sans" panose="020B0503050203000203" pitchFamily="34" charset="0"/>
              </a:rPr>
              <a:t>best matching unit</a:t>
            </a:r>
            <a:r>
              <a:rPr lang="en-US" b="0" i="0" dirty="0">
                <a:solidFill>
                  <a:srgbClr val="161616"/>
                </a:solidFill>
                <a:effectLst/>
                <a:latin typeface="IBM Plex Sans" panose="020B0503050203000203" pitchFamily="34" charset="0"/>
              </a:rPr>
              <a:t> or </a:t>
            </a:r>
            <a:r>
              <a:rPr lang="en-US" b="0" i="1" dirty="0">
                <a:solidFill>
                  <a:srgbClr val="161616"/>
                </a:solidFill>
                <a:effectLst/>
                <a:latin typeface="IBM Plex Sans" panose="020B0503050203000203" pitchFamily="34" charset="0"/>
              </a:rPr>
              <a:t>BMU</a:t>
            </a:r>
            <a:r>
              <a:rPr lang="en-US" b="0" i="0" dirty="0">
                <a:solidFill>
                  <a:srgbClr val="161616"/>
                </a:solidFill>
                <a:effectLst/>
                <a:latin typeface="IBM Plex Sans" panose="020B0503050203000203" pitchFamily="34" charset="0"/>
              </a:rPr>
              <a:t>. With these BMUs as center points, other units are similarly calculated and assigned to the cluster that it is the distance from. Radius of points around BMU weights are updated based on proximity. Radius is shrunk.</a:t>
            </a:r>
            <a:endParaRPr lang="en-IN" dirty="0"/>
          </a:p>
        </p:txBody>
      </p:sp>
      <p:sp>
        <p:nvSpPr>
          <p:cNvPr id="4" name="Title 1">
            <a:extLst>
              <a:ext uri="{FF2B5EF4-FFF2-40B4-BE49-F238E27FC236}">
                <a16:creationId xmlns:a16="http://schemas.microsoft.com/office/drawing/2014/main" id="{5DF95625-9773-513E-0AFE-DBDAC7B895C2}"/>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4400" b="0" i="0">
                <a:solidFill>
                  <a:srgbClr val="161616"/>
                </a:solidFill>
                <a:effectLst/>
                <a:latin typeface="IBM Plex Sans" panose="020B0503050203000203" pitchFamily="34" charset="0"/>
              </a:rPr>
              <a:t>Self-organized maps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4BF66A8C-C978-CCAB-ECE0-F495BC6023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121</a:t>
            </a:fld>
            <a:endParaRPr lang="en-IN"/>
          </a:p>
        </p:txBody>
      </p:sp>
    </p:spTree>
    <p:extLst>
      <p:ext uri="{BB962C8B-B14F-4D97-AF65-F5344CB8AC3E}">
        <p14:creationId xmlns:p14="http://schemas.microsoft.com/office/powerpoint/2010/main" val="32678542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C70-FADF-6682-899C-125BDF9A3602}"/>
              </a:ext>
            </a:extLst>
          </p:cNvPr>
          <p:cNvSpPr>
            <a:spLocks noGrp="1"/>
          </p:cNvSpPr>
          <p:nvPr>
            <p:ph type="title"/>
          </p:nvPr>
        </p:nvSpPr>
        <p:spPr>
          <a:xfrm>
            <a:off x="1905000" y="228600"/>
            <a:ext cx="6610350" cy="1462089"/>
          </a:xfrm>
        </p:spPr>
        <p:txBody>
          <a:bodyPr>
            <a:normAutofit fontScale="90000"/>
          </a:bodyPr>
          <a:lstStyle/>
          <a:p>
            <a:r>
              <a:rPr lang="en-US" b="0" i="1" dirty="0">
                <a:solidFill>
                  <a:srgbClr val="161616"/>
                </a:solidFill>
                <a:effectLst/>
                <a:latin typeface="IBM Plex Sans" panose="020B0503050203000203" pitchFamily="34" charset="0"/>
              </a:rPr>
              <a:t>Example applications: Dimensionality reduction, clustering high-dimensional inputs to 2-dimensional output, radiant grade result, and cluster visualization</a:t>
            </a:r>
            <a:endParaRPr lang="en-IN" dirty="0"/>
          </a:p>
        </p:txBody>
      </p:sp>
      <p:pic>
        <p:nvPicPr>
          <p:cNvPr id="6146" name="Picture 2" descr="self-organizing maps">
            <a:extLst>
              <a:ext uri="{FF2B5EF4-FFF2-40B4-BE49-F238E27FC236}">
                <a16:creationId xmlns:a16="http://schemas.microsoft.com/office/drawing/2014/main" id="{BDAADF30-A5C7-B6A9-3419-29EB80271D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057399"/>
            <a:ext cx="7943849" cy="4119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NIET\Project\xLogo11.png.pagespeed.ic.pydHLuCQEZ.png">
            <a:extLst>
              <a:ext uri="{FF2B5EF4-FFF2-40B4-BE49-F238E27FC236}">
                <a16:creationId xmlns:a16="http://schemas.microsoft.com/office/drawing/2014/main" id="{84455E8C-F281-4F7C-C8C8-A4372976ABD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 name="Date Placeholder 3"/>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6" name="Slide Number Placeholder 5"/>
          <p:cNvSpPr>
            <a:spLocks noGrp="1"/>
          </p:cNvSpPr>
          <p:nvPr>
            <p:ph type="sldNum" sz="quarter" idx="12"/>
          </p:nvPr>
        </p:nvSpPr>
        <p:spPr/>
        <p:txBody>
          <a:bodyPr/>
          <a:lstStyle/>
          <a:p>
            <a:fld id="{948C9BFC-5A87-4A3D-9E47-B247C20123F2}" type="slidenum">
              <a:rPr lang="en-IN" smtClean="0"/>
              <a:t>122</a:t>
            </a:fld>
            <a:endParaRPr lang="en-IN"/>
          </a:p>
        </p:txBody>
      </p:sp>
    </p:spTree>
    <p:extLst>
      <p:ext uri="{BB962C8B-B14F-4D97-AF65-F5344CB8AC3E}">
        <p14:creationId xmlns:p14="http://schemas.microsoft.com/office/powerpoint/2010/main" val="1838107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8AF0-DF0C-AEB3-07EA-223E8B2EC891}"/>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49E98B2D-2387-24EE-70D7-1FA46DFF225B}"/>
              </a:ext>
            </a:extLst>
          </p:cNvPr>
          <p:cNvSpPr>
            <a:spLocks noGrp="1"/>
          </p:cNvSpPr>
          <p:nvPr>
            <p:ph idx="1"/>
          </p:nvPr>
        </p:nvSpPr>
        <p:spPr>
          <a:xfrm>
            <a:off x="228600" y="1825624"/>
            <a:ext cx="8534400" cy="4575175"/>
          </a:xfrm>
        </p:spPr>
        <p:txBody>
          <a:bodyPr/>
          <a:lstStyle/>
          <a:p>
            <a:pPr algn="l" fontAlgn="base"/>
            <a:r>
              <a:rPr lang="en-US" b="0" i="0" dirty="0">
                <a:solidFill>
                  <a:srgbClr val="161616"/>
                </a:solidFill>
                <a:effectLst/>
                <a:latin typeface="IBM Plex Sans" panose="020B0503050203000203" pitchFamily="34" charset="0"/>
              </a:rPr>
              <a:t>Though the history of when autoencoders were invented is hazy, the first known usage of autoencoders was found to be by </a:t>
            </a:r>
            <a:r>
              <a:rPr lang="en-US" b="0" i="0" dirty="0" err="1">
                <a:solidFill>
                  <a:srgbClr val="161616"/>
                </a:solidFill>
                <a:effectLst/>
                <a:latin typeface="IBM Plex Sans" panose="020B0503050203000203" pitchFamily="34" charset="0"/>
              </a:rPr>
              <a:t>LeCun</a:t>
            </a:r>
            <a:r>
              <a:rPr lang="en-US" b="0" i="0" dirty="0">
                <a:solidFill>
                  <a:srgbClr val="161616"/>
                </a:solidFill>
                <a:effectLst/>
                <a:latin typeface="IBM Plex Sans" panose="020B0503050203000203" pitchFamily="34" charset="0"/>
              </a:rPr>
              <a:t> in 1987. This variant of an </a:t>
            </a:r>
            <a:r>
              <a:rPr lang="en-US" b="0" i="1" dirty="0">
                <a:solidFill>
                  <a:srgbClr val="161616"/>
                </a:solidFill>
                <a:effectLst/>
                <a:latin typeface="inherit"/>
              </a:rPr>
              <a:t>ANN</a:t>
            </a:r>
            <a:r>
              <a:rPr lang="en-US" b="0" i="0" dirty="0">
                <a:solidFill>
                  <a:srgbClr val="161616"/>
                </a:solidFill>
                <a:effectLst/>
                <a:latin typeface="IBM Plex Sans" panose="020B0503050203000203" pitchFamily="34" charset="0"/>
              </a:rPr>
              <a:t> is composed of 3 layers: input, hidden, and output layers.</a:t>
            </a:r>
          </a:p>
          <a:p>
            <a:pPr algn="l" fontAlgn="base"/>
            <a:r>
              <a:rPr lang="en-US" b="0" i="0" dirty="0">
                <a:solidFill>
                  <a:srgbClr val="161616"/>
                </a:solidFill>
                <a:effectLst/>
                <a:latin typeface="IBM Plex Sans" panose="020B0503050203000203" pitchFamily="34" charset="0"/>
              </a:rPr>
              <a:t>First, the input layer is encoded into the hidden layer using an appropriate encoding function. The number of nodes in the hidden layer is much less than the number of nodes in the input layer. This hidden layer contains the compressed representation of the original input. The output layer aims to reconstruct the input layer by using a decoder function.</a:t>
            </a:r>
          </a:p>
          <a:p>
            <a:endParaRPr lang="en-IN" dirty="0"/>
          </a:p>
        </p:txBody>
      </p:sp>
      <p:sp>
        <p:nvSpPr>
          <p:cNvPr id="4" name="Title 1">
            <a:extLst>
              <a:ext uri="{FF2B5EF4-FFF2-40B4-BE49-F238E27FC236}">
                <a16:creationId xmlns:a16="http://schemas.microsoft.com/office/drawing/2014/main" id="{F8F7F764-D37B-7E92-B973-A45DEE71C6CD}"/>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Autoencoders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B49CDF96-35E1-A9F3-2E95-9B1F516FC9A6}"/>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123</a:t>
            </a:fld>
            <a:endParaRPr lang="en-IN"/>
          </a:p>
        </p:txBody>
      </p:sp>
    </p:spTree>
    <p:extLst>
      <p:ext uri="{BB962C8B-B14F-4D97-AF65-F5344CB8AC3E}">
        <p14:creationId xmlns:p14="http://schemas.microsoft.com/office/powerpoint/2010/main" val="13606879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F22D-5B5B-13AD-5423-6148F7C9D3BA}"/>
              </a:ext>
            </a:extLst>
          </p:cNvPr>
          <p:cNvSpPr>
            <a:spLocks noGrp="1"/>
          </p:cNvSpPr>
          <p:nvPr>
            <p:ph type="title"/>
          </p:nvPr>
        </p:nvSpPr>
        <p:spPr>
          <a:xfrm>
            <a:off x="1371600" y="76200"/>
            <a:ext cx="7886700" cy="1325563"/>
          </a:xfrm>
        </p:spPr>
        <p:txBody>
          <a:bodyPr>
            <a:normAutofit fontScale="90000"/>
          </a:bodyPr>
          <a:lstStyle/>
          <a:p>
            <a:r>
              <a:rPr lang="en-IN" b="0" i="1" dirty="0">
                <a:solidFill>
                  <a:srgbClr val="161616"/>
                </a:solidFill>
                <a:effectLst/>
                <a:latin typeface="IBM Plex Sans" panose="020B0503050203000203" pitchFamily="34" charset="0"/>
              </a:rPr>
              <a:t>Example applications: Dimensionality reduction, data interpolation, and data compression/decompression</a:t>
            </a:r>
            <a:endParaRPr lang="en-IN" dirty="0"/>
          </a:p>
        </p:txBody>
      </p:sp>
      <p:pic>
        <p:nvPicPr>
          <p:cNvPr id="7170" name="Picture 2" descr="Autoencoders">
            <a:extLst>
              <a:ext uri="{FF2B5EF4-FFF2-40B4-BE49-F238E27FC236}">
                <a16:creationId xmlns:a16="http://schemas.microsoft.com/office/drawing/2014/main" id="{1718583A-2FA9-AB5C-EAB0-AE66EE059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825625"/>
            <a:ext cx="798195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NIET\Project\xLogo11.png.pagespeed.ic.pydHLuCQEZ.png">
            <a:extLst>
              <a:ext uri="{FF2B5EF4-FFF2-40B4-BE49-F238E27FC236}">
                <a16:creationId xmlns:a16="http://schemas.microsoft.com/office/drawing/2014/main" id="{23E8CB43-8D49-3B5E-2D47-FAAAF2368C5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 name="Date Placeholder 3"/>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6" name="Slide Number Placeholder 5"/>
          <p:cNvSpPr>
            <a:spLocks noGrp="1"/>
          </p:cNvSpPr>
          <p:nvPr>
            <p:ph type="sldNum" sz="quarter" idx="12"/>
          </p:nvPr>
        </p:nvSpPr>
        <p:spPr/>
        <p:txBody>
          <a:bodyPr/>
          <a:lstStyle/>
          <a:p>
            <a:fld id="{948C9BFC-5A87-4A3D-9E47-B247C20123F2}" type="slidenum">
              <a:rPr lang="en-IN" smtClean="0"/>
              <a:t>124</a:t>
            </a:fld>
            <a:endParaRPr lang="en-IN"/>
          </a:p>
        </p:txBody>
      </p:sp>
    </p:spTree>
    <p:extLst>
      <p:ext uri="{BB962C8B-B14F-4D97-AF65-F5344CB8AC3E}">
        <p14:creationId xmlns:p14="http://schemas.microsoft.com/office/powerpoint/2010/main" val="4285551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D148-A5FC-30CF-4F94-711873415D5B}"/>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D8847F9C-7A25-6F83-2F31-5AE29BB511C1}"/>
              </a:ext>
            </a:extLst>
          </p:cNvPr>
          <p:cNvSpPr>
            <a:spLocks noGrp="1"/>
          </p:cNvSpPr>
          <p:nvPr>
            <p:ph idx="1"/>
          </p:nvPr>
        </p:nvSpPr>
        <p:spPr>
          <a:xfrm>
            <a:off x="76200" y="1825625"/>
            <a:ext cx="8439150" cy="4351338"/>
          </a:xfrm>
        </p:spPr>
        <p:txBody>
          <a:bodyPr/>
          <a:lstStyle/>
          <a:p>
            <a:r>
              <a:rPr lang="en-US" b="0" i="0" dirty="0">
                <a:solidFill>
                  <a:srgbClr val="161616"/>
                </a:solidFill>
                <a:effectLst/>
                <a:latin typeface="IBM Plex Sans" panose="020B0503050203000203" pitchFamily="34" charset="0"/>
              </a:rPr>
              <a:t>During the training phase, the difference between the input and the output layer is calculated using an error function, and the weights are adjusted to minimize the error. Unlike traditional unsupervised learning techniques, where there is no data to compare the outputs against, autoencoders learn </a:t>
            </a:r>
            <a:r>
              <a:rPr lang="en-US" b="0" i="0" dirty="0" err="1">
                <a:solidFill>
                  <a:srgbClr val="161616"/>
                </a:solidFill>
                <a:effectLst/>
                <a:latin typeface="IBM Plex Sans" panose="020B0503050203000203" pitchFamily="34" charset="0"/>
              </a:rPr>
              <a:t>continuosly</a:t>
            </a:r>
            <a:r>
              <a:rPr lang="en-US" b="0" i="0" dirty="0">
                <a:solidFill>
                  <a:srgbClr val="161616"/>
                </a:solidFill>
                <a:effectLst/>
                <a:latin typeface="IBM Plex Sans" panose="020B0503050203000203" pitchFamily="34" charset="0"/>
              </a:rPr>
              <a:t> using backward propagation. For this reason, autoencoders are classified as </a:t>
            </a:r>
            <a:r>
              <a:rPr lang="en-US" b="0" i="1" dirty="0">
                <a:solidFill>
                  <a:srgbClr val="161616"/>
                </a:solidFill>
                <a:effectLst/>
                <a:latin typeface="IBM Plex Sans" panose="020B0503050203000203" pitchFamily="34" charset="0"/>
              </a:rPr>
              <a:t>self supervised</a:t>
            </a:r>
            <a:r>
              <a:rPr lang="en-US" b="0" i="0" dirty="0">
                <a:solidFill>
                  <a:srgbClr val="161616"/>
                </a:solidFill>
                <a:effectLst/>
                <a:latin typeface="IBM Plex Sans" panose="020B0503050203000203" pitchFamily="34" charset="0"/>
              </a:rPr>
              <a:t> algorithms.</a:t>
            </a:r>
            <a:endParaRPr lang="en-IN" dirty="0"/>
          </a:p>
        </p:txBody>
      </p:sp>
      <p:sp>
        <p:nvSpPr>
          <p:cNvPr id="4" name="Title 1">
            <a:extLst>
              <a:ext uri="{FF2B5EF4-FFF2-40B4-BE49-F238E27FC236}">
                <a16:creationId xmlns:a16="http://schemas.microsoft.com/office/drawing/2014/main" id="{4D19C72F-90CB-AE9B-F247-21F6CE8D6372}"/>
              </a:ext>
            </a:extLst>
          </p:cNvPr>
          <p:cNvSpPr txBox="1">
            <a:spLocks/>
          </p:cNvSpPr>
          <p:nvPr/>
        </p:nvSpPr>
        <p:spPr>
          <a:xfrm>
            <a:off x="1352939"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4400" b="0" i="0">
                <a:solidFill>
                  <a:srgbClr val="161616"/>
                </a:solidFill>
                <a:effectLst/>
                <a:latin typeface="IBM Plex Sans" panose="020B0503050203000203" pitchFamily="34" charset="0"/>
              </a:rPr>
              <a:t>Autoencoders</a:t>
            </a:r>
            <a:endParaRPr lang="en-IN" sz="22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633EDD02-3464-7A49-BD58-EF0A72732CA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125</a:t>
            </a:fld>
            <a:endParaRPr lang="en-IN"/>
          </a:p>
        </p:txBody>
      </p:sp>
    </p:spTree>
    <p:extLst>
      <p:ext uri="{BB962C8B-B14F-4D97-AF65-F5344CB8AC3E}">
        <p14:creationId xmlns:p14="http://schemas.microsoft.com/office/powerpoint/2010/main" val="40878682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26EB4-76BC-7B25-8837-37F84B70E595}"/>
              </a:ext>
            </a:extLst>
          </p:cNvPr>
          <p:cNvSpPr>
            <a:spLocks noGrp="1"/>
          </p:cNvSpPr>
          <p:nvPr>
            <p:ph idx="1"/>
          </p:nvPr>
        </p:nvSpPr>
        <p:spPr>
          <a:xfrm>
            <a:off x="228600" y="1825625"/>
            <a:ext cx="8686800" cy="4351338"/>
          </a:xfrm>
        </p:spPr>
        <p:txBody>
          <a:bodyPr/>
          <a:lstStyle/>
          <a:p>
            <a:pPr algn="l" fontAlgn="base"/>
            <a:r>
              <a:rPr lang="en-US" b="0" i="0" dirty="0">
                <a:solidFill>
                  <a:srgbClr val="161616"/>
                </a:solidFill>
                <a:effectLst/>
                <a:latin typeface="IBM Plex Sans" panose="020B0503050203000203" pitchFamily="34" charset="0"/>
              </a:rPr>
              <a:t>Though RBMs became popular much later, they were originally invented by Paul </a:t>
            </a:r>
            <a:r>
              <a:rPr lang="en-US" b="0" i="0" dirty="0" err="1">
                <a:solidFill>
                  <a:srgbClr val="161616"/>
                </a:solidFill>
                <a:effectLst/>
                <a:latin typeface="IBM Plex Sans" panose="020B0503050203000203" pitchFamily="34" charset="0"/>
              </a:rPr>
              <a:t>Smolensky</a:t>
            </a:r>
            <a:r>
              <a:rPr lang="en-US" b="0" i="0" dirty="0">
                <a:solidFill>
                  <a:srgbClr val="161616"/>
                </a:solidFill>
                <a:effectLst/>
                <a:latin typeface="IBM Plex Sans" panose="020B0503050203000203" pitchFamily="34" charset="0"/>
              </a:rPr>
              <a:t> in 1986 and was known as a </a:t>
            </a:r>
            <a:r>
              <a:rPr lang="en-US" b="0" i="1" dirty="0">
                <a:solidFill>
                  <a:srgbClr val="161616"/>
                </a:solidFill>
                <a:effectLst/>
                <a:latin typeface="inherit"/>
              </a:rPr>
              <a:t>Harmonium</a:t>
            </a:r>
            <a:r>
              <a:rPr lang="en-US" b="0" i="0" dirty="0">
                <a:solidFill>
                  <a:srgbClr val="161616"/>
                </a:solidFill>
                <a:effectLst/>
                <a:latin typeface="IBM Plex Sans" panose="020B0503050203000203" pitchFamily="34" charset="0"/>
              </a:rPr>
              <a:t>.</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An RBM is a 2-layered neural network. The layers are input and hidden layers. As shown in the following figure, in RBMs every node in a hidden layer is connected to every node in a visible layer. In a traditional Boltzmann Machine, nodes within the input and hidden layer are also connected. Due to computational complexity, nodes within a layer are not connected in a </a:t>
            </a:r>
            <a:r>
              <a:rPr lang="en-US" b="0" i="1" dirty="0">
                <a:solidFill>
                  <a:srgbClr val="161616"/>
                </a:solidFill>
                <a:effectLst/>
                <a:latin typeface="inherit"/>
              </a:rPr>
              <a:t>Restricted</a:t>
            </a:r>
            <a:r>
              <a:rPr lang="en-US" b="0" i="0" dirty="0">
                <a:solidFill>
                  <a:srgbClr val="161616"/>
                </a:solidFill>
                <a:effectLst/>
                <a:latin typeface="IBM Plex Sans" panose="020B0503050203000203" pitchFamily="34" charset="0"/>
              </a:rPr>
              <a:t> Boltzmann Machine.</a:t>
            </a:r>
          </a:p>
          <a:p>
            <a:endParaRPr lang="en-IN" dirty="0"/>
          </a:p>
        </p:txBody>
      </p:sp>
      <p:sp>
        <p:nvSpPr>
          <p:cNvPr id="4" name="Title 1">
            <a:extLst>
              <a:ext uri="{FF2B5EF4-FFF2-40B4-BE49-F238E27FC236}">
                <a16:creationId xmlns:a16="http://schemas.microsoft.com/office/drawing/2014/main" id="{C433DDDD-57B5-D517-3196-2C0DF5442266}"/>
              </a:ext>
            </a:extLst>
          </p:cNvPr>
          <p:cNvSpPr txBox="1">
            <a:spLocks/>
          </p:cNvSpPr>
          <p:nvPr/>
        </p:nvSpPr>
        <p:spPr>
          <a:xfrm>
            <a:off x="1371600" y="-4762"/>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600" b="0" i="0" dirty="0">
                <a:solidFill>
                  <a:srgbClr val="161616"/>
                </a:solidFill>
                <a:effectLst/>
                <a:latin typeface="IBM Plex Sans" panose="020B0503050203000203" pitchFamily="34" charset="0"/>
              </a:rPr>
              <a:t>Restricted Boltzmann Machines</a:t>
            </a:r>
            <a:endParaRPr lang="en-IN" sz="36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8F2044E2-062A-A105-C4A3-FB3315D7D719}"/>
              </a:ext>
            </a:extLst>
          </p:cNvPr>
          <p:cNvSpPr>
            <a:spLocks noGrp="1"/>
          </p:cNvSpPr>
          <p:nvPr>
            <p:ph type="title"/>
          </p:nvPr>
        </p:nvSpPr>
        <p:spPr/>
        <p:txBody>
          <a:bodyPr/>
          <a:lstStyle/>
          <a:p>
            <a:endParaRPr lang="en-IN"/>
          </a:p>
        </p:txBody>
      </p:sp>
      <p:pic>
        <p:nvPicPr>
          <p:cNvPr id="7" name="Picture 2" descr="E:\NIET\Project\xLogo11.png.pagespeed.ic.pydHLuCQEZ.png">
            <a:extLst>
              <a:ext uri="{FF2B5EF4-FFF2-40B4-BE49-F238E27FC236}">
                <a16:creationId xmlns:a16="http://schemas.microsoft.com/office/drawing/2014/main" id="{80DE5C3D-0C8C-7D1F-C443-CD10A471DA4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126</a:t>
            </a:fld>
            <a:endParaRPr lang="en-IN"/>
          </a:p>
        </p:txBody>
      </p:sp>
    </p:spTree>
    <p:extLst>
      <p:ext uri="{BB962C8B-B14F-4D97-AF65-F5344CB8AC3E}">
        <p14:creationId xmlns:p14="http://schemas.microsoft.com/office/powerpoint/2010/main" val="34200053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223C-5A27-D248-46F9-4A7AC902ABC0}"/>
              </a:ext>
            </a:extLst>
          </p:cNvPr>
          <p:cNvSpPr>
            <a:spLocks noGrp="1"/>
          </p:cNvSpPr>
          <p:nvPr>
            <p:ph type="title"/>
          </p:nvPr>
        </p:nvSpPr>
        <p:spPr/>
        <p:txBody>
          <a:bodyPr/>
          <a:lstStyle/>
          <a:p>
            <a:endParaRPr lang="en-IN" dirty="0"/>
          </a:p>
        </p:txBody>
      </p:sp>
      <p:pic>
        <p:nvPicPr>
          <p:cNvPr id="8194" name="Picture 2" descr="RBM">
            <a:extLst>
              <a:ext uri="{FF2B5EF4-FFF2-40B4-BE49-F238E27FC236}">
                <a16:creationId xmlns:a16="http://schemas.microsoft.com/office/drawing/2014/main" id="{B88C630F-E169-B92A-7485-62FF77959E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825625"/>
            <a:ext cx="798195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0AB757F-CAA1-82FA-EBFA-02A8EA323AEE}"/>
              </a:ext>
            </a:extLst>
          </p:cNvPr>
          <p:cNvSpPr txBox="1">
            <a:spLocks/>
          </p:cNvSpPr>
          <p:nvPr/>
        </p:nvSpPr>
        <p:spPr>
          <a:xfrm>
            <a:off x="1371600" y="-4762"/>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600" b="0" i="0" dirty="0">
                <a:solidFill>
                  <a:srgbClr val="161616"/>
                </a:solidFill>
                <a:effectLst/>
                <a:latin typeface="IBM Plex Sans" panose="020B0503050203000203" pitchFamily="34" charset="0"/>
              </a:rPr>
              <a:t>Restricted Boltzmann Machines</a:t>
            </a:r>
            <a:endParaRPr lang="en-IN" sz="36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661EB8CC-6A74-13F2-2F2E-90799FEC5BD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3" name="Date Placeholder 2"/>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127</a:t>
            </a:fld>
            <a:endParaRPr lang="en-IN"/>
          </a:p>
        </p:txBody>
      </p:sp>
    </p:spTree>
    <p:extLst>
      <p:ext uri="{BB962C8B-B14F-4D97-AF65-F5344CB8AC3E}">
        <p14:creationId xmlns:p14="http://schemas.microsoft.com/office/powerpoint/2010/main" val="2342956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BA05-4382-6EF3-8DE0-52A4D97DA4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195809-D212-8F3E-237B-635E874221FA}"/>
              </a:ext>
            </a:extLst>
          </p:cNvPr>
          <p:cNvSpPr>
            <a:spLocks noGrp="1"/>
          </p:cNvSpPr>
          <p:nvPr>
            <p:ph idx="1"/>
          </p:nvPr>
        </p:nvSpPr>
        <p:spPr>
          <a:xfrm>
            <a:off x="76200" y="1825624"/>
            <a:ext cx="8763000" cy="4879975"/>
          </a:xfrm>
        </p:spPr>
        <p:txBody>
          <a:bodyPr>
            <a:normAutofit lnSpcReduction="10000"/>
          </a:bodyPr>
          <a:lstStyle/>
          <a:p>
            <a:pPr algn="l" fontAlgn="base"/>
            <a:r>
              <a:rPr lang="en-US" b="0" i="0" dirty="0">
                <a:solidFill>
                  <a:srgbClr val="161616"/>
                </a:solidFill>
                <a:effectLst/>
                <a:latin typeface="IBM Plex Sans" panose="020B0503050203000203" pitchFamily="34" charset="0"/>
              </a:rPr>
              <a:t>During the training phase, RBMs calculate the </a:t>
            </a:r>
            <a:r>
              <a:rPr lang="en-US" b="0" i="0" dirty="0" err="1">
                <a:solidFill>
                  <a:srgbClr val="161616"/>
                </a:solidFill>
                <a:effectLst/>
                <a:latin typeface="IBM Plex Sans" panose="020B0503050203000203" pitchFamily="34" charset="0"/>
              </a:rPr>
              <a:t>probabilty</a:t>
            </a:r>
            <a:r>
              <a:rPr lang="en-US" b="0" i="0" dirty="0">
                <a:solidFill>
                  <a:srgbClr val="161616"/>
                </a:solidFill>
                <a:effectLst/>
                <a:latin typeface="IBM Plex Sans" panose="020B0503050203000203" pitchFamily="34" charset="0"/>
              </a:rPr>
              <a:t> distribution of the training set using a stochastic approach. When the training begins, each neuron gets activated at random. Also, the model contains respective hidden and visible bias. While the hidden bias is used in the forward pass to build the activation, the visible bias helps in reconstructing the input.</a:t>
            </a: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Because in an RBM the reconstructed input is always different from the original input, they are also known as </a:t>
            </a:r>
            <a:r>
              <a:rPr lang="en-US" b="0" i="1" dirty="0">
                <a:solidFill>
                  <a:srgbClr val="161616"/>
                </a:solidFill>
                <a:effectLst/>
                <a:latin typeface="inherit"/>
              </a:rPr>
              <a:t>generative models</a:t>
            </a:r>
            <a:r>
              <a:rPr lang="en-US" b="0" i="0" dirty="0">
                <a:solidFill>
                  <a:srgbClr val="161616"/>
                </a:solidFill>
                <a:effectLst/>
                <a:latin typeface="IBM Plex Sans" panose="020B0503050203000203" pitchFamily="34" charset="0"/>
              </a:rPr>
              <a:t>.</a:t>
            </a: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Also, because of the built-in randomness, the same predictions result in different outputs. In fact, this is the most significant difference from an autoencoder, which is a deterministic model.</a:t>
            </a:r>
          </a:p>
          <a:p>
            <a:pPr algn="l" fontAlgn="base"/>
            <a:endParaRPr lang="en-US" b="0" i="0" dirty="0">
              <a:solidFill>
                <a:srgbClr val="161616"/>
              </a:solidFill>
              <a:effectLst/>
              <a:latin typeface="IBM Plex Sans" panose="020B0503050203000203" pitchFamily="34" charset="0"/>
            </a:endParaRPr>
          </a:p>
          <a:p>
            <a:pPr algn="l" fontAlgn="base"/>
            <a:r>
              <a:rPr lang="en-US" b="0" i="1" dirty="0">
                <a:solidFill>
                  <a:srgbClr val="161616"/>
                </a:solidFill>
                <a:effectLst/>
                <a:latin typeface="inherit"/>
              </a:rPr>
              <a:t>Example applications: Dimensionality reduction and collaborative filtering</a:t>
            </a:r>
            <a:endParaRPr lang="en-US" b="0" i="0" dirty="0">
              <a:solidFill>
                <a:srgbClr val="161616"/>
              </a:solidFill>
              <a:effectLst/>
              <a:latin typeface="IBM Plex Sans" panose="020B0503050203000203" pitchFamily="34" charset="0"/>
            </a:endParaRPr>
          </a:p>
          <a:p>
            <a:endParaRPr lang="en-IN" dirty="0"/>
          </a:p>
        </p:txBody>
      </p:sp>
      <p:sp>
        <p:nvSpPr>
          <p:cNvPr id="4" name="Title 1">
            <a:extLst>
              <a:ext uri="{FF2B5EF4-FFF2-40B4-BE49-F238E27FC236}">
                <a16:creationId xmlns:a16="http://schemas.microsoft.com/office/drawing/2014/main" id="{CA255AC3-4554-2A93-13EB-EAC2571AB4CB}"/>
              </a:ext>
            </a:extLst>
          </p:cNvPr>
          <p:cNvSpPr txBox="1">
            <a:spLocks/>
          </p:cNvSpPr>
          <p:nvPr/>
        </p:nvSpPr>
        <p:spPr>
          <a:xfrm>
            <a:off x="1371600" y="-4762"/>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3600" b="0" i="0" dirty="0">
                <a:solidFill>
                  <a:srgbClr val="161616"/>
                </a:solidFill>
                <a:effectLst/>
                <a:latin typeface="IBM Plex Sans" panose="020B0503050203000203" pitchFamily="34" charset="0"/>
              </a:rPr>
              <a:t>Restricted Boltzmann Machines</a:t>
            </a:r>
            <a:endParaRPr lang="en-IN" sz="3600" b="1" dirty="0">
              <a:latin typeface="Times New Roman" panose="02020603050405020304" pitchFamily="18" charset="0"/>
              <a:cs typeface="Times New Roman" panose="02020603050405020304" pitchFamily="18" charset="0"/>
            </a:endParaRPr>
          </a:p>
        </p:txBody>
      </p:sp>
      <p:pic>
        <p:nvPicPr>
          <p:cNvPr id="5" name="Picture 2" descr="E:\NIET\Project\xLogo11.png.pagespeed.ic.pydHLuCQEZ.png">
            <a:extLst>
              <a:ext uri="{FF2B5EF4-FFF2-40B4-BE49-F238E27FC236}">
                <a16:creationId xmlns:a16="http://schemas.microsoft.com/office/drawing/2014/main" id="{C50514B5-73F3-3BB2-C791-4AFFFD41364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128</a:t>
            </a:fld>
            <a:endParaRPr lang="en-IN"/>
          </a:p>
        </p:txBody>
      </p:sp>
    </p:spTree>
    <p:extLst>
      <p:ext uri="{BB962C8B-B14F-4D97-AF65-F5344CB8AC3E}">
        <p14:creationId xmlns:p14="http://schemas.microsoft.com/office/powerpoint/2010/main" val="1359885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C90EC-1676-CD91-CA35-CBB68CC545B3}"/>
              </a:ext>
            </a:extLst>
          </p:cNvPr>
          <p:cNvSpPr>
            <a:spLocks noGrp="1"/>
          </p:cNvSpPr>
          <p:nvPr>
            <p:ph type="title"/>
          </p:nvPr>
        </p:nvSpPr>
        <p:spPr>
          <a:xfrm>
            <a:off x="1257300" y="0"/>
            <a:ext cx="7886700" cy="1325563"/>
          </a:xfrm>
        </p:spPr>
        <p:txBody>
          <a:bodyPr>
            <a:normAutofit fontScale="90000"/>
          </a:bodyPr>
          <a:lstStyle/>
          <a:p>
            <a:r>
              <a:rPr lang="fr-FR" b="1" i="0" dirty="0">
                <a:solidFill>
                  <a:srgbClr val="1C1E21"/>
                </a:solidFill>
                <a:effectLst/>
                <a:latin typeface="system-ui"/>
              </a:rPr>
              <a:t>Image classification vs </a:t>
            </a:r>
            <a:r>
              <a:rPr lang="fr-FR" b="1" i="0" dirty="0" err="1">
                <a:solidFill>
                  <a:srgbClr val="1C1E21"/>
                </a:solidFill>
                <a:effectLst/>
                <a:latin typeface="system-ui"/>
              </a:rPr>
              <a:t>detection</a:t>
            </a:r>
            <a:r>
              <a:rPr lang="fr-FR" b="1" i="0" dirty="0">
                <a:solidFill>
                  <a:srgbClr val="1C1E21"/>
                </a:solidFill>
                <a:effectLst/>
                <a:latin typeface="system-ui"/>
              </a:rPr>
              <a:t> vs segmentation</a:t>
            </a:r>
            <a:br>
              <a:rPr lang="fr-FR" b="1" i="0" dirty="0">
                <a:solidFill>
                  <a:srgbClr val="1C1E21"/>
                </a:solidFill>
                <a:effectLst/>
                <a:latin typeface="system-ui"/>
              </a:rPr>
            </a:br>
            <a:endParaRPr lang="en-IN" dirty="0"/>
          </a:p>
        </p:txBody>
      </p:sp>
      <p:sp>
        <p:nvSpPr>
          <p:cNvPr id="3" name="Content Placeholder 2">
            <a:extLst>
              <a:ext uri="{FF2B5EF4-FFF2-40B4-BE49-F238E27FC236}">
                <a16:creationId xmlns:a16="http://schemas.microsoft.com/office/drawing/2014/main" id="{BCECD1D8-FAD0-159C-D60F-122C7A93566A}"/>
              </a:ext>
            </a:extLst>
          </p:cNvPr>
          <p:cNvSpPr>
            <a:spLocks noGrp="1"/>
          </p:cNvSpPr>
          <p:nvPr>
            <p:ph idx="1"/>
          </p:nvPr>
        </p:nvSpPr>
        <p:spPr>
          <a:xfrm>
            <a:off x="152400" y="1295400"/>
            <a:ext cx="8515350" cy="2060575"/>
          </a:xfrm>
        </p:spPr>
        <p:txBody>
          <a:bodyPr>
            <a:normAutofit lnSpcReduction="10000"/>
          </a:bodyPr>
          <a:lstStyle/>
          <a:p>
            <a:pPr algn="l"/>
            <a:r>
              <a:rPr lang="en-US" b="1" i="0" dirty="0">
                <a:solidFill>
                  <a:srgbClr val="1C1E21"/>
                </a:solidFill>
                <a:effectLst/>
                <a:latin typeface="system-ui"/>
              </a:rPr>
              <a:t>Image Classification</a:t>
            </a:r>
            <a:r>
              <a:rPr lang="en-US" b="1" i="0" dirty="0">
                <a:solidFill>
                  <a:srgbClr val="1C1E21"/>
                </a:solidFill>
                <a:effectLst/>
                <a:latin typeface="system-ui"/>
                <a:hlinkClick r:id="rId2" tooltip="Direct link to Image Classification"/>
              </a:rPr>
              <a:t>​</a:t>
            </a:r>
            <a:endParaRPr lang="en-US" b="1" i="0" dirty="0">
              <a:solidFill>
                <a:srgbClr val="1C1E21"/>
              </a:solidFill>
              <a:effectLst/>
              <a:latin typeface="system-ui"/>
            </a:endParaRPr>
          </a:p>
          <a:p>
            <a:pPr algn="l"/>
            <a:r>
              <a:rPr lang="en-US" b="0" i="0" dirty="0">
                <a:solidFill>
                  <a:srgbClr val="1C1E21"/>
                </a:solidFill>
                <a:effectLst/>
                <a:latin typeface="system-ui"/>
              </a:rPr>
              <a:t>Image classification involves assigning a label or category to an image or video. The goal is to accurately classify an image into a specific pre-defined category or label. This is done by training a machine learning model with a dataset of images that have been labeled with their respective categories. Once the model has been trained, it can be used to predict the category or label of new, unseen images.</a:t>
            </a:r>
          </a:p>
          <a:p>
            <a:pPr algn="l"/>
            <a:endParaRPr lang="en-US" b="0" i="0" dirty="0">
              <a:solidFill>
                <a:srgbClr val="1C1E21"/>
              </a:solidFill>
              <a:effectLst/>
              <a:latin typeface="system-ui"/>
            </a:endParaRPr>
          </a:p>
          <a:p>
            <a:endParaRPr lang="en-IN" dirty="0"/>
          </a:p>
        </p:txBody>
      </p:sp>
      <p:pic>
        <p:nvPicPr>
          <p:cNvPr id="1028" name="Picture 4" descr="Image Classification in action">
            <a:extLst>
              <a:ext uri="{FF2B5EF4-FFF2-40B4-BE49-F238E27FC236}">
                <a16:creationId xmlns:a16="http://schemas.microsoft.com/office/drawing/2014/main" id="{2FE21DDE-4ACB-BE35-62A2-2BDF8E481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73" y="3490199"/>
            <a:ext cx="8362950" cy="30399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IET\Project\xLogo11.png.pagespeed.ic.pydHLuCQEZ.png">
            <a:extLst>
              <a:ext uri="{FF2B5EF4-FFF2-40B4-BE49-F238E27FC236}">
                <a16:creationId xmlns:a16="http://schemas.microsoft.com/office/drawing/2014/main" id="{68A3E556-60A4-386B-791A-FDD65CDF5C02}"/>
              </a:ext>
            </a:extLst>
          </p:cNvPr>
          <p:cNvPicPr>
            <a:picLocks noChangeAspect="1" noChangeArrowheads="1"/>
          </p:cNvPicPr>
          <p:nvPr/>
        </p:nvPicPr>
        <p:blipFill>
          <a:blip r:embed="rId4"/>
          <a:srcRect/>
          <a:stretch>
            <a:fillRect/>
          </a:stretch>
        </p:blipFill>
        <p:spPr bwMode="auto">
          <a:xfrm>
            <a:off x="-19050" y="7620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129</a:t>
            </a:fld>
            <a:endParaRPr lang="en-IN"/>
          </a:p>
        </p:txBody>
      </p:sp>
    </p:spTree>
    <p:extLst>
      <p:ext uri="{BB962C8B-B14F-4D97-AF65-F5344CB8AC3E}">
        <p14:creationId xmlns:p14="http://schemas.microsoft.com/office/powerpoint/2010/main" val="112046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(SEM-VII) THEORY EXAMINATION 20__-20__</a:t>
            </a:r>
          </a:p>
          <a:p>
            <a:pPr marL="0" indent="0" algn="ctr">
              <a:buFont typeface="Arial" panose="020B0604020202020204" pitchFamily="34" charset="0"/>
              <a:buNone/>
              <a:defRPr/>
            </a:pPr>
            <a:r>
              <a:rPr lang="en-IN" sz="2000" dirty="0">
                <a:sym typeface="Arial" charset="0"/>
              </a:rPr>
              <a:t>DESIGN AND ANALYSIS OF ALGORITHMS</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sp>
        <p:nvSpPr>
          <p:cNvPr id="53250" name="Date Placeholder 3">
            <a:extLst>
              <a:ext uri="{FF2B5EF4-FFF2-40B4-BE49-F238E27FC236}">
                <a16:creationId xmlns:a16="http://schemas.microsoft.com/office/drawing/2014/main" id="{F07DA384-37D6-4169-B171-F551AFB58F28}"/>
              </a:ext>
            </a:extLst>
          </p:cNvPr>
          <p:cNvSpPr>
            <a:spLocks noGrp="1"/>
          </p:cNvSpPr>
          <p:nvPr>
            <p:ph type="dt" sz="half" idx="10"/>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a:solidFill>
                  <a:srgbClr val="888888"/>
                </a:solidFill>
                <a:latin typeface="Calibri" panose="020F0502020204030204" pitchFamily="34" charset="0"/>
                <a:sym typeface="Calibri" panose="020F0502020204030204" pitchFamily="34" charset="0"/>
              </a:rPr>
              <a:t>1/5/2020</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1"/>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Ms.Shivani Sharma              COMPUTER VISION  UNIT- 1</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4859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04" y="104043"/>
            <a:ext cx="1229048" cy="716695"/>
          </a:xfrm>
          <a:prstGeom prst="rect">
            <a:avLst/>
          </a:prstGeom>
        </p:spPr>
      </p:pic>
    </p:spTree>
    <p:extLst>
      <p:ext uri="{BB962C8B-B14F-4D97-AF65-F5344CB8AC3E}">
        <p14:creationId xmlns:p14="http://schemas.microsoft.com/office/powerpoint/2010/main" val="3786526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BF21-54F5-B1A9-4E1B-6F062DFBE3DF}"/>
              </a:ext>
            </a:extLst>
          </p:cNvPr>
          <p:cNvSpPr>
            <a:spLocks noGrp="1"/>
          </p:cNvSpPr>
          <p:nvPr>
            <p:ph type="title"/>
          </p:nvPr>
        </p:nvSpPr>
        <p:spPr>
          <a:xfrm>
            <a:off x="1257300" y="0"/>
            <a:ext cx="7886700" cy="1325563"/>
          </a:xfrm>
        </p:spPr>
        <p:txBody>
          <a:bodyPr>
            <a:normAutofit fontScale="90000"/>
          </a:bodyPr>
          <a:lstStyle/>
          <a:p>
            <a:br>
              <a:rPr lang="en-US" b="0" i="0" dirty="0">
                <a:solidFill>
                  <a:srgbClr val="1C1E21"/>
                </a:solidFill>
                <a:effectLst/>
                <a:latin typeface="system-ui"/>
              </a:rPr>
            </a:br>
            <a:br>
              <a:rPr lang="en-US" b="0" i="0" dirty="0">
                <a:solidFill>
                  <a:srgbClr val="1C1E21"/>
                </a:solidFill>
                <a:effectLst/>
                <a:latin typeface="system-ui"/>
              </a:rPr>
            </a:br>
            <a:r>
              <a:rPr lang="en-US" b="0" i="0" dirty="0">
                <a:solidFill>
                  <a:srgbClr val="1C1E21"/>
                </a:solidFill>
                <a:effectLst/>
                <a:latin typeface="system-ui"/>
              </a:rPr>
              <a:t>There are two common types of classification:</a:t>
            </a:r>
            <a:br>
              <a:rPr lang="en-US" b="0" i="0" dirty="0">
                <a:solidFill>
                  <a:srgbClr val="1C1E21"/>
                </a:solidFill>
                <a:effectLst/>
                <a:latin typeface="system-ui"/>
              </a:rPr>
            </a:br>
            <a:endParaRPr lang="en-IN" dirty="0"/>
          </a:p>
        </p:txBody>
      </p:sp>
      <p:sp>
        <p:nvSpPr>
          <p:cNvPr id="3" name="Content Placeholder 2">
            <a:extLst>
              <a:ext uri="{FF2B5EF4-FFF2-40B4-BE49-F238E27FC236}">
                <a16:creationId xmlns:a16="http://schemas.microsoft.com/office/drawing/2014/main" id="{DF2B16D6-2431-AE28-17E4-9281023425C6}"/>
              </a:ext>
            </a:extLst>
          </p:cNvPr>
          <p:cNvSpPr>
            <a:spLocks noGrp="1"/>
          </p:cNvSpPr>
          <p:nvPr>
            <p:ph idx="1"/>
          </p:nvPr>
        </p:nvSpPr>
        <p:spPr>
          <a:xfrm>
            <a:off x="76200" y="1825624"/>
            <a:ext cx="9067800" cy="5032375"/>
          </a:xfrm>
        </p:spPr>
        <p:txBody>
          <a:bodyPr>
            <a:normAutofit lnSpcReduction="10000"/>
          </a:bodyPr>
          <a:lstStyle/>
          <a:p>
            <a:pPr algn="l">
              <a:buFont typeface="Arial" panose="020B0604020202020204" pitchFamily="34" charset="0"/>
              <a:buChar char="•"/>
            </a:pPr>
            <a:r>
              <a:rPr lang="en-US" b="0" i="0" dirty="0">
                <a:solidFill>
                  <a:srgbClr val="1C1E21"/>
                </a:solidFill>
                <a:effectLst/>
                <a:latin typeface="system-ui"/>
              </a:rPr>
              <a:t>Single label classification</a:t>
            </a:r>
          </a:p>
          <a:p>
            <a:pPr algn="l">
              <a:buFont typeface="Arial" panose="020B0604020202020204" pitchFamily="34" charset="0"/>
              <a:buChar char="•"/>
            </a:pPr>
            <a:r>
              <a:rPr lang="en-US" b="0" i="0" dirty="0">
                <a:solidFill>
                  <a:srgbClr val="1C1E21"/>
                </a:solidFill>
                <a:effectLst/>
                <a:latin typeface="system-ui"/>
              </a:rPr>
              <a:t>Multi-label classification</a:t>
            </a:r>
          </a:p>
          <a:p>
            <a:pPr algn="l"/>
            <a:r>
              <a:rPr lang="en-US" b="1" i="0" dirty="0">
                <a:solidFill>
                  <a:srgbClr val="1C1E21"/>
                </a:solidFill>
                <a:effectLst/>
                <a:latin typeface="system-ui"/>
              </a:rPr>
              <a:t>Single label </a:t>
            </a:r>
            <a:r>
              <a:rPr lang="en-US" b="1" i="0" dirty="0" err="1">
                <a:solidFill>
                  <a:srgbClr val="1C1E21"/>
                </a:solidFill>
                <a:effectLst/>
                <a:latin typeface="system-ui"/>
              </a:rPr>
              <a:t>classificaiton</a:t>
            </a:r>
            <a:r>
              <a:rPr lang="en-US" b="1" i="0" dirty="0">
                <a:solidFill>
                  <a:srgbClr val="1C1E21"/>
                </a:solidFill>
                <a:effectLst/>
                <a:latin typeface="system-ui"/>
                <a:hlinkClick r:id="rId2" tooltip="Direct link to Single label classificaiton"/>
              </a:rPr>
              <a:t>​</a:t>
            </a:r>
            <a:endParaRPr lang="en-US" b="1" i="0" dirty="0">
              <a:solidFill>
                <a:srgbClr val="1C1E21"/>
              </a:solidFill>
              <a:effectLst/>
              <a:latin typeface="system-ui"/>
            </a:endParaRPr>
          </a:p>
          <a:p>
            <a:pPr algn="l"/>
            <a:r>
              <a:rPr lang="en-US" b="0" i="0" dirty="0">
                <a:solidFill>
                  <a:srgbClr val="1C1E21"/>
                </a:solidFill>
                <a:effectLst/>
                <a:latin typeface="system-ui"/>
              </a:rPr>
              <a:t>With single-label classification, you can categorize data to a single class label. This is appropriate when you want to classify a single class, or when labels are mutually exclusive.</a:t>
            </a:r>
          </a:p>
          <a:p>
            <a:pPr algn="l"/>
            <a:r>
              <a:rPr lang="en-US" b="0" i="0" dirty="0">
                <a:solidFill>
                  <a:srgbClr val="1C1E21"/>
                </a:solidFill>
                <a:effectLst/>
                <a:latin typeface="system-ui"/>
              </a:rPr>
              <a:t>For example, an animal can be a cat, or a dog, but not both.</a:t>
            </a:r>
          </a:p>
          <a:p>
            <a:pPr algn="l"/>
            <a:r>
              <a:rPr lang="en-US" b="1" i="0" dirty="0">
                <a:solidFill>
                  <a:srgbClr val="1C1E21"/>
                </a:solidFill>
                <a:effectLst/>
                <a:latin typeface="system-ui"/>
              </a:rPr>
              <a:t>Multi-label classification</a:t>
            </a:r>
            <a:r>
              <a:rPr lang="en-US" b="1" i="0" dirty="0">
                <a:solidFill>
                  <a:srgbClr val="1C1E21"/>
                </a:solidFill>
                <a:effectLst/>
                <a:latin typeface="system-ui"/>
                <a:hlinkClick r:id="rId3" tooltip="Direct link to Multi-label classification"/>
              </a:rPr>
              <a:t>​</a:t>
            </a:r>
            <a:endParaRPr lang="en-US" b="1" i="0" dirty="0">
              <a:solidFill>
                <a:srgbClr val="1C1E21"/>
              </a:solidFill>
              <a:effectLst/>
              <a:latin typeface="system-ui"/>
            </a:endParaRPr>
          </a:p>
          <a:p>
            <a:pPr algn="l"/>
            <a:r>
              <a:rPr lang="en-US" b="0" i="0" dirty="0">
                <a:solidFill>
                  <a:srgbClr val="1C1E21"/>
                </a:solidFill>
                <a:effectLst/>
                <a:latin typeface="system-ui"/>
              </a:rPr>
              <a:t>With multiple-label classification, you can categorize data into two or more class labels. If you are trying to recognize multiple features or attributes within an image, you can assign multiple labels.</a:t>
            </a:r>
          </a:p>
          <a:p>
            <a:pPr algn="l"/>
            <a:r>
              <a:rPr lang="en-US" b="0" i="0" dirty="0">
                <a:solidFill>
                  <a:srgbClr val="1C1E21"/>
                </a:solidFill>
                <a:effectLst/>
                <a:latin typeface="system-ui"/>
              </a:rPr>
              <a:t>For example, if you are trying to recognize the attributes of interior design photography, you may recognize the presence of beds, sofas, tables, chairs, fireplaces, and paintings. Using a multi-label classifier would help you recognize multiple of these features within a single image or video frame.</a:t>
            </a:r>
          </a:p>
          <a:p>
            <a:endParaRPr lang="en-IN" dirty="0"/>
          </a:p>
        </p:txBody>
      </p:sp>
      <p:pic>
        <p:nvPicPr>
          <p:cNvPr id="4" name="Picture 2" descr="E:\NIET\Project\xLogo11.png.pagespeed.ic.pydHLuCQEZ.png">
            <a:extLst>
              <a:ext uri="{FF2B5EF4-FFF2-40B4-BE49-F238E27FC236}">
                <a16:creationId xmlns:a16="http://schemas.microsoft.com/office/drawing/2014/main" id="{5054302D-BD9A-EBF2-A86A-3AA2C509A61F}"/>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130</a:t>
            </a:fld>
            <a:endParaRPr lang="en-IN"/>
          </a:p>
        </p:txBody>
      </p:sp>
    </p:spTree>
    <p:extLst>
      <p:ext uri="{BB962C8B-B14F-4D97-AF65-F5344CB8AC3E}">
        <p14:creationId xmlns:p14="http://schemas.microsoft.com/office/powerpoint/2010/main" val="2806844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0A67-DD57-EA7A-5359-7D897A9F8DA1}"/>
              </a:ext>
            </a:extLst>
          </p:cNvPr>
          <p:cNvSpPr>
            <a:spLocks noGrp="1"/>
          </p:cNvSpPr>
          <p:nvPr>
            <p:ph type="title"/>
          </p:nvPr>
        </p:nvSpPr>
        <p:spPr>
          <a:xfrm>
            <a:off x="1293067" y="76200"/>
            <a:ext cx="7886700" cy="1325563"/>
          </a:xfrm>
        </p:spPr>
        <p:txBody>
          <a:bodyPr>
            <a:normAutofit fontScale="90000"/>
          </a:bodyPr>
          <a:lstStyle/>
          <a:p>
            <a:br>
              <a:rPr lang="en-US" b="1" i="0" dirty="0">
                <a:solidFill>
                  <a:srgbClr val="1C1E21"/>
                </a:solidFill>
                <a:effectLst/>
                <a:latin typeface="system-ui"/>
              </a:rPr>
            </a:br>
            <a:br>
              <a:rPr lang="en-US" b="1" i="0" dirty="0">
                <a:solidFill>
                  <a:srgbClr val="1C1E21"/>
                </a:solidFill>
                <a:effectLst/>
                <a:latin typeface="system-ui"/>
              </a:rPr>
            </a:br>
            <a:r>
              <a:rPr lang="en-US" b="1" i="0" dirty="0">
                <a:solidFill>
                  <a:srgbClr val="1C1E21"/>
                </a:solidFill>
                <a:effectLst/>
                <a:latin typeface="system-ui"/>
              </a:rPr>
              <a:t>Popular Uses of Image Classification</a:t>
            </a:r>
            <a:endParaRPr lang="en-IN" dirty="0"/>
          </a:p>
        </p:txBody>
      </p:sp>
      <p:sp>
        <p:nvSpPr>
          <p:cNvPr id="3" name="Content Placeholder 2">
            <a:extLst>
              <a:ext uri="{FF2B5EF4-FFF2-40B4-BE49-F238E27FC236}">
                <a16:creationId xmlns:a16="http://schemas.microsoft.com/office/drawing/2014/main" id="{416350AE-322D-FE3A-40C8-D8DEB5D36C47}"/>
              </a:ext>
            </a:extLst>
          </p:cNvPr>
          <p:cNvSpPr>
            <a:spLocks noGrp="1"/>
          </p:cNvSpPr>
          <p:nvPr>
            <p:ph idx="1"/>
          </p:nvPr>
        </p:nvSpPr>
        <p:spPr>
          <a:xfrm>
            <a:off x="-76200" y="1825624"/>
            <a:ext cx="9220200" cy="4727575"/>
          </a:xfrm>
        </p:spPr>
        <p:txBody>
          <a:bodyPr>
            <a:normAutofit/>
          </a:bodyPr>
          <a:lstStyle/>
          <a:p>
            <a:pPr algn="l"/>
            <a:r>
              <a:rPr lang="en-US" b="1" i="0" dirty="0">
                <a:solidFill>
                  <a:srgbClr val="1C1E21"/>
                </a:solidFill>
                <a:effectLst/>
                <a:latin typeface="system-ui"/>
                <a:hlinkClick r:id="rId2" tooltip="Direct link to Popular Uses of Image Classification"/>
              </a:rPr>
              <a:t>​</a:t>
            </a:r>
            <a:endParaRPr lang="en-US" b="1" i="0" dirty="0">
              <a:solidFill>
                <a:srgbClr val="1C1E21"/>
              </a:solidFill>
              <a:effectLst/>
              <a:latin typeface="system-ui"/>
            </a:endParaRPr>
          </a:p>
          <a:p>
            <a:pPr algn="l"/>
            <a:r>
              <a:rPr lang="en-US" b="0" i="0" dirty="0">
                <a:solidFill>
                  <a:srgbClr val="1C1E21"/>
                </a:solidFill>
                <a:effectLst/>
                <a:latin typeface="system-ui"/>
              </a:rPr>
              <a:t>Image classification has many applications, including identifying objects, people, and even diseases in medical images. Here are some popular uses of image classification:</a:t>
            </a:r>
          </a:p>
          <a:p>
            <a:pPr algn="l">
              <a:buFont typeface="Arial" panose="020B0604020202020204" pitchFamily="34" charset="0"/>
              <a:buChar char="•"/>
            </a:pPr>
            <a:r>
              <a:rPr lang="en-US" b="0" i="0" dirty="0">
                <a:solidFill>
                  <a:srgbClr val="1C1E21"/>
                </a:solidFill>
                <a:effectLst/>
                <a:latin typeface="system-ui"/>
                <a:hlinkClick r:id="rId3"/>
              </a:rPr>
              <a:t>Digital asset management</a:t>
            </a:r>
            <a:r>
              <a:rPr lang="en-US" b="0" i="0" dirty="0">
                <a:solidFill>
                  <a:srgbClr val="1C1E21"/>
                </a:solidFill>
                <a:effectLst/>
                <a:latin typeface="system-ui"/>
              </a:rPr>
              <a:t>: Automate content tagging of media using AI models.</a:t>
            </a:r>
          </a:p>
          <a:p>
            <a:pPr algn="l">
              <a:buFont typeface="Arial" panose="020B0604020202020204" pitchFamily="34" charset="0"/>
              <a:buChar char="•"/>
            </a:pPr>
            <a:r>
              <a:rPr lang="en-US" b="0" i="0" dirty="0">
                <a:solidFill>
                  <a:srgbClr val="1C1E21"/>
                </a:solidFill>
                <a:effectLst/>
                <a:latin typeface="system-ui"/>
                <a:hlinkClick r:id="rId4"/>
              </a:rPr>
              <a:t>Content moderation</a:t>
            </a:r>
            <a:r>
              <a:rPr lang="en-US" b="0" i="0" dirty="0">
                <a:solidFill>
                  <a:srgbClr val="1C1E21"/>
                </a:solidFill>
                <a:effectLst/>
                <a:latin typeface="system-ui"/>
              </a:rPr>
              <a:t>: Moderate user-generated content to remove harmful content like sexually explicit, illegal, or extreme content.</a:t>
            </a:r>
          </a:p>
          <a:p>
            <a:pPr algn="l">
              <a:buFont typeface="Arial" panose="020B0604020202020204" pitchFamily="34" charset="0"/>
              <a:buChar char="•"/>
            </a:pPr>
            <a:r>
              <a:rPr lang="en-US" b="0" i="0" dirty="0">
                <a:solidFill>
                  <a:srgbClr val="1C1E21"/>
                </a:solidFill>
                <a:effectLst/>
                <a:latin typeface="system-ui"/>
              </a:rPr>
              <a:t>Product categorization: Categorize an e-commerce product into its category - for example, flush-mount lights, pendant lighting, and sconces are all types of lighting.</a:t>
            </a:r>
          </a:p>
          <a:p>
            <a:pPr algn="l"/>
            <a:r>
              <a:rPr lang="en-US" b="0" i="0" dirty="0">
                <a:solidFill>
                  <a:srgbClr val="1C1E21"/>
                </a:solidFill>
                <a:effectLst/>
                <a:latin typeface="system-ui"/>
              </a:rPr>
              <a:t>In more advanced examples, classification models can be combined with other model types. For example, it is common to combine an object detection model with an image classification model. In this case, once a particular object is detected, you can classify that object into relevant subclasses.</a:t>
            </a:r>
          </a:p>
          <a:p>
            <a:endParaRPr lang="en-IN" dirty="0"/>
          </a:p>
        </p:txBody>
      </p:sp>
      <p:pic>
        <p:nvPicPr>
          <p:cNvPr id="4" name="Picture 2" descr="E:\NIET\Project\xLogo11.png.pagespeed.ic.pydHLuCQEZ.png">
            <a:extLst>
              <a:ext uri="{FF2B5EF4-FFF2-40B4-BE49-F238E27FC236}">
                <a16:creationId xmlns:a16="http://schemas.microsoft.com/office/drawing/2014/main" id="{B5B872D0-DC2F-0CC8-61F5-89CE4DD5BE66}"/>
              </a:ext>
            </a:extLst>
          </p:cNvPr>
          <p:cNvPicPr>
            <a:picLocks noChangeAspect="1" noChangeArrowheads="1"/>
          </p:cNvPicPr>
          <p:nvPr/>
        </p:nvPicPr>
        <p:blipFill>
          <a:blip r:embed="rId5"/>
          <a:srcRect/>
          <a:stretch>
            <a:fillRect/>
          </a:stretch>
        </p:blipFill>
        <p:spPr bwMode="auto">
          <a:xfrm>
            <a:off x="-105747"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131</a:t>
            </a:fld>
            <a:endParaRPr lang="en-IN"/>
          </a:p>
        </p:txBody>
      </p:sp>
    </p:spTree>
    <p:extLst>
      <p:ext uri="{BB962C8B-B14F-4D97-AF65-F5344CB8AC3E}">
        <p14:creationId xmlns:p14="http://schemas.microsoft.com/office/powerpoint/2010/main" val="24133852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3022-350B-9DB1-34E4-D3FEC095920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F967C36-6A8E-472A-4F77-323FE4A51AF6}"/>
              </a:ext>
            </a:extLst>
          </p:cNvPr>
          <p:cNvSpPr>
            <a:spLocks noGrp="1"/>
          </p:cNvSpPr>
          <p:nvPr>
            <p:ph idx="1"/>
          </p:nvPr>
        </p:nvSpPr>
        <p:spPr>
          <a:xfrm>
            <a:off x="76200" y="1825625"/>
            <a:ext cx="8839200" cy="1679576"/>
          </a:xfrm>
        </p:spPr>
        <p:txBody>
          <a:bodyPr>
            <a:normAutofit/>
          </a:bodyPr>
          <a:lstStyle/>
          <a:p>
            <a:pPr algn="l"/>
            <a:r>
              <a:rPr lang="en-US" b="1" i="0" dirty="0">
                <a:solidFill>
                  <a:srgbClr val="1C1E21"/>
                </a:solidFill>
                <a:effectLst/>
                <a:latin typeface="system-ui"/>
              </a:rPr>
              <a:t>Object Detection</a:t>
            </a:r>
            <a:r>
              <a:rPr lang="en-US" b="1" i="0" dirty="0">
                <a:solidFill>
                  <a:srgbClr val="1C1E21"/>
                </a:solidFill>
                <a:effectLst/>
                <a:latin typeface="system-ui"/>
                <a:hlinkClick r:id="rId2" tooltip="Direct link to Object Detection"/>
              </a:rPr>
              <a:t>​</a:t>
            </a:r>
            <a:endParaRPr lang="en-US" b="1" i="0" dirty="0">
              <a:solidFill>
                <a:srgbClr val="1C1E21"/>
              </a:solidFill>
              <a:effectLst/>
              <a:latin typeface="system-ui"/>
            </a:endParaRPr>
          </a:p>
          <a:p>
            <a:pPr algn="l"/>
            <a:r>
              <a:rPr lang="en-US" b="0" i="0" dirty="0">
                <a:solidFill>
                  <a:srgbClr val="1C1E21"/>
                </a:solidFill>
                <a:effectLst/>
                <a:latin typeface="system-ui"/>
              </a:rPr>
              <a:t>Object detection distinguishes between instances of objects in an image or video, using bounding boxes to indicate their location within the pixel space. Object detection is useful when identifying particular objects in a scene, such as cars parked on the street, or people within a checkout line.</a:t>
            </a:r>
          </a:p>
          <a:p>
            <a:endParaRPr lang="en-IN" dirty="0"/>
          </a:p>
        </p:txBody>
      </p:sp>
      <p:pic>
        <p:nvPicPr>
          <p:cNvPr id="4" name="Picture 3">
            <a:extLst>
              <a:ext uri="{FF2B5EF4-FFF2-40B4-BE49-F238E27FC236}">
                <a16:creationId xmlns:a16="http://schemas.microsoft.com/office/drawing/2014/main" id="{17FD5FFE-2794-903E-F79A-AD4B0B9779C4}"/>
              </a:ext>
            </a:extLst>
          </p:cNvPr>
          <p:cNvPicPr>
            <a:picLocks noChangeAspect="1"/>
          </p:cNvPicPr>
          <p:nvPr/>
        </p:nvPicPr>
        <p:blipFill>
          <a:blip r:embed="rId3"/>
          <a:stretch>
            <a:fillRect/>
          </a:stretch>
        </p:blipFill>
        <p:spPr>
          <a:xfrm>
            <a:off x="0" y="3505201"/>
            <a:ext cx="9067800" cy="3352799"/>
          </a:xfrm>
          <a:prstGeom prst="rect">
            <a:avLst/>
          </a:prstGeom>
        </p:spPr>
      </p:pic>
      <p:pic>
        <p:nvPicPr>
          <p:cNvPr id="5" name="Picture 2" descr="E:\NIET\Project\xLogo11.png.pagespeed.ic.pydHLuCQEZ.png">
            <a:extLst>
              <a:ext uri="{FF2B5EF4-FFF2-40B4-BE49-F238E27FC236}">
                <a16:creationId xmlns:a16="http://schemas.microsoft.com/office/drawing/2014/main" id="{55804527-355E-107E-4CBA-3B99193439BC}"/>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132</a:t>
            </a:fld>
            <a:endParaRPr lang="en-IN"/>
          </a:p>
        </p:txBody>
      </p:sp>
    </p:spTree>
    <p:extLst>
      <p:ext uri="{BB962C8B-B14F-4D97-AF65-F5344CB8AC3E}">
        <p14:creationId xmlns:p14="http://schemas.microsoft.com/office/powerpoint/2010/main" val="15256388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C564-4695-6AE1-BBA3-DCDA5E6EA684}"/>
              </a:ext>
            </a:extLst>
          </p:cNvPr>
          <p:cNvSpPr>
            <a:spLocks noGrp="1"/>
          </p:cNvSpPr>
          <p:nvPr>
            <p:ph type="title"/>
          </p:nvPr>
        </p:nvSpPr>
        <p:spPr>
          <a:xfrm>
            <a:off x="1371600" y="17106"/>
            <a:ext cx="7886700" cy="1325563"/>
          </a:xfrm>
        </p:spPr>
        <p:txBody>
          <a:bodyPr/>
          <a:lstStyle/>
          <a:p>
            <a:r>
              <a:rPr lang="en-US" b="1" i="0" dirty="0">
                <a:solidFill>
                  <a:srgbClr val="1C1E21"/>
                </a:solidFill>
                <a:effectLst/>
                <a:latin typeface="system-ui"/>
              </a:rPr>
              <a:t>Popular Uses of Object Detection</a:t>
            </a:r>
            <a:endParaRPr lang="en-IN" dirty="0"/>
          </a:p>
        </p:txBody>
      </p:sp>
      <p:sp>
        <p:nvSpPr>
          <p:cNvPr id="3" name="Content Placeholder 2">
            <a:extLst>
              <a:ext uri="{FF2B5EF4-FFF2-40B4-BE49-F238E27FC236}">
                <a16:creationId xmlns:a16="http://schemas.microsoft.com/office/drawing/2014/main" id="{405C130C-13BE-732A-E309-01DD2EB5B13F}"/>
              </a:ext>
            </a:extLst>
          </p:cNvPr>
          <p:cNvSpPr>
            <a:spLocks noGrp="1"/>
          </p:cNvSpPr>
          <p:nvPr>
            <p:ph idx="1"/>
          </p:nvPr>
        </p:nvSpPr>
        <p:spPr>
          <a:xfrm>
            <a:off x="0" y="1825624"/>
            <a:ext cx="9144000" cy="5032375"/>
          </a:xfrm>
        </p:spPr>
        <p:txBody>
          <a:bodyPr>
            <a:normAutofit/>
          </a:bodyPr>
          <a:lstStyle/>
          <a:p>
            <a:pPr algn="l"/>
            <a:r>
              <a:rPr lang="en-US" b="0" i="0" dirty="0">
                <a:solidFill>
                  <a:srgbClr val="1C1E21"/>
                </a:solidFill>
                <a:effectLst/>
                <a:latin typeface="system-ui"/>
              </a:rPr>
              <a:t>Detection models will often classify objects into higher-level groupings, and then classify each individual detection into sub-classes. For example, you may detect a vehicle, and then use a classifier to detect the make and model of each vehicle.</a:t>
            </a:r>
          </a:p>
          <a:p>
            <a:pPr algn="l"/>
            <a:r>
              <a:rPr lang="en-US" b="1" i="0" dirty="0">
                <a:solidFill>
                  <a:srgbClr val="1C1E21"/>
                </a:solidFill>
                <a:effectLst/>
                <a:latin typeface="system-ui"/>
              </a:rPr>
              <a:t>Popular Uses of Object Detection</a:t>
            </a:r>
            <a:r>
              <a:rPr lang="en-US" b="1" i="0" dirty="0">
                <a:solidFill>
                  <a:srgbClr val="1C1E21"/>
                </a:solidFill>
                <a:effectLst/>
                <a:latin typeface="system-ui"/>
                <a:hlinkClick r:id="rId2" tooltip="Direct link to Popular Uses of Object Detection"/>
              </a:rPr>
              <a:t>​</a:t>
            </a:r>
            <a:endParaRPr lang="en-US" b="1" i="0" dirty="0">
              <a:solidFill>
                <a:srgbClr val="1C1E21"/>
              </a:solidFill>
              <a:effectLst/>
              <a:latin typeface="system-ui"/>
            </a:endParaRPr>
          </a:p>
          <a:p>
            <a:pPr algn="l"/>
            <a:r>
              <a:rPr lang="en-US" b="0" i="0" dirty="0">
                <a:solidFill>
                  <a:srgbClr val="1C1E21"/>
                </a:solidFill>
                <a:effectLst/>
                <a:latin typeface="system-ui"/>
              </a:rPr>
              <a:t>Object detection is often used to scan digital images or videos to identify every object instance, separate them, and examine their characteristics. Here are some applications for object detection:</a:t>
            </a:r>
          </a:p>
          <a:p>
            <a:pPr algn="l">
              <a:buFont typeface="Arial" panose="020B0604020202020204" pitchFamily="34" charset="0"/>
              <a:buChar char="•"/>
            </a:pPr>
            <a:r>
              <a:rPr lang="en-US" b="0" i="0" dirty="0">
                <a:solidFill>
                  <a:srgbClr val="1C1E21"/>
                </a:solidFill>
                <a:effectLst/>
                <a:latin typeface="system-ui"/>
              </a:rPr>
              <a:t>People and vehicle detection and tracking: Recognize people and moving vehicles, and use tracking technology to assign unique instances to each detected object across multiple frames in a video.</a:t>
            </a:r>
          </a:p>
          <a:p>
            <a:pPr algn="l">
              <a:buFont typeface="Arial" panose="020B0604020202020204" pitchFamily="34" charset="0"/>
              <a:buChar char="•"/>
            </a:pPr>
            <a:r>
              <a:rPr lang="en-US" b="0" i="0" dirty="0">
                <a:solidFill>
                  <a:srgbClr val="1C1E21"/>
                </a:solidFill>
                <a:effectLst/>
                <a:latin typeface="system-ui"/>
              </a:rPr>
              <a:t>Demographics: Detect faces, and then classify each face based on gender, ethnicity, and age appearance.</a:t>
            </a:r>
          </a:p>
          <a:p>
            <a:pPr algn="l">
              <a:buFont typeface="Arial" panose="020B0604020202020204" pitchFamily="34" charset="0"/>
              <a:buChar char="•"/>
            </a:pPr>
            <a:r>
              <a:rPr lang="en-US" b="0" i="0" dirty="0">
                <a:solidFill>
                  <a:srgbClr val="1C1E21"/>
                </a:solidFill>
                <a:effectLst/>
                <a:latin typeface="system-ui"/>
              </a:rPr>
              <a:t>Satellite imagery analysis: Analyze satellite imagery to detect objects on the ground and detect changes across time, for example, airplanes at an airport, land development in geographical areas, or economic activity in urban areas.</a:t>
            </a:r>
          </a:p>
          <a:p>
            <a:endParaRPr lang="en-IN" dirty="0"/>
          </a:p>
        </p:txBody>
      </p:sp>
      <p:pic>
        <p:nvPicPr>
          <p:cNvPr id="4" name="Picture 2" descr="E:\NIET\Project\xLogo11.png.pagespeed.ic.pydHLuCQEZ.png">
            <a:extLst>
              <a:ext uri="{FF2B5EF4-FFF2-40B4-BE49-F238E27FC236}">
                <a16:creationId xmlns:a16="http://schemas.microsoft.com/office/drawing/2014/main" id="{6BB3CF00-BAB4-0E08-8A53-A9E8E77F3147}"/>
              </a:ext>
            </a:extLst>
          </p:cNvPr>
          <p:cNvPicPr>
            <a:picLocks noChangeAspect="1" noChangeArrowheads="1"/>
          </p:cNvPicPr>
          <p:nvPr/>
        </p:nvPicPr>
        <p:blipFill>
          <a:blip r:embed="rId3"/>
          <a:srcRect/>
          <a:stretch>
            <a:fillRect/>
          </a:stretch>
        </p:blipFill>
        <p:spPr bwMode="auto">
          <a:xfrm>
            <a:off x="-76200" y="38877"/>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133</a:t>
            </a:fld>
            <a:endParaRPr lang="en-IN"/>
          </a:p>
        </p:txBody>
      </p:sp>
    </p:spTree>
    <p:extLst>
      <p:ext uri="{BB962C8B-B14F-4D97-AF65-F5344CB8AC3E}">
        <p14:creationId xmlns:p14="http://schemas.microsoft.com/office/powerpoint/2010/main" val="6355010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980D-A652-348E-D4A8-E63CAC1EBBFE}"/>
              </a:ext>
            </a:extLst>
          </p:cNvPr>
          <p:cNvSpPr>
            <a:spLocks noGrp="1"/>
          </p:cNvSpPr>
          <p:nvPr>
            <p:ph type="title"/>
          </p:nvPr>
        </p:nvSpPr>
        <p:spPr>
          <a:xfrm>
            <a:off x="1257300" y="0"/>
            <a:ext cx="7886700" cy="1325563"/>
          </a:xfrm>
        </p:spPr>
        <p:txBody>
          <a:bodyPr/>
          <a:lstStyle/>
          <a:p>
            <a:r>
              <a:rPr lang="en-IN" b="1" i="0" dirty="0">
                <a:solidFill>
                  <a:srgbClr val="1C1E21"/>
                </a:solidFill>
                <a:effectLst/>
                <a:latin typeface="system-ui"/>
              </a:rPr>
              <a:t>Image Segmentation</a:t>
            </a:r>
            <a:br>
              <a:rPr lang="en-IN" b="1" i="0" dirty="0">
                <a:solidFill>
                  <a:srgbClr val="1C1E21"/>
                </a:solidFill>
                <a:effectLst/>
                <a:latin typeface="system-ui"/>
              </a:rPr>
            </a:br>
            <a:endParaRPr lang="en-IN" dirty="0"/>
          </a:p>
        </p:txBody>
      </p:sp>
      <p:sp>
        <p:nvSpPr>
          <p:cNvPr id="3" name="Content Placeholder 2">
            <a:extLst>
              <a:ext uri="{FF2B5EF4-FFF2-40B4-BE49-F238E27FC236}">
                <a16:creationId xmlns:a16="http://schemas.microsoft.com/office/drawing/2014/main" id="{A1555E18-140B-F3A3-D354-E283D07565EC}"/>
              </a:ext>
            </a:extLst>
          </p:cNvPr>
          <p:cNvSpPr>
            <a:spLocks noGrp="1"/>
          </p:cNvSpPr>
          <p:nvPr>
            <p:ph idx="1"/>
          </p:nvPr>
        </p:nvSpPr>
        <p:spPr>
          <a:xfrm>
            <a:off x="0" y="1066801"/>
            <a:ext cx="9067800" cy="2362200"/>
          </a:xfrm>
        </p:spPr>
        <p:txBody>
          <a:bodyPr>
            <a:normAutofit lnSpcReduction="10000"/>
          </a:bodyPr>
          <a:lstStyle/>
          <a:p>
            <a:pPr algn="l"/>
            <a:r>
              <a:rPr lang="en-US" b="0" i="0" dirty="0">
                <a:solidFill>
                  <a:srgbClr val="1C1E21"/>
                </a:solidFill>
                <a:effectLst/>
                <a:latin typeface="system-ui"/>
              </a:rPr>
              <a:t>Segmentation is another type of labeling where each pixel in an image is labeled with given concepts, providing pixel-by-pixel details for a given object. Image segmentation is considered more precise than other object detection methods because it labels individual pixels within an image.</a:t>
            </a:r>
          </a:p>
          <a:p>
            <a:pPr algn="l"/>
            <a:r>
              <a:rPr lang="en-US" b="0" i="0" dirty="0">
                <a:solidFill>
                  <a:srgbClr val="1C1E21"/>
                </a:solidFill>
                <a:effectLst/>
                <a:latin typeface="system-ui"/>
              </a:rPr>
              <a:t>There are two common types of segmentation:</a:t>
            </a:r>
          </a:p>
          <a:p>
            <a:pPr algn="l">
              <a:buFont typeface="Arial" panose="020B0604020202020204" pitchFamily="34" charset="0"/>
              <a:buChar char="•"/>
            </a:pPr>
            <a:r>
              <a:rPr lang="en-US" b="0" i="0" dirty="0">
                <a:solidFill>
                  <a:srgbClr val="1C1E21"/>
                </a:solidFill>
                <a:effectLst/>
                <a:latin typeface="system-ui"/>
              </a:rPr>
              <a:t>Instance Segmentation</a:t>
            </a:r>
          </a:p>
          <a:p>
            <a:pPr algn="l">
              <a:buFont typeface="Arial" panose="020B0604020202020204" pitchFamily="34" charset="0"/>
              <a:buChar char="•"/>
            </a:pPr>
            <a:r>
              <a:rPr lang="en-US" b="0" i="0" dirty="0">
                <a:solidFill>
                  <a:srgbClr val="1C1E21"/>
                </a:solidFill>
                <a:effectLst/>
                <a:latin typeface="system-ui"/>
              </a:rPr>
              <a:t>Semantic Segmentation</a:t>
            </a:r>
          </a:p>
          <a:p>
            <a:endParaRPr lang="en-IN" dirty="0"/>
          </a:p>
        </p:txBody>
      </p:sp>
      <p:pic>
        <p:nvPicPr>
          <p:cNvPr id="2050" name="Picture 2" descr="Semantic Segmentation (left) and Instance Segmentation (right)">
            <a:extLst>
              <a:ext uri="{FF2B5EF4-FFF2-40B4-BE49-F238E27FC236}">
                <a16:creationId xmlns:a16="http://schemas.microsoft.com/office/drawing/2014/main" id="{BA7C2CAC-9C35-10E5-A633-40C3512C2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1224"/>
            <a:ext cx="9144000" cy="35067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IET\Project\xLogo11.png.pagespeed.ic.pydHLuCQEZ.png">
            <a:extLst>
              <a:ext uri="{FF2B5EF4-FFF2-40B4-BE49-F238E27FC236}">
                <a16:creationId xmlns:a16="http://schemas.microsoft.com/office/drawing/2014/main" id="{13BC9526-9CF7-8993-7B1F-335014419DE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134</a:t>
            </a:fld>
            <a:endParaRPr lang="en-IN"/>
          </a:p>
        </p:txBody>
      </p:sp>
    </p:spTree>
    <p:extLst>
      <p:ext uri="{BB962C8B-B14F-4D97-AF65-F5344CB8AC3E}">
        <p14:creationId xmlns:p14="http://schemas.microsoft.com/office/powerpoint/2010/main" val="16586384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2199-EAD0-4E4B-3FA2-C051DB4C3D97}"/>
              </a:ext>
            </a:extLst>
          </p:cNvPr>
          <p:cNvSpPr>
            <a:spLocks noGrp="1"/>
          </p:cNvSpPr>
          <p:nvPr>
            <p:ph type="title"/>
          </p:nvPr>
        </p:nvSpPr>
        <p:spPr>
          <a:xfrm>
            <a:off x="1828800" y="609600"/>
            <a:ext cx="7219950" cy="762000"/>
          </a:xfrm>
        </p:spPr>
        <p:txBody>
          <a:bodyPr>
            <a:normAutofit fontScale="90000"/>
          </a:bodyPr>
          <a:lstStyle/>
          <a:p>
            <a:br>
              <a:rPr lang="en-US" b="1" i="0" dirty="0">
                <a:solidFill>
                  <a:srgbClr val="1C1E21"/>
                </a:solidFill>
                <a:effectLst/>
                <a:latin typeface="system-ui"/>
              </a:rPr>
            </a:br>
            <a:r>
              <a:rPr lang="en-US" b="1" i="0" dirty="0">
                <a:solidFill>
                  <a:srgbClr val="1C1E21"/>
                </a:solidFill>
                <a:effectLst/>
                <a:latin typeface="system-ui"/>
              </a:rPr>
              <a:t>Semantic Segmentation</a:t>
            </a:r>
            <a:endParaRPr lang="en-IN" dirty="0"/>
          </a:p>
        </p:txBody>
      </p:sp>
      <p:sp>
        <p:nvSpPr>
          <p:cNvPr id="3" name="Content Placeholder 2">
            <a:extLst>
              <a:ext uri="{FF2B5EF4-FFF2-40B4-BE49-F238E27FC236}">
                <a16:creationId xmlns:a16="http://schemas.microsoft.com/office/drawing/2014/main" id="{DC68F8DB-9BF3-9ED2-7197-9BB19320B415}"/>
              </a:ext>
            </a:extLst>
          </p:cNvPr>
          <p:cNvSpPr>
            <a:spLocks noGrp="1"/>
          </p:cNvSpPr>
          <p:nvPr>
            <p:ph idx="1"/>
          </p:nvPr>
        </p:nvSpPr>
        <p:spPr>
          <a:xfrm>
            <a:off x="0" y="1825624"/>
            <a:ext cx="9144000" cy="5032375"/>
          </a:xfrm>
        </p:spPr>
        <p:txBody>
          <a:bodyPr>
            <a:normAutofit fontScale="77500" lnSpcReduction="20000"/>
          </a:bodyPr>
          <a:lstStyle/>
          <a:p>
            <a:pPr algn="l"/>
            <a:r>
              <a:rPr lang="en-US" b="1" i="0" dirty="0">
                <a:solidFill>
                  <a:srgbClr val="1C1E21"/>
                </a:solidFill>
                <a:effectLst/>
                <a:latin typeface="system-ui"/>
              </a:rPr>
              <a:t>Semantic Segmentation</a:t>
            </a:r>
            <a:r>
              <a:rPr lang="en-US" b="1" i="0" dirty="0">
                <a:solidFill>
                  <a:srgbClr val="1C1E21"/>
                </a:solidFill>
                <a:effectLst/>
                <a:latin typeface="system-ui"/>
                <a:hlinkClick r:id="rId2" tooltip="Direct link to Semantic Segmentation"/>
              </a:rPr>
              <a:t>​</a:t>
            </a:r>
            <a:endParaRPr lang="en-US" b="1" i="0" dirty="0">
              <a:solidFill>
                <a:srgbClr val="1C1E21"/>
              </a:solidFill>
              <a:effectLst/>
              <a:latin typeface="system-ui"/>
            </a:endParaRPr>
          </a:p>
          <a:p>
            <a:pPr algn="l"/>
            <a:r>
              <a:rPr lang="en-US" b="0" i="0" dirty="0">
                <a:solidFill>
                  <a:srgbClr val="1C1E21"/>
                </a:solidFill>
                <a:effectLst/>
                <a:latin typeface="system-ui"/>
              </a:rPr>
              <a:t>With semantic segmentation, all pixels of the same type of object or concept are grouped together. For example, in the above left photo, every pixel associated to a car is blue. For autonomous vehicles, you care less about detecting the individual instances of each car, but want to know where any car is.</a:t>
            </a:r>
          </a:p>
          <a:p>
            <a:pPr algn="l"/>
            <a:r>
              <a:rPr lang="en-US" b="1" i="0" dirty="0">
                <a:solidFill>
                  <a:srgbClr val="1C1E21"/>
                </a:solidFill>
                <a:effectLst/>
                <a:latin typeface="system-ui"/>
              </a:rPr>
              <a:t>Instance Segmentation</a:t>
            </a:r>
            <a:r>
              <a:rPr lang="en-US" b="1" i="0" dirty="0">
                <a:solidFill>
                  <a:srgbClr val="1C1E21"/>
                </a:solidFill>
                <a:effectLst/>
                <a:latin typeface="system-ui"/>
                <a:hlinkClick r:id="rId3" tooltip="Direct link to Instance Segmentation"/>
              </a:rPr>
              <a:t>​</a:t>
            </a:r>
            <a:endParaRPr lang="en-US" b="1" i="0" dirty="0">
              <a:solidFill>
                <a:srgbClr val="1C1E21"/>
              </a:solidFill>
              <a:effectLst/>
              <a:latin typeface="system-ui"/>
            </a:endParaRPr>
          </a:p>
          <a:p>
            <a:pPr algn="l"/>
            <a:r>
              <a:rPr lang="en-US" b="0" i="0" dirty="0">
                <a:solidFill>
                  <a:srgbClr val="1C1E21"/>
                </a:solidFill>
                <a:effectLst/>
                <a:latin typeface="system-ui"/>
              </a:rPr>
              <a:t>Instance segmentation associates collections of pixels to each individual instance of an object. For example, in the above right photo, pixel groups can be seen for individual vehicles, people, trees, building facades, and even clouds. Use instance segmentation if you need to differentiate between unique instances of the same object category in an image.</a:t>
            </a:r>
          </a:p>
          <a:p>
            <a:pPr algn="l"/>
            <a:r>
              <a:rPr lang="en-US" b="1" i="0" dirty="0">
                <a:solidFill>
                  <a:srgbClr val="1C1E21"/>
                </a:solidFill>
                <a:effectLst/>
                <a:latin typeface="system-ui"/>
              </a:rPr>
              <a:t>Popular Uses of Image Segmentation</a:t>
            </a:r>
            <a:r>
              <a:rPr lang="en-US" b="1" i="0" dirty="0">
                <a:solidFill>
                  <a:srgbClr val="1C1E21"/>
                </a:solidFill>
                <a:effectLst/>
                <a:latin typeface="system-ui"/>
                <a:hlinkClick r:id="rId4" tooltip="Direct link to Popular Uses of Image Segmentation"/>
              </a:rPr>
              <a:t>​</a:t>
            </a:r>
            <a:endParaRPr lang="en-US" b="1" i="0" dirty="0">
              <a:solidFill>
                <a:srgbClr val="1C1E21"/>
              </a:solidFill>
              <a:effectLst/>
              <a:latin typeface="system-ui"/>
            </a:endParaRPr>
          </a:p>
          <a:p>
            <a:pPr algn="l">
              <a:buFont typeface="Arial" panose="020B0604020202020204" pitchFamily="34" charset="0"/>
              <a:buChar char="•"/>
            </a:pPr>
            <a:r>
              <a:rPr lang="en-US" b="1" i="0" dirty="0">
                <a:solidFill>
                  <a:srgbClr val="1C1E21"/>
                </a:solidFill>
                <a:effectLst/>
                <a:latin typeface="system-ui"/>
              </a:rPr>
              <a:t>Robotic vision:</a:t>
            </a:r>
            <a:r>
              <a:rPr lang="en-US" b="0" i="0" dirty="0">
                <a:solidFill>
                  <a:srgbClr val="1C1E21"/>
                </a:solidFill>
                <a:effectLst/>
                <a:latin typeface="system-ui"/>
              </a:rPr>
              <a:t> Robotic vision refers to a broad discipline of developing systems and algorithms that enable robots to perceive and understand the world visually. This includes applications in autonomous vehicles, industrial automation, medical robotics, and so on.</a:t>
            </a:r>
          </a:p>
          <a:p>
            <a:pPr algn="l">
              <a:buFont typeface="Arial" panose="020B0604020202020204" pitchFamily="34" charset="0"/>
              <a:buChar char="•"/>
            </a:pPr>
            <a:r>
              <a:rPr lang="en-US" b="1" i="0" dirty="0">
                <a:solidFill>
                  <a:srgbClr val="1C1E21"/>
                </a:solidFill>
                <a:effectLst/>
                <a:latin typeface="system-ui"/>
              </a:rPr>
              <a:t>Autonomous driving:</a:t>
            </a:r>
            <a:r>
              <a:rPr lang="en-US" b="0" i="0" dirty="0">
                <a:solidFill>
                  <a:srgbClr val="1C1E21"/>
                </a:solidFill>
                <a:effectLst/>
                <a:latin typeface="system-ui"/>
              </a:rPr>
              <a:t> Likely the most popular use case for segmentation. Autonomous vehicles use segmentation to identify instances of objects like other vehicles, people, and lane markings.</a:t>
            </a:r>
          </a:p>
          <a:p>
            <a:pPr algn="l">
              <a:buFont typeface="Arial" panose="020B0604020202020204" pitchFamily="34" charset="0"/>
              <a:buChar char="•"/>
            </a:pPr>
            <a:r>
              <a:rPr lang="en-US" b="1" i="0" dirty="0">
                <a:solidFill>
                  <a:srgbClr val="1C1E21"/>
                </a:solidFill>
                <a:effectLst/>
                <a:latin typeface="system-ui"/>
              </a:rPr>
              <a:t>Industrial visual inspection:</a:t>
            </a:r>
            <a:r>
              <a:rPr lang="en-US" b="0" i="0" dirty="0">
                <a:solidFill>
                  <a:srgbClr val="1C1E21"/>
                </a:solidFill>
                <a:effectLst/>
                <a:latin typeface="system-ui"/>
              </a:rPr>
              <a:t> Identifying defects on equipment or products on a manufacturing line is sometimes best done using segmentation. For example, this can be helpful for surface defect detection, like paint chips, rust, or rivet rash.</a:t>
            </a:r>
          </a:p>
          <a:p>
            <a:pPr algn="l">
              <a:buFont typeface="Arial" panose="020B0604020202020204" pitchFamily="34" charset="0"/>
              <a:buChar char="•"/>
            </a:pPr>
            <a:r>
              <a:rPr lang="en-US" b="1" i="0" dirty="0">
                <a:solidFill>
                  <a:srgbClr val="1C1E21"/>
                </a:solidFill>
                <a:effectLst/>
                <a:latin typeface="system-ui"/>
              </a:rPr>
              <a:t>Medical imaging:</a:t>
            </a:r>
            <a:r>
              <a:rPr lang="en-US" b="0" i="0" dirty="0">
                <a:solidFill>
                  <a:srgbClr val="1C1E21"/>
                </a:solidFill>
                <a:effectLst/>
                <a:latin typeface="system-ui"/>
              </a:rPr>
              <a:t> Segmentation can help medical professionals make more accurate diagnoses, including tumor detection, organ segmentation, blood vessel segmentation, and identifying neurological disorders via brain imaging.</a:t>
            </a:r>
          </a:p>
          <a:p>
            <a:endParaRPr lang="en-IN" dirty="0"/>
          </a:p>
        </p:txBody>
      </p:sp>
      <p:pic>
        <p:nvPicPr>
          <p:cNvPr id="4" name="Picture 2" descr="E:\NIET\Project\xLogo11.png.pagespeed.ic.pydHLuCQEZ.png">
            <a:extLst>
              <a:ext uri="{FF2B5EF4-FFF2-40B4-BE49-F238E27FC236}">
                <a16:creationId xmlns:a16="http://schemas.microsoft.com/office/drawing/2014/main" id="{16DB13E8-ECFF-7A73-0AFF-855AFDDF6E4A}"/>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135</a:t>
            </a:fld>
            <a:endParaRPr lang="en-IN"/>
          </a:p>
        </p:txBody>
      </p:sp>
    </p:spTree>
    <p:extLst>
      <p:ext uri="{BB962C8B-B14F-4D97-AF65-F5344CB8AC3E}">
        <p14:creationId xmlns:p14="http://schemas.microsoft.com/office/powerpoint/2010/main" val="26834425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2152-CBE6-5DEB-15E9-14E3FFBF4E6A}"/>
              </a:ext>
            </a:extLst>
          </p:cNvPr>
          <p:cNvSpPr>
            <a:spLocks noGrp="1"/>
          </p:cNvSpPr>
          <p:nvPr>
            <p:ph type="title"/>
          </p:nvPr>
        </p:nvSpPr>
        <p:spPr>
          <a:xfrm>
            <a:off x="1447800" y="76200"/>
            <a:ext cx="7696200" cy="868363"/>
          </a:xfrm>
        </p:spPr>
        <p:txBody>
          <a:bodyPr/>
          <a:lstStyle/>
          <a:p>
            <a:r>
              <a:rPr lang="en-US" b="0" i="0" dirty="0">
                <a:solidFill>
                  <a:srgbClr val="222222"/>
                </a:solidFill>
                <a:effectLst/>
                <a:latin typeface="Lato" panose="020F0502020204030203" pitchFamily="34" charset="0"/>
              </a:rPr>
              <a:t>Image Segmentation Usage</a:t>
            </a:r>
            <a:endParaRPr lang="en-IN" dirty="0"/>
          </a:p>
        </p:txBody>
      </p:sp>
      <p:sp>
        <p:nvSpPr>
          <p:cNvPr id="3" name="Content Placeholder 2">
            <a:extLst>
              <a:ext uri="{FF2B5EF4-FFF2-40B4-BE49-F238E27FC236}">
                <a16:creationId xmlns:a16="http://schemas.microsoft.com/office/drawing/2014/main" id="{B8B44C7F-8536-B8D8-AFA0-81B2867A92D3}"/>
              </a:ext>
            </a:extLst>
          </p:cNvPr>
          <p:cNvSpPr>
            <a:spLocks noGrp="1"/>
          </p:cNvSpPr>
          <p:nvPr>
            <p:ph idx="1"/>
          </p:nvPr>
        </p:nvSpPr>
        <p:spPr>
          <a:xfrm>
            <a:off x="76200" y="1219200"/>
            <a:ext cx="8991600" cy="5638800"/>
          </a:xfrm>
        </p:spPr>
        <p:txBody>
          <a:bodyPr>
            <a:normAutofit fontScale="92500" lnSpcReduction="10000"/>
          </a:bodyPr>
          <a:lstStyle/>
          <a:p>
            <a:pPr algn="l"/>
            <a:endParaRPr lang="en-US" b="0" i="0" dirty="0">
              <a:solidFill>
                <a:srgbClr val="222222"/>
              </a:solidFill>
              <a:effectLst/>
              <a:latin typeface="Lato" panose="020F0502020204030203" pitchFamily="34" charset="0"/>
            </a:endParaRPr>
          </a:p>
          <a:p>
            <a:pPr algn="just"/>
            <a:r>
              <a:rPr lang="en-US" b="0" i="0" dirty="0">
                <a:solidFill>
                  <a:srgbClr val="222222"/>
                </a:solidFill>
                <a:effectLst/>
                <a:latin typeface="Lato" panose="020F0502020204030203" pitchFamily="34" charset="0"/>
              </a:rPr>
              <a:t>Cancer has long been a deadly illness. Even in today’s age of technological advancements, cancer can be fatal if we don’t identify it at an early stage. Detecting cancerous cell(s) as quickly as possible can potentially save millions of lives.</a:t>
            </a:r>
          </a:p>
          <a:p>
            <a:pPr algn="just"/>
            <a:r>
              <a:rPr lang="en-US" b="0" i="0" dirty="0">
                <a:solidFill>
                  <a:srgbClr val="222222"/>
                </a:solidFill>
                <a:effectLst/>
                <a:latin typeface="Lato" panose="020F0502020204030203" pitchFamily="34" charset="0"/>
              </a:rPr>
              <a:t>The shape of the cancerous cells plays a vital role in determining the severity of the cancer. You might have put the pieces together – object detection will not be very useful here. We will only generate bounding boxes which will not help us in identifying the shape of the cells.</a:t>
            </a:r>
          </a:p>
          <a:p>
            <a:pPr algn="just"/>
            <a:r>
              <a:rPr lang="en-US" b="0" i="0" dirty="0">
                <a:solidFill>
                  <a:srgbClr val="222222"/>
                </a:solidFill>
                <a:effectLst/>
                <a:latin typeface="Lato" panose="020F0502020204030203" pitchFamily="34" charset="0"/>
              </a:rPr>
              <a:t>Image Segmentation techniques make a MASSIVE impact here. They help us approach this problem in a more granular manner and get more meaningful results. A win-win for everyone in the healthcare industry.</a:t>
            </a:r>
          </a:p>
          <a:p>
            <a:pPr algn="just"/>
            <a:r>
              <a:rPr lang="en-US" b="0" i="0" dirty="0">
                <a:solidFill>
                  <a:srgbClr val="222222"/>
                </a:solidFill>
                <a:effectLst/>
                <a:latin typeface="Lato" panose="020F0502020204030203" pitchFamily="34" charset="0"/>
              </a:rPr>
              <a:t>There are many other applications where Image segmentation is transforming industries:</a:t>
            </a:r>
          </a:p>
          <a:p>
            <a:pPr algn="just">
              <a:buFont typeface="Arial" panose="020B0604020202020204" pitchFamily="34" charset="0"/>
              <a:buChar char="•"/>
            </a:pPr>
            <a:r>
              <a:rPr lang="en-US" b="0" i="0" dirty="0">
                <a:solidFill>
                  <a:srgbClr val="222222"/>
                </a:solidFill>
                <a:effectLst/>
                <a:latin typeface="Lato" panose="020F0502020204030203" pitchFamily="34" charset="0"/>
              </a:rPr>
              <a:t>Traffic Control Systems</a:t>
            </a:r>
          </a:p>
          <a:p>
            <a:pPr algn="just">
              <a:buFont typeface="Arial" panose="020B0604020202020204" pitchFamily="34" charset="0"/>
              <a:buChar char="•"/>
            </a:pPr>
            <a:r>
              <a:rPr lang="en-US" b="0" i="0" dirty="0">
                <a:solidFill>
                  <a:srgbClr val="222222"/>
                </a:solidFill>
                <a:effectLst/>
                <a:latin typeface="Lato" panose="020F0502020204030203" pitchFamily="34" charset="0"/>
              </a:rPr>
              <a:t>Self Driving Cars</a:t>
            </a:r>
          </a:p>
          <a:p>
            <a:pPr algn="just">
              <a:buFont typeface="Arial" panose="020B0604020202020204" pitchFamily="34" charset="0"/>
              <a:buChar char="•"/>
            </a:pPr>
            <a:r>
              <a:rPr lang="en-US" b="0" i="0" dirty="0">
                <a:solidFill>
                  <a:srgbClr val="222222"/>
                </a:solidFill>
                <a:effectLst/>
                <a:latin typeface="Lato" panose="020F0502020204030203" pitchFamily="34" charset="0"/>
              </a:rPr>
              <a:t>Locating objects in satellite images</a:t>
            </a:r>
          </a:p>
          <a:p>
            <a:pPr algn="just"/>
            <a:r>
              <a:rPr lang="en-US" b="0" i="0" dirty="0">
                <a:solidFill>
                  <a:srgbClr val="222222"/>
                </a:solidFill>
                <a:effectLst/>
                <a:latin typeface="Lato" panose="020F0502020204030203" pitchFamily="34" charset="0"/>
              </a:rPr>
              <a:t>There are even more applications where Image Segmentation is very useful. Feel free to share them with me in the comments section below this article – let’s see if we can build something together. </a:t>
            </a:r>
          </a:p>
          <a:p>
            <a:pPr algn="just"/>
            <a:endParaRPr lang="en-US" b="0" i="0" dirty="0">
              <a:solidFill>
                <a:srgbClr val="222222"/>
              </a:solidFill>
              <a:effectLst/>
              <a:latin typeface="Lato" panose="020F0502020204030203" pitchFamily="34" charset="0"/>
            </a:endParaRPr>
          </a:p>
          <a:p>
            <a:endParaRPr lang="en-IN" dirty="0"/>
          </a:p>
        </p:txBody>
      </p:sp>
      <p:pic>
        <p:nvPicPr>
          <p:cNvPr id="4" name="Picture 2" descr="E:\NIET\Project\xLogo11.png.pagespeed.ic.pydHLuCQEZ.png">
            <a:extLst>
              <a:ext uri="{FF2B5EF4-FFF2-40B4-BE49-F238E27FC236}">
                <a16:creationId xmlns:a16="http://schemas.microsoft.com/office/drawing/2014/main" id="{89B1CFBB-BD21-A5CA-3C91-24306F2E378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136</a:t>
            </a:fld>
            <a:endParaRPr lang="en-IN"/>
          </a:p>
        </p:txBody>
      </p:sp>
    </p:spTree>
    <p:extLst>
      <p:ext uri="{BB962C8B-B14F-4D97-AF65-F5344CB8AC3E}">
        <p14:creationId xmlns:p14="http://schemas.microsoft.com/office/powerpoint/2010/main" val="2471327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8609-AB7F-DF55-2A67-3B23628575F0}"/>
              </a:ext>
            </a:extLst>
          </p:cNvPr>
          <p:cNvSpPr>
            <a:spLocks noGrp="1"/>
          </p:cNvSpPr>
          <p:nvPr>
            <p:ph type="title"/>
          </p:nvPr>
        </p:nvSpPr>
        <p:spPr>
          <a:xfrm>
            <a:off x="1257300" y="152400"/>
            <a:ext cx="7886700" cy="1325563"/>
          </a:xfrm>
        </p:spPr>
        <p:txBody>
          <a:bodyPr/>
          <a:lstStyle/>
          <a:p>
            <a:r>
              <a:rPr lang="en-IN" b="1" i="0" dirty="0">
                <a:solidFill>
                  <a:srgbClr val="000000"/>
                </a:solidFill>
                <a:effectLst/>
                <a:latin typeface="Raleway" panose="020F0502020204030204" pitchFamily="2" charset="0"/>
              </a:rPr>
              <a:t>Content-Based Image Retrieval (CBIR)</a:t>
            </a:r>
            <a:br>
              <a:rPr lang="en-IN" b="1" i="0" dirty="0">
                <a:solidFill>
                  <a:srgbClr val="000000"/>
                </a:solidFill>
                <a:effectLst/>
                <a:latin typeface="Raleway" panose="020F0502020204030204" pitchFamily="2" charset="0"/>
              </a:rPr>
            </a:br>
            <a:endParaRPr lang="en-IN" dirty="0"/>
          </a:p>
        </p:txBody>
      </p:sp>
      <p:sp>
        <p:nvSpPr>
          <p:cNvPr id="3" name="Content Placeholder 2">
            <a:extLst>
              <a:ext uri="{FF2B5EF4-FFF2-40B4-BE49-F238E27FC236}">
                <a16:creationId xmlns:a16="http://schemas.microsoft.com/office/drawing/2014/main" id="{1D501CDC-6F72-9AA2-6850-146BF0A148BC}"/>
              </a:ext>
            </a:extLst>
          </p:cNvPr>
          <p:cNvSpPr>
            <a:spLocks noGrp="1"/>
          </p:cNvSpPr>
          <p:nvPr>
            <p:ph idx="1"/>
          </p:nvPr>
        </p:nvSpPr>
        <p:spPr>
          <a:xfrm>
            <a:off x="228600" y="1143000"/>
            <a:ext cx="8439150" cy="2746375"/>
          </a:xfrm>
        </p:spPr>
        <p:txBody>
          <a:bodyPr>
            <a:normAutofit lnSpcReduction="10000"/>
          </a:bodyPr>
          <a:lstStyle/>
          <a:p>
            <a:pPr algn="l"/>
            <a:r>
              <a:rPr lang="en-US" b="0" i="0" dirty="0">
                <a:solidFill>
                  <a:srgbClr val="000000"/>
                </a:solidFill>
                <a:effectLst/>
                <a:latin typeface="Raleway" panose="020F0502020204030204" pitchFamily="2" charset="0"/>
              </a:rPr>
              <a:t>Content-Based Image Retrieval (CBIR) is a way of retrieving images from a database. In CBIR, a user specifies a query image and gets the images in the database similar to the query image. To find the most similar images, CBIR compares the content of the input image to the database images.</a:t>
            </a:r>
          </a:p>
          <a:p>
            <a:pPr algn="l"/>
            <a:r>
              <a:rPr lang="en-US" b="0" i="0" dirty="0">
                <a:solidFill>
                  <a:srgbClr val="000000"/>
                </a:solidFill>
                <a:effectLst/>
                <a:latin typeface="Raleway" panose="020F0502020204030204" pitchFamily="2" charset="0"/>
              </a:rPr>
              <a:t>More specifically, </a:t>
            </a:r>
            <a:r>
              <a:rPr lang="en-US" b="1" i="0" dirty="0">
                <a:solidFill>
                  <a:srgbClr val="000000"/>
                </a:solidFill>
                <a:effectLst/>
                <a:latin typeface="Raleway" panose="020F0502020204030204" pitchFamily="2" charset="0"/>
              </a:rPr>
              <a:t>CBIR compares visual features such as shapes, colors, texture and spatial information and measures the similarity between the query image with the images in the database with respect to those features:</a:t>
            </a:r>
            <a:endParaRPr lang="en-US" b="0" i="0" dirty="0">
              <a:solidFill>
                <a:srgbClr val="000000"/>
              </a:solidFill>
              <a:effectLst/>
              <a:latin typeface="Raleway" panose="020F0502020204030204" pitchFamily="2" charset="0"/>
            </a:endParaRPr>
          </a:p>
          <a:p>
            <a:endParaRPr lang="en-IN" dirty="0"/>
          </a:p>
        </p:txBody>
      </p:sp>
      <p:pic>
        <p:nvPicPr>
          <p:cNvPr id="3074" name="Picture 2" descr="How CBIR works">
            <a:extLst>
              <a:ext uri="{FF2B5EF4-FFF2-40B4-BE49-F238E27FC236}">
                <a16:creationId xmlns:a16="http://schemas.microsoft.com/office/drawing/2014/main" id="{87849BB9-5E3C-7465-53BB-70848BD7D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3662675"/>
            <a:ext cx="6781800" cy="2434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IET\Project\xLogo11.png.pagespeed.ic.pydHLuCQEZ.png">
            <a:extLst>
              <a:ext uri="{FF2B5EF4-FFF2-40B4-BE49-F238E27FC236}">
                <a16:creationId xmlns:a16="http://schemas.microsoft.com/office/drawing/2014/main" id="{7E273B4A-85C4-AB93-07BF-9B1C6C39C63F}"/>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137</a:t>
            </a:fld>
            <a:endParaRPr lang="en-IN"/>
          </a:p>
        </p:txBody>
      </p:sp>
    </p:spTree>
    <p:extLst>
      <p:ext uri="{BB962C8B-B14F-4D97-AF65-F5344CB8AC3E}">
        <p14:creationId xmlns:p14="http://schemas.microsoft.com/office/powerpoint/2010/main" val="8991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2C11-3285-ADAA-C841-83DD47478726}"/>
              </a:ext>
            </a:extLst>
          </p:cNvPr>
          <p:cNvSpPr>
            <a:spLocks noGrp="1"/>
          </p:cNvSpPr>
          <p:nvPr>
            <p:ph type="title"/>
          </p:nvPr>
        </p:nvSpPr>
        <p:spPr>
          <a:xfrm>
            <a:off x="1181100" y="304800"/>
            <a:ext cx="7886700" cy="1325563"/>
          </a:xfrm>
        </p:spPr>
        <p:txBody>
          <a:bodyPr/>
          <a:lstStyle/>
          <a:p>
            <a:r>
              <a:rPr lang="en-US" b="1" i="0" dirty="0">
                <a:solidFill>
                  <a:srgbClr val="000000"/>
                </a:solidFill>
                <a:effectLst/>
                <a:latin typeface="Raleway" pitchFamily="2" charset="0"/>
              </a:rPr>
              <a:t>Feature Extraction Methods in CBIR</a:t>
            </a:r>
            <a:br>
              <a:rPr lang="en-US" b="1" i="0" dirty="0">
                <a:solidFill>
                  <a:srgbClr val="000000"/>
                </a:solidFill>
                <a:effectLst/>
                <a:latin typeface="Raleway" pitchFamily="2" charset="0"/>
              </a:rPr>
            </a:br>
            <a:endParaRPr lang="en-IN" dirty="0"/>
          </a:p>
        </p:txBody>
      </p:sp>
      <p:sp>
        <p:nvSpPr>
          <p:cNvPr id="3" name="Content Placeholder 2">
            <a:extLst>
              <a:ext uri="{FF2B5EF4-FFF2-40B4-BE49-F238E27FC236}">
                <a16:creationId xmlns:a16="http://schemas.microsoft.com/office/drawing/2014/main" id="{C06F43F6-355A-28BB-F958-C590F1C2F175}"/>
              </a:ext>
            </a:extLst>
          </p:cNvPr>
          <p:cNvSpPr>
            <a:spLocks noGrp="1"/>
          </p:cNvSpPr>
          <p:nvPr>
            <p:ph idx="1"/>
          </p:nvPr>
        </p:nvSpPr>
        <p:spPr>
          <a:xfrm>
            <a:off x="228600" y="1371600"/>
            <a:ext cx="8839200" cy="5257800"/>
          </a:xfrm>
        </p:spPr>
        <p:txBody>
          <a:bodyPr>
            <a:normAutofit/>
          </a:bodyPr>
          <a:lstStyle/>
          <a:p>
            <a:pPr algn="l"/>
            <a:r>
              <a:rPr lang="en-US" b="0" i="0" dirty="0">
                <a:solidFill>
                  <a:srgbClr val="000000"/>
                </a:solidFill>
                <a:effectLst/>
                <a:latin typeface="Raleway" pitchFamily="2" charset="0"/>
              </a:rPr>
              <a:t>CBIR systems need to perform feature extraction, which plays a significant role in representing an image’s semantic content.</a:t>
            </a:r>
          </a:p>
          <a:p>
            <a:pPr algn="l"/>
            <a:r>
              <a:rPr lang="en-US" b="1" i="0" dirty="0">
                <a:solidFill>
                  <a:srgbClr val="000000"/>
                </a:solidFill>
                <a:effectLst/>
                <a:latin typeface="Raleway" pitchFamily="2" charset="0"/>
              </a:rPr>
              <a:t>There are two main categories of visual features: global and local.</a:t>
            </a:r>
          </a:p>
          <a:p>
            <a:pPr algn="l"/>
            <a:r>
              <a:rPr lang="en-US" b="1" i="0" dirty="0">
                <a:solidFill>
                  <a:srgbClr val="000000"/>
                </a:solidFill>
                <a:effectLst/>
                <a:latin typeface="Raleway" pitchFamily="2" charset="0"/>
              </a:rPr>
              <a:t>Global Features</a:t>
            </a:r>
          </a:p>
          <a:p>
            <a:pPr algn="l"/>
            <a:r>
              <a:rPr lang="en-US" b="1" i="0" dirty="0">
                <a:solidFill>
                  <a:srgbClr val="000000"/>
                </a:solidFill>
                <a:effectLst/>
                <a:latin typeface="Raleway" pitchFamily="2" charset="0"/>
              </a:rPr>
              <a:t>Global features are those that describe an entire image.</a:t>
            </a:r>
            <a:r>
              <a:rPr lang="en-US" b="0" i="0" dirty="0">
                <a:solidFill>
                  <a:srgbClr val="000000"/>
                </a:solidFill>
                <a:effectLst/>
                <a:latin typeface="Raleway" pitchFamily="2" charset="0"/>
              </a:rPr>
              <a:t> They contain information on the entire image. For example, several descriptors characterize color spaces, such as color moments, </a:t>
            </a:r>
            <a:r>
              <a:rPr lang="en-US" b="0" i="0" u="none" strike="noStrike" dirty="0">
                <a:solidFill>
                  <a:srgbClr val="2456B4"/>
                </a:solidFill>
                <a:effectLst/>
                <a:latin typeface="Raleway" pitchFamily="2" charset="0"/>
                <a:hlinkClick r:id="rId2"/>
              </a:rPr>
              <a:t>color histograms</a:t>
            </a:r>
            <a:r>
              <a:rPr lang="en-US" b="0" i="0" dirty="0">
                <a:solidFill>
                  <a:srgbClr val="000000"/>
                </a:solidFill>
                <a:effectLst/>
                <a:latin typeface="Raleway" pitchFamily="2" charset="0"/>
              </a:rPr>
              <a:t>, and so on.</a:t>
            </a:r>
          </a:p>
          <a:p>
            <a:pPr algn="l"/>
            <a:r>
              <a:rPr lang="en-US" b="0" i="0" dirty="0">
                <a:solidFill>
                  <a:srgbClr val="000000"/>
                </a:solidFill>
                <a:effectLst/>
                <a:latin typeface="Raleway" pitchFamily="2" charset="0"/>
              </a:rPr>
              <a:t>Other global features are concerned with other visual elements such as e.g. shapes and texture.</a:t>
            </a:r>
          </a:p>
          <a:p>
            <a:pPr algn="l"/>
            <a:r>
              <a:rPr lang="en-US" b="0" i="0" dirty="0">
                <a:solidFill>
                  <a:srgbClr val="000000"/>
                </a:solidFill>
                <a:effectLst/>
                <a:latin typeface="Raleway" pitchFamily="2" charset="0"/>
              </a:rPr>
              <a:t>In this diagram, we find various methods for global feature extraction:</a:t>
            </a:r>
          </a:p>
          <a:p>
            <a:pPr algn="l"/>
            <a:endParaRPr lang="en-US" b="0" i="0" dirty="0">
              <a:solidFill>
                <a:srgbClr val="000000"/>
              </a:solidFill>
              <a:effectLst/>
              <a:latin typeface="Raleway" pitchFamily="2" charset="0"/>
            </a:endParaRPr>
          </a:p>
          <a:p>
            <a:endParaRPr lang="en-IN" dirty="0"/>
          </a:p>
        </p:txBody>
      </p:sp>
      <p:pic>
        <p:nvPicPr>
          <p:cNvPr id="4" name="Picture 2" descr="E:\NIET\Project\xLogo11.png.pagespeed.ic.pydHLuCQEZ.png">
            <a:extLst>
              <a:ext uri="{FF2B5EF4-FFF2-40B4-BE49-F238E27FC236}">
                <a16:creationId xmlns:a16="http://schemas.microsoft.com/office/drawing/2014/main" id="{DD5B4D31-3F89-887D-1FB2-55185626134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138</a:t>
            </a:fld>
            <a:endParaRPr lang="en-IN"/>
          </a:p>
        </p:txBody>
      </p:sp>
    </p:spTree>
    <p:extLst>
      <p:ext uri="{BB962C8B-B14F-4D97-AF65-F5344CB8AC3E}">
        <p14:creationId xmlns:p14="http://schemas.microsoft.com/office/powerpoint/2010/main" val="35717303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931C-C035-26D1-0F7A-56D869E2A62F}"/>
              </a:ext>
            </a:extLst>
          </p:cNvPr>
          <p:cNvSpPr>
            <a:spLocks noGrp="1"/>
          </p:cNvSpPr>
          <p:nvPr>
            <p:ph type="title"/>
          </p:nvPr>
        </p:nvSpPr>
        <p:spPr>
          <a:xfrm>
            <a:off x="1371600" y="225176"/>
            <a:ext cx="7886700" cy="1325563"/>
          </a:xfrm>
        </p:spPr>
        <p:txBody>
          <a:bodyPr/>
          <a:lstStyle/>
          <a:p>
            <a:r>
              <a:rPr lang="en-US" b="1" i="0" dirty="0">
                <a:solidFill>
                  <a:srgbClr val="000000"/>
                </a:solidFill>
                <a:effectLst/>
                <a:latin typeface="Raleway" pitchFamily="2" charset="0"/>
              </a:rPr>
              <a:t>Feature Extraction</a:t>
            </a:r>
            <a:endParaRPr lang="en-IN" dirty="0"/>
          </a:p>
        </p:txBody>
      </p:sp>
      <p:pic>
        <p:nvPicPr>
          <p:cNvPr id="4" name="Content Placeholder 3">
            <a:extLst>
              <a:ext uri="{FF2B5EF4-FFF2-40B4-BE49-F238E27FC236}">
                <a16:creationId xmlns:a16="http://schemas.microsoft.com/office/drawing/2014/main" id="{3E232130-5658-9FF8-8A35-0272F7CF11EE}"/>
              </a:ext>
            </a:extLst>
          </p:cNvPr>
          <p:cNvPicPr>
            <a:picLocks noGrp="1" noChangeAspect="1"/>
          </p:cNvPicPr>
          <p:nvPr>
            <p:ph idx="1"/>
          </p:nvPr>
        </p:nvPicPr>
        <p:blipFill>
          <a:blip r:embed="rId2"/>
          <a:stretch>
            <a:fillRect/>
          </a:stretch>
        </p:blipFill>
        <p:spPr>
          <a:xfrm>
            <a:off x="381000" y="1219200"/>
            <a:ext cx="7886700" cy="2857984"/>
          </a:xfrm>
          <a:prstGeom prst="rect">
            <a:avLst/>
          </a:prstGeom>
        </p:spPr>
      </p:pic>
      <p:sp>
        <p:nvSpPr>
          <p:cNvPr id="6" name="TextBox 5">
            <a:extLst>
              <a:ext uri="{FF2B5EF4-FFF2-40B4-BE49-F238E27FC236}">
                <a16:creationId xmlns:a16="http://schemas.microsoft.com/office/drawing/2014/main" id="{569AD5AF-20BD-F392-5137-C335538ABA6A}"/>
              </a:ext>
            </a:extLst>
          </p:cNvPr>
          <p:cNvSpPr txBox="1"/>
          <p:nvPr/>
        </p:nvSpPr>
        <p:spPr>
          <a:xfrm>
            <a:off x="0" y="3733800"/>
            <a:ext cx="9067800" cy="2862322"/>
          </a:xfrm>
          <a:prstGeom prst="rect">
            <a:avLst/>
          </a:prstGeom>
          <a:noFill/>
        </p:spPr>
        <p:txBody>
          <a:bodyPr wrap="square">
            <a:spAutoFit/>
          </a:bodyPr>
          <a:lstStyle/>
          <a:p>
            <a:pPr algn="l"/>
            <a:r>
              <a:rPr lang="en-US" b="1" i="0" dirty="0">
                <a:solidFill>
                  <a:srgbClr val="000000"/>
                </a:solidFill>
                <a:effectLst/>
                <a:latin typeface="Raleway" pitchFamily="2" charset="0"/>
              </a:rPr>
              <a:t>Local Features</a:t>
            </a:r>
          </a:p>
          <a:p>
            <a:pPr algn="l"/>
            <a:r>
              <a:rPr lang="en-US" b="0" i="0" dirty="0">
                <a:solidFill>
                  <a:srgbClr val="000000"/>
                </a:solidFill>
                <a:effectLst/>
                <a:latin typeface="Raleway" pitchFamily="2" charset="0"/>
              </a:rPr>
              <a:t>While global features have many advantages, they change under scaling and rotation. For this reason, local features are more reliable in various conditions.</a:t>
            </a:r>
            <a:r>
              <a:rPr lang="en-US" b="1" i="0" dirty="0">
                <a:solidFill>
                  <a:srgbClr val="000000"/>
                </a:solidFill>
                <a:effectLst/>
                <a:latin typeface="Raleway" pitchFamily="2" charset="0"/>
              </a:rPr>
              <a:t> Local features describe visual patterns or structures identifiable in small groups of pixels.</a:t>
            </a:r>
            <a:r>
              <a:rPr lang="en-US" b="0" i="0" dirty="0">
                <a:solidFill>
                  <a:srgbClr val="000000"/>
                </a:solidFill>
                <a:effectLst/>
                <a:latin typeface="Raleway" pitchFamily="2" charset="0"/>
              </a:rPr>
              <a:t> For example, edges, points, and various image patches.</a:t>
            </a:r>
          </a:p>
          <a:p>
            <a:pPr algn="l"/>
            <a:r>
              <a:rPr lang="en-US" b="0" i="0" dirty="0">
                <a:solidFill>
                  <a:srgbClr val="000000"/>
                </a:solidFill>
                <a:effectLst/>
                <a:latin typeface="Raleway" pitchFamily="2" charset="0"/>
              </a:rPr>
              <a:t>The descriptors used to extract local features consider the regions centered around the detected visual structures. Those descriptors transform a local pixel neighborhood into a vector presentation.</a:t>
            </a:r>
          </a:p>
          <a:p>
            <a:pPr algn="l"/>
            <a:r>
              <a:rPr lang="en-US" b="0" i="0" dirty="0">
                <a:solidFill>
                  <a:srgbClr val="000000"/>
                </a:solidFill>
                <a:effectLst/>
                <a:latin typeface="Raleway" pitchFamily="2" charset="0"/>
              </a:rPr>
              <a:t>One of the most used local descriptors is </a:t>
            </a:r>
            <a:r>
              <a:rPr lang="en-US" b="0" i="0" u="none" strike="noStrike" dirty="0">
                <a:solidFill>
                  <a:srgbClr val="2456B4"/>
                </a:solidFill>
                <a:effectLst/>
                <a:latin typeface="Raleway" pitchFamily="2" charset="0"/>
                <a:hlinkClick r:id="rId3"/>
              </a:rPr>
              <a:t>SIFT</a:t>
            </a:r>
            <a:r>
              <a:rPr lang="en-US" b="0" i="0" dirty="0">
                <a:solidFill>
                  <a:srgbClr val="000000"/>
                </a:solidFill>
                <a:effectLst/>
                <a:latin typeface="Raleway" pitchFamily="2" charset="0"/>
              </a:rPr>
              <a:t> which stands for Scale-Invariant Feature Transform. It consists of a descriptor and a detector for key points. </a:t>
            </a:r>
          </a:p>
        </p:txBody>
      </p:sp>
      <p:pic>
        <p:nvPicPr>
          <p:cNvPr id="7" name="Picture 2" descr="E:\NIET\Project\xLogo11.png.pagespeed.ic.pydHLuCQEZ.png">
            <a:extLst>
              <a:ext uri="{FF2B5EF4-FFF2-40B4-BE49-F238E27FC236}">
                <a16:creationId xmlns:a16="http://schemas.microsoft.com/office/drawing/2014/main" id="{7E76A1C9-8DE4-AC0D-38E2-5FFFFBA37F48}"/>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3" name="Date Placeholder 2"/>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139</a:t>
            </a:fld>
            <a:endParaRPr lang="en-IN"/>
          </a:p>
        </p:txBody>
      </p:sp>
    </p:spTree>
    <p:extLst>
      <p:ext uri="{BB962C8B-B14F-4D97-AF65-F5344CB8AC3E}">
        <p14:creationId xmlns:p14="http://schemas.microsoft.com/office/powerpoint/2010/main" val="2427788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sp>
        <p:nvSpPr>
          <p:cNvPr id="54274" name="Date Placeholder 3">
            <a:extLst>
              <a:ext uri="{FF2B5EF4-FFF2-40B4-BE49-F238E27FC236}">
                <a16:creationId xmlns:a16="http://schemas.microsoft.com/office/drawing/2014/main" id="{1583C611-A80D-43ED-8102-CB220BA542E2}"/>
              </a:ext>
            </a:extLst>
          </p:cNvPr>
          <p:cNvSpPr>
            <a:spLocks noGrp="1"/>
          </p:cNvSpPr>
          <p:nvPr>
            <p:ph type="dt" sz="half" idx="10"/>
          </p:nvPr>
        </p:nvSpPr>
        <p:spPr>
          <a:xfrm>
            <a:off x="-76200" y="6424612"/>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a:solidFill>
                  <a:srgbClr val="888888"/>
                </a:solidFill>
                <a:latin typeface="Calibri" panose="020F0502020204030204" pitchFamily="34" charset="0"/>
                <a:sym typeface="Calibri" panose="020F0502020204030204" pitchFamily="34" charset="0"/>
              </a:rPr>
              <a:t>1/5/2020</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1"/>
          </p:nvPr>
        </p:nvSpPr>
        <p:spPr>
          <a:xfrm>
            <a:off x="70104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Ms.Shivani Sharma              COMPUTER VISION  UNIT- 1</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4859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4" y="104043"/>
            <a:ext cx="1131187" cy="797656"/>
          </a:xfrm>
          <a:prstGeom prst="rect">
            <a:avLst/>
          </a:prstGeom>
        </p:spPr>
      </p:pic>
    </p:spTree>
    <p:extLst>
      <p:ext uri="{BB962C8B-B14F-4D97-AF65-F5344CB8AC3E}">
        <p14:creationId xmlns:p14="http://schemas.microsoft.com/office/powerpoint/2010/main" val="239458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4DA2-0815-32FF-CD48-C099BB391CF1}"/>
              </a:ext>
            </a:extLst>
          </p:cNvPr>
          <p:cNvSpPr>
            <a:spLocks noGrp="1"/>
          </p:cNvSpPr>
          <p:nvPr>
            <p:ph type="title"/>
          </p:nvPr>
        </p:nvSpPr>
        <p:spPr>
          <a:xfrm>
            <a:off x="1283737" y="228600"/>
            <a:ext cx="7886700" cy="1325563"/>
          </a:xfrm>
        </p:spPr>
        <p:txBody>
          <a:bodyPr/>
          <a:lstStyle/>
          <a:p>
            <a:r>
              <a:rPr lang="en-IN" dirty="0">
                <a:solidFill>
                  <a:srgbClr val="202124"/>
                </a:solidFill>
                <a:latin typeface="Google Sans"/>
              </a:rPr>
              <a:t>M</a:t>
            </a:r>
            <a:r>
              <a:rPr lang="en-IN" b="0" i="0" dirty="0">
                <a:solidFill>
                  <a:srgbClr val="202124"/>
                </a:solidFill>
                <a:effectLst/>
                <a:latin typeface="Google Sans"/>
              </a:rPr>
              <a:t>etadata of an image</a:t>
            </a:r>
            <a:endParaRPr lang="en-IN" dirty="0"/>
          </a:p>
        </p:txBody>
      </p:sp>
      <p:sp>
        <p:nvSpPr>
          <p:cNvPr id="3" name="Content Placeholder 2">
            <a:extLst>
              <a:ext uri="{FF2B5EF4-FFF2-40B4-BE49-F238E27FC236}">
                <a16:creationId xmlns:a16="http://schemas.microsoft.com/office/drawing/2014/main" id="{8046C837-711B-EBDE-FD29-9A96FF84EB79}"/>
              </a:ext>
            </a:extLst>
          </p:cNvPr>
          <p:cNvSpPr>
            <a:spLocks noGrp="1"/>
          </p:cNvSpPr>
          <p:nvPr>
            <p:ph idx="1"/>
          </p:nvPr>
        </p:nvSpPr>
        <p:spPr>
          <a:xfrm>
            <a:off x="152400" y="1825625"/>
            <a:ext cx="8362950" cy="4351338"/>
          </a:xfrm>
        </p:spPr>
        <p:txBody>
          <a:bodyPr/>
          <a:lstStyle/>
          <a:p>
            <a:r>
              <a:rPr lang="en-US" b="0" i="0" dirty="0">
                <a:solidFill>
                  <a:srgbClr val="4D5156"/>
                </a:solidFill>
                <a:effectLst/>
                <a:latin typeface="Google Sans"/>
              </a:rPr>
              <a:t>Photo metadata is </a:t>
            </a:r>
            <a:r>
              <a:rPr lang="en-US" b="0" i="0" dirty="0">
                <a:solidFill>
                  <a:srgbClr val="040C28"/>
                </a:solidFill>
                <a:effectLst/>
                <a:latin typeface="Google Sans"/>
              </a:rPr>
              <a:t>the information and specific details concerning a particular image file</a:t>
            </a:r>
            <a:r>
              <a:rPr lang="en-US" b="0" i="0" dirty="0">
                <a:solidFill>
                  <a:srgbClr val="4D5156"/>
                </a:solidFill>
                <a:effectLst/>
                <a:latin typeface="Google Sans"/>
              </a:rPr>
              <a:t>. This information often includes date created, author, file name, content, themes and more. Photo metadata offers users a better way to organize, sort and maintain image files within a system.</a:t>
            </a:r>
          </a:p>
          <a:p>
            <a:pPr marL="0" indent="0" algn="l">
              <a:buNone/>
            </a:pPr>
            <a:r>
              <a:rPr lang="en-US" b="0" i="0" dirty="0">
                <a:solidFill>
                  <a:srgbClr val="202124"/>
                </a:solidFill>
                <a:effectLst/>
                <a:latin typeface="Google Sans"/>
              </a:rPr>
              <a:t> 3 types of metadata</a:t>
            </a:r>
            <a:endParaRPr lang="en-US" b="0" i="0" dirty="0">
              <a:solidFill>
                <a:srgbClr val="202124"/>
              </a:solidFill>
              <a:effectLst/>
              <a:latin typeface="arial" panose="020B0604020202020204" pitchFamily="34" charset="0"/>
            </a:endParaRPr>
          </a:p>
          <a:p>
            <a:pPr algn="l"/>
            <a:r>
              <a:rPr lang="en-US" b="0" i="0" dirty="0">
                <a:solidFill>
                  <a:srgbClr val="4D5156"/>
                </a:solidFill>
                <a:effectLst/>
                <a:latin typeface="Google Sans"/>
              </a:rPr>
              <a:t>There are three main types of metadata: </a:t>
            </a:r>
            <a:r>
              <a:rPr lang="en-US" b="0" i="0" dirty="0">
                <a:solidFill>
                  <a:srgbClr val="040C28"/>
                </a:solidFill>
                <a:effectLst/>
                <a:latin typeface="Google Sans"/>
              </a:rPr>
              <a:t>descriptive, administrative, and structural</a:t>
            </a:r>
            <a:r>
              <a:rPr lang="en-US" b="0" i="0" dirty="0">
                <a:solidFill>
                  <a:srgbClr val="4D5156"/>
                </a:solidFill>
                <a:effectLst/>
                <a:latin typeface="Google Sans"/>
              </a:rPr>
              <a:t>. Descriptive metadata enables discovery, identification, and selection of resources.</a:t>
            </a:r>
          </a:p>
          <a:p>
            <a:pPr algn="l"/>
            <a:r>
              <a:rPr lang="en-US" b="0" i="0" dirty="0">
                <a:solidFill>
                  <a:srgbClr val="4D5156"/>
                </a:solidFill>
                <a:effectLst/>
                <a:latin typeface="Google Sans"/>
              </a:rPr>
              <a:t>For example, </a:t>
            </a:r>
            <a:r>
              <a:rPr lang="en-US" b="0" i="0" dirty="0">
                <a:solidFill>
                  <a:srgbClr val="040C28"/>
                </a:solidFill>
                <a:effectLst/>
                <a:latin typeface="Google Sans"/>
              </a:rPr>
              <a:t>author, date created, date modified and file size</a:t>
            </a:r>
            <a:r>
              <a:rPr lang="en-US" b="0" i="0" dirty="0">
                <a:solidFill>
                  <a:srgbClr val="4D5156"/>
                </a:solidFill>
                <a:effectLst/>
                <a:latin typeface="Google Sans"/>
              </a:rPr>
              <a:t> are examples of very basic document file metadata. Having the ability to search for a particular element (or elements) of that metadata makes it much easier for someone to locate a specific document.</a:t>
            </a:r>
            <a:endParaRPr lang="en-US" b="0" i="0" dirty="0">
              <a:solidFill>
                <a:srgbClr val="202124"/>
              </a:solidFill>
              <a:effectLst/>
              <a:latin typeface="arial" panose="020B0604020202020204" pitchFamily="34" charset="0"/>
            </a:endParaRPr>
          </a:p>
          <a:p>
            <a:endParaRPr lang="en-IN" dirty="0"/>
          </a:p>
        </p:txBody>
      </p:sp>
      <p:pic>
        <p:nvPicPr>
          <p:cNvPr id="4" name="Picture 2" descr="E:\NIET\Project\xLogo11.png.pagespeed.ic.pydHLuCQEZ.png">
            <a:extLst>
              <a:ext uri="{FF2B5EF4-FFF2-40B4-BE49-F238E27FC236}">
                <a16:creationId xmlns:a16="http://schemas.microsoft.com/office/drawing/2014/main" id="{A3B7303C-85EC-6F76-B772-CF6AD5F01D2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140</a:t>
            </a:fld>
            <a:endParaRPr lang="en-IN"/>
          </a:p>
        </p:txBody>
      </p:sp>
    </p:spTree>
    <p:extLst>
      <p:ext uri="{BB962C8B-B14F-4D97-AF65-F5344CB8AC3E}">
        <p14:creationId xmlns:p14="http://schemas.microsoft.com/office/powerpoint/2010/main" val="35549184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4DA2-0815-32FF-CD48-C099BB391CF1}"/>
              </a:ext>
            </a:extLst>
          </p:cNvPr>
          <p:cNvSpPr>
            <a:spLocks noGrp="1"/>
          </p:cNvSpPr>
          <p:nvPr>
            <p:ph type="title"/>
          </p:nvPr>
        </p:nvSpPr>
        <p:spPr>
          <a:xfrm>
            <a:off x="1295400" y="152400"/>
            <a:ext cx="7886700" cy="1325563"/>
          </a:xfrm>
        </p:spPr>
        <p:txBody>
          <a:bodyPr/>
          <a:lstStyle/>
          <a:p>
            <a:r>
              <a:rPr lang="en-IN" dirty="0">
                <a:solidFill>
                  <a:srgbClr val="202124"/>
                </a:solidFill>
                <a:latin typeface="Google Sans"/>
              </a:rPr>
              <a:t>M</a:t>
            </a:r>
            <a:r>
              <a:rPr lang="en-IN" b="0" i="0" dirty="0">
                <a:solidFill>
                  <a:srgbClr val="202124"/>
                </a:solidFill>
                <a:effectLst/>
                <a:latin typeface="Google Sans"/>
              </a:rPr>
              <a:t>etadata of an image</a:t>
            </a:r>
            <a:endParaRPr lang="en-IN" dirty="0"/>
          </a:p>
        </p:txBody>
      </p:sp>
      <p:sp>
        <p:nvSpPr>
          <p:cNvPr id="3" name="Content Placeholder 2">
            <a:extLst>
              <a:ext uri="{FF2B5EF4-FFF2-40B4-BE49-F238E27FC236}">
                <a16:creationId xmlns:a16="http://schemas.microsoft.com/office/drawing/2014/main" id="{8046C837-711B-EBDE-FD29-9A96FF84EB79}"/>
              </a:ext>
            </a:extLst>
          </p:cNvPr>
          <p:cNvSpPr>
            <a:spLocks noGrp="1"/>
          </p:cNvSpPr>
          <p:nvPr>
            <p:ph idx="1"/>
          </p:nvPr>
        </p:nvSpPr>
        <p:spPr>
          <a:xfrm>
            <a:off x="152400" y="1825625"/>
            <a:ext cx="8362950" cy="4351338"/>
          </a:xfrm>
        </p:spPr>
        <p:txBody>
          <a:bodyPr/>
          <a:lstStyle/>
          <a:p>
            <a:r>
              <a:rPr lang="en-US" b="0" i="0" dirty="0">
                <a:solidFill>
                  <a:srgbClr val="4D5156"/>
                </a:solidFill>
                <a:effectLst/>
                <a:latin typeface="Google Sans"/>
              </a:rPr>
              <a:t>Photo metadata is </a:t>
            </a:r>
            <a:r>
              <a:rPr lang="en-US" b="0" i="0" dirty="0">
                <a:solidFill>
                  <a:srgbClr val="040C28"/>
                </a:solidFill>
                <a:effectLst/>
                <a:latin typeface="Google Sans"/>
              </a:rPr>
              <a:t>the information and specific details concerning a particular image file</a:t>
            </a:r>
            <a:r>
              <a:rPr lang="en-US" b="0" i="0" dirty="0">
                <a:solidFill>
                  <a:srgbClr val="4D5156"/>
                </a:solidFill>
                <a:effectLst/>
                <a:latin typeface="Google Sans"/>
              </a:rPr>
              <a:t>. This information often includes date created, author, file name, content, themes and more. Photo metadata offers users a better way to organize, sort and maintain image files within a system.</a:t>
            </a:r>
          </a:p>
          <a:p>
            <a:pPr marL="0" indent="0" algn="l">
              <a:buNone/>
            </a:pPr>
            <a:r>
              <a:rPr lang="en-US" b="0" i="0" dirty="0">
                <a:solidFill>
                  <a:srgbClr val="202124"/>
                </a:solidFill>
                <a:effectLst/>
                <a:latin typeface="Google Sans"/>
              </a:rPr>
              <a:t> 3 types of metadata</a:t>
            </a:r>
            <a:endParaRPr lang="en-US" b="0" i="0" dirty="0">
              <a:solidFill>
                <a:srgbClr val="202124"/>
              </a:solidFill>
              <a:effectLst/>
              <a:latin typeface="arial" panose="020B0604020202020204" pitchFamily="34" charset="0"/>
            </a:endParaRPr>
          </a:p>
          <a:p>
            <a:pPr algn="l"/>
            <a:r>
              <a:rPr lang="en-US" b="0" i="0" dirty="0">
                <a:solidFill>
                  <a:srgbClr val="4D5156"/>
                </a:solidFill>
                <a:effectLst/>
                <a:latin typeface="Google Sans"/>
              </a:rPr>
              <a:t>There are three main types of metadata: </a:t>
            </a:r>
            <a:r>
              <a:rPr lang="en-US" b="0" i="0" dirty="0">
                <a:solidFill>
                  <a:srgbClr val="040C28"/>
                </a:solidFill>
                <a:effectLst/>
                <a:latin typeface="Google Sans"/>
              </a:rPr>
              <a:t>descriptive, administrative, and structural</a:t>
            </a:r>
            <a:r>
              <a:rPr lang="en-US" b="0" i="0" dirty="0">
                <a:solidFill>
                  <a:srgbClr val="4D5156"/>
                </a:solidFill>
                <a:effectLst/>
                <a:latin typeface="Google Sans"/>
              </a:rPr>
              <a:t>. Descriptive metadata enables discovery, identification, and selection of resources.</a:t>
            </a:r>
          </a:p>
          <a:p>
            <a:pPr algn="l"/>
            <a:r>
              <a:rPr lang="en-US" b="0" i="0" dirty="0">
                <a:solidFill>
                  <a:srgbClr val="4D5156"/>
                </a:solidFill>
                <a:effectLst/>
                <a:latin typeface="Google Sans"/>
              </a:rPr>
              <a:t>For example, </a:t>
            </a:r>
            <a:r>
              <a:rPr lang="en-US" b="0" i="0" dirty="0">
                <a:solidFill>
                  <a:srgbClr val="040C28"/>
                </a:solidFill>
                <a:effectLst/>
                <a:latin typeface="Google Sans"/>
              </a:rPr>
              <a:t>author, date created, date modified and file size</a:t>
            </a:r>
            <a:r>
              <a:rPr lang="en-US" b="0" i="0" dirty="0">
                <a:solidFill>
                  <a:srgbClr val="4D5156"/>
                </a:solidFill>
                <a:effectLst/>
                <a:latin typeface="Google Sans"/>
              </a:rPr>
              <a:t> are examples of very basic document file metadata. Having the ability to search for a particular element (or elements) of that metadata makes it much easier for someone to locate a specific document.</a:t>
            </a:r>
            <a:endParaRPr lang="en-US" b="0" i="0" dirty="0">
              <a:solidFill>
                <a:srgbClr val="202124"/>
              </a:solidFill>
              <a:effectLst/>
              <a:latin typeface="arial" panose="020B0604020202020204" pitchFamily="34" charset="0"/>
            </a:endParaRPr>
          </a:p>
          <a:p>
            <a:endParaRPr lang="en-IN" dirty="0"/>
          </a:p>
        </p:txBody>
      </p:sp>
      <p:pic>
        <p:nvPicPr>
          <p:cNvPr id="4" name="Picture 2" descr="E:\NIET\Project\xLogo11.png.pagespeed.ic.pydHLuCQEZ.png">
            <a:extLst>
              <a:ext uri="{FF2B5EF4-FFF2-40B4-BE49-F238E27FC236}">
                <a16:creationId xmlns:a16="http://schemas.microsoft.com/office/drawing/2014/main" id="{D970AAE4-2E08-CA45-B78E-474FA17F9A6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141</a:t>
            </a:fld>
            <a:endParaRPr lang="en-IN"/>
          </a:p>
        </p:txBody>
      </p:sp>
    </p:spTree>
    <p:extLst>
      <p:ext uri="{BB962C8B-B14F-4D97-AF65-F5344CB8AC3E}">
        <p14:creationId xmlns:p14="http://schemas.microsoft.com/office/powerpoint/2010/main" val="2619800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C6BB-20DB-F22B-16C3-D15852C0693A}"/>
              </a:ext>
            </a:extLst>
          </p:cNvPr>
          <p:cNvSpPr>
            <a:spLocks noGrp="1"/>
          </p:cNvSpPr>
          <p:nvPr>
            <p:ph type="title"/>
          </p:nvPr>
        </p:nvSpPr>
        <p:spPr/>
        <p:txBody>
          <a:bodyPr/>
          <a:lstStyle/>
          <a:p>
            <a:r>
              <a:rPr lang="en-US" dirty="0"/>
              <a:t>Function of Metadata </a:t>
            </a:r>
            <a:endParaRPr lang="en-IN" dirty="0"/>
          </a:p>
        </p:txBody>
      </p:sp>
      <p:sp>
        <p:nvSpPr>
          <p:cNvPr id="3" name="Content Placeholder 2">
            <a:extLst>
              <a:ext uri="{FF2B5EF4-FFF2-40B4-BE49-F238E27FC236}">
                <a16:creationId xmlns:a16="http://schemas.microsoft.com/office/drawing/2014/main" id="{2CDBC0F9-7126-2D82-C9FE-93C4C074B6BE}"/>
              </a:ext>
            </a:extLst>
          </p:cNvPr>
          <p:cNvSpPr>
            <a:spLocks noGrp="1"/>
          </p:cNvSpPr>
          <p:nvPr>
            <p:ph idx="1"/>
          </p:nvPr>
        </p:nvSpPr>
        <p:spPr>
          <a:xfrm>
            <a:off x="0" y="1825625"/>
            <a:ext cx="9144000" cy="4351338"/>
          </a:xfrm>
        </p:spPr>
        <p:txBody>
          <a:bodyPr>
            <a:normAutofit/>
          </a:bodyPr>
          <a:lstStyle/>
          <a:p>
            <a:r>
              <a:rPr lang="en-US" b="0" i="0" dirty="0">
                <a:solidFill>
                  <a:srgbClr val="040C28"/>
                </a:solidFill>
                <a:effectLst/>
                <a:latin typeface="Google Sans"/>
              </a:rPr>
              <a:t> Meta data is to track the lineage of a digital object,</a:t>
            </a:r>
            <a:r>
              <a:rPr lang="en-US" b="0" i="0" dirty="0">
                <a:solidFill>
                  <a:srgbClr val="4D5156"/>
                </a:solidFill>
                <a:effectLst/>
                <a:latin typeface="Google Sans"/>
              </a:rPr>
              <a:t> </a:t>
            </a:r>
            <a:r>
              <a:rPr lang="en-US" b="0" i="0" dirty="0">
                <a:solidFill>
                  <a:srgbClr val="040C28"/>
                </a:solidFill>
                <a:effectLst/>
                <a:latin typeface="Google Sans"/>
              </a:rPr>
              <a:t>to detail its physical characteristics, and</a:t>
            </a:r>
            <a:r>
              <a:rPr lang="en-US" b="0" i="0" dirty="0">
                <a:solidFill>
                  <a:srgbClr val="4D5156"/>
                </a:solidFill>
                <a:effectLst/>
                <a:latin typeface="Google Sans"/>
              </a:rPr>
              <a:t>. </a:t>
            </a:r>
            <a:r>
              <a:rPr lang="en-US" b="0" i="0" dirty="0">
                <a:solidFill>
                  <a:srgbClr val="040C28"/>
                </a:solidFill>
                <a:effectLst/>
                <a:latin typeface="Google Sans"/>
              </a:rPr>
              <a:t>to document its behavior in order to emulate it in future technologies</a:t>
            </a:r>
            <a:r>
              <a:rPr lang="en-US" b="0" i="0" dirty="0">
                <a:solidFill>
                  <a:srgbClr val="4D5156"/>
                </a:solidFill>
                <a:effectLst/>
                <a:latin typeface="Google Sans"/>
              </a:rPr>
              <a:t>.</a:t>
            </a:r>
          </a:p>
          <a:p>
            <a:r>
              <a:rPr lang="en-US" b="0" i="0" dirty="0">
                <a:solidFill>
                  <a:srgbClr val="4D5156"/>
                </a:solidFill>
                <a:effectLst/>
                <a:latin typeface="Google Sans"/>
              </a:rPr>
              <a:t>Metadata is often stored </a:t>
            </a:r>
            <a:r>
              <a:rPr lang="en-US" b="0" i="0" dirty="0">
                <a:solidFill>
                  <a:srgbClr val="040C28"/>
                </a:solidFill>
                <a:effectLst/>
                <a:latin typeface="Google Sans"/>
              </a:rPr>
              <a:t>within the digital file itself, or in an accompanying file</a:t>
            </a:r>
            <a:r>
              <a:rPr lang="en-US" b="0" i="0" dirty="0">
                <a:solidFill>
                  <a:srgbClr val="4D5156"/>
                </a:solidFill>
                <a:effectLst/>
                <a:latin typeface="Google Sans"/>
              </a:rPr>
              <a:t>. For larger volumes of data, a metadata storage system, such as a database, is required.</a:t>
            </a:r>
            <a:endParaRPr lang="en-US" dirty="0">
              <a:solidFill>
                <a:srgbClr val="4D5156"/>
              </a:solidFill>
              <a:latin typeface="Google Sans"/>
            </a:endParaRPr>
          </a:p>
          <a:p>
            <a:r>
              <a:rPr lang="en-US" b="0" i="0" dirty="0">
                <a:solidFill>
                  <a:srgbClr val="4D5156"/>
                </a:solidFill>
                <a:effectLst/>
                <a:latin typeface="Google Sans"/>
              </a:rPr>
              <a:t>Descriptive metadata properties include </a:t>
            </a:r>
            <a:r>
              <a:rPr lang="en-US" b="0" i="0" dirty="0">
                <a:solidFill>
                  <a:srgbClr val="040C28"/>
                </a:solidFill>
                <a:effectLst/>
                <a:latin typeface="Google Sans"/>
              </a:rPr>
              <a:t>title, subject, genre, author, and creation date</a:t>
            </a:r>
            <a:r>
              <a:rPr lang="en-US" b="0" i="0" dirty="0">
                <a:solidFill>
                  <a:srgbClr val="4D5156"/>
                </a:solidFill>
                <a:effectLst/>
                <a:latin typeface="Google Sans"/>
              </a:rPr>
              <a:t>, for example. Rights metadata might include copyright status, rights holder, or license terms. Technical metadata properties include file types, size, creation date and time, and type of compression</a:t>
            </a:r>
          </a:p>
          <a:p>
            <a:r>
              <a:rPr lang="en-US" b="0" i="0" dirty="0">
                <a:solidFill>
                  <a:srgbClr val="4D5156"/>
                </a:solidFill>
                <a:effectLst/>
                <a:latin typeface="Google Sans"/>
              </a:rPr>
              <a:t>Metadata is </a:t>
            </a:r>
            <a:r>
              <a:rPr lang="en-US" b="0" i="0" dirty="0">
                <a:solidFill>
                  <a:srgbClr val="040C28"/>
                </a:solidFill>
                <a:effectLst/>
                <a:latin typeface="Google Sans"/>
              </a:rPr>
              <a:t>a set of data that provides information about other data</a:t>
            </a:r>
            <a:r>
              <a:rPr lang="en-US" b="0" i="0" dirty="0">
                <a:solidFill>
                  <a:srgbClr val="4D5156"/>
                </a:solidFill>
                <a:effectLst/>
                <a:latin typeface="Google Sans"/>
              </a:rPr>
              <a:t>. Metadata contextualizes other data — providing information such as when and how it was gathered — which makes the data easier to find, understand, use, and manage.</a:t>
            </a:r>
            <a:endParaRPr lang="en-IN" dirty="0"/>
          </a:p>
        </p:txBody>
      </p:sp>
      <p:pic>
        <p:nvPicPr>
          <p:cNvPr id="4" name="Picture 2" descr="E:\NIET\Project\xLogo11.png.pagespeed.ic.pydHLuCQEZ.png">
            <a:extLst>
              <a:ext uri="{FF2B5EF4-FFF2-40B4-BE49-F238E27FC236}">
                <a16:creationId xmlns:a16="http://schemas.microsoft.com/office/drawing/2014/main" id="{BB90624E-50C9-0C34-6518-17C7312155D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142</a:t>
            </a:fld>
            <a:endParaRPr lang="en-IN"/>
          </a:p>
        </p:txBody>
      </p:sp>
    </p:spTree>
    <p:extLst>
      <p:ext uri="{BB962C8B-B14F-4D97-AF65-F5344CB8AC3E}">
        <p14:creationId xmlns:p14="http://schemas.microsoft.com/office/powerpoint/2010/main" val="8428956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143</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9" name="Group 8"/>
          <p:cNvGrpSpPr/>
          <p:nvPr/>
        </p:nvGrpSpPr>
        <p:grpSpPr>
          <a:xfrm>
            <a:off x="152400" y="2311428"/>
            <a:ext cx="8839200" cy="2567565"/>
            <a:chOff x="0" y="371392"/>
            <a:chExt cx="8839200" cy="2567565"/>
          </a:xfrm>
          <a:scene3d>
            <a:camera prst="orthographicFront"/>
            <a:lightRig rig="flat" dir="t"/>
          </a:scene3d>
        </p:grpSpPr>
        <p:sp>
          <p:nvSpPr>
            <p:cNvPr id="10" name="Rounded Rectangle 9"/>
            <p:cNvSpPr/>
            <p:nvPr/>
          </p:nvSpPr>
          <p:spPr>
            <a:xfrm>
              <a:off x="0" y="371392"/>
              <a:ext cx="8839200" cy="256756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a:p>
          </p:txBody>
        </p:sp>
        <p:sp>
          <p:nvSpPr>
            <p:cNvPr id="11" name="Rounded Rectangle 6"/>
            <p:cNvSpPr txBox="1"/>
            <p:nvPr/>
          </p:nvSpPr>
          <p:spPr>
            <a:xfrm>
              <a:off x="125338" y="496730"/>
              <a:ext cx="8588524" cy="23168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Computer Vision Tasks classification, Instance segmentation. Convolutional Neural Networks, Evolution of CNN Architectures for Image, Recent CNN </a:t>
              </a:r>
              <a:endParaRPr lang="en-IN" sz="2100" kern="1200" dirty="0"/>
            </a:p>
          </p:txBody>
        </p:sp>
      </p:grpSp>
    </p:spTree>
    <p:extLst>
      <p:ext uri="{BB962C8B-B14F-4D97-AF65-F5344CB8AC3E}">
        <p14:creationId xmlns:p14="http://schemas.microsoft.com/office/powerpoint/2010/main" val="4131169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3916363"/>
          </a:xfrm>
        </p:spPr>
        <p:txBody>
          <a:bodyPr>
            <a:normAutofit/>
          </a:bodyPr>
          <a:lstStyle/>
          <a:p>
            <a:pPr>
              <a:buNone/>
            </a:pPr>
            <a:endParaRPr lang="en-US" sz="1800" dirty="0"/>
          </a:p>
          <a:p>
            <a:r>
              <a:rPr lang="en-US" sz="1800" b="1" u="sng" dirty="0" err="1">
                <a:solidFill>
                  <a:srgbClr val="002060"/>
                </a:solidFill>
              </a:rPr>
              <a:t>Youtube</a:t>
            </a:r>
            <a:r>
              <a:rPr lang="en-US" sz="1800" b="1" u="sng" dirty="0">
                <a:solidFill>
                  <a:srgbClr val="002060"/>
                </a:solidFill>
              </a:rPr>
              <a:t>/other  Video Links</a:t>
            </a: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2"/>
              </a:rPr>
              <a:t>https://nptel.ac.in/courses/106106093/</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3"/>
              </a:rPr>
              <a:t>https://www.youtube.com/watch?v=m-aKj5ovDfg</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4"/>
              </a:rPr>
              <a:t>https://www.youtube.com/watch?v=G4NYQox4n2g</a:t>
            </a:r>
            <a:endParaRPr lang="en-US" sz="1800" dirty="0">
              <a:solidFill>
                <a:srgbClr val="002060"/>
              </a:solidFill>
            </a:endParaRPr>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0"/>
            <a:ext cx="7772400" cy="1066800"/>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334000"/>
          </a:xfrm>
        </p:spPr>
        <p:txBody>
          <a:bodyPr>
            <a:noAutofit/>
          </a:bodyPr>
          <a:lstStyle/>
          <a:p>
            <a:pPr marL="457200" indent="-457200">
              <a:lnSpc>
                <a:spcPct val="150000"/>
              </a:lnSpc>
              <a:buFont typeface="+mj-lt"/>
              <a:buAutoNum type="arabicPeriod"/>
            </a:pPr>
            <a:r>
              <a:rPr lang="en-US" dirty="0"/>
              <a:t>What is computer vision?</a:t>
            </a:r>
          </a:p>
          <a:p>
            <a:pPr marL="457200" indent="-457200">
              <a:lnSpc>
                <a:spcPct val="150000"/>
              </a:lnSpc>
              <a:buFont typeface="+mj-lt"/>
              <a:buAutoNum type="arabicPeriod"/>
            </a:pPr>
            <a:r>
              <a:rPr lang="en-US" dirty="0"/>
              <a:t>Name three common applications of computer vision.</a:t>
            </a:r>
          </a:p>
          <a:p>
            <a:pPr marL="457200" indent="-457200">
              <a:lnSpc>
                <a:spcPct val="150000"/>
              </a:lnSpc>
              <a:buFont typeface="+mj-lt"/>
              <a:buAutoNum type="arabicPeriod"/>
            </a:pPr>
            <a:r>
              <a:rPr lang="en-US" dirty="0"/>
              <a:t>What is the purpose of image segmentation in computer vision?</a:t>
            </a:r>
          </a:p>
          <a:p>
            <a:pPr marL="457200" indent="-457200">
              <a:lnSpc>
                <a:spcPct val="150000"/>
              </a:lnSpc>
              <a:buFont typeface="+mj-lt"/>
              <a:buAutoNum type="arabicPeriod"/>
            </a:pPr>
            <a:r>
              <a:rPr lang="en-US" dirty="0"/>
              <a:t>What is the difference between object detection and object recognition?</a:t>
            </a:r>
          </a:p>
          <a:p>
            <a:pPr marL="457200" indent="-457200">
              <a:lnSpc>
                <a:spcPct val="150000"/>
              </a:lnSpc>
              <a:buFont typeface="+mj-lt"/>
              <a:buAutoNum type="arabicPeriod"/>
            </a:pPr>
            <a:r>
              <a:rPr lang="en-US" dirty="0"/>
              <a:t>Explain the concept of convolution in convolutional neural networks (CNNs).</a:t>
            </a:r>
          </a:p>
          <a:p>
            <a:pPr>
              <a:lnSpc>
                <a:spcPct val="150000"/>
              </a:lnSpc>
            </a:pPr>
            <a:endParaRPr lang="en-US" sz="1800"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229600" cy="5029200"/>
          </a:xfrm>
        </p:spPr>
        <p:txBody>
          <a:bodyPr>
            <a:normAutofit/>
          </a:bodyPr>
          <a:lstStyle/>
          <a:p>
            <a:pPr marL="457200" indent="-457200">
              <a:lnSpc>
                <a:spcPct val="150000"/>
              </a:lnSpc>
              <a:buFont typeface="+mj-lt"/>
              <a:buAutoNum type="arabicPeriod"/>
            </a:pPr>
            <a:r>
              <a:rPr lang="en-US" sz="1800" dirty="0"/>
              <a:t>What is optical character recognition (OCR) used for in computer vision?</a:t>
            </a:r>
          </a:p>
          <a:p>
            <a:pPr marL="457200" indent="-457200">
              <a:lnSpc>
                <a:spcPct val="150000"/>
              </a:lnSpc>
              <a:buFont typeface="+mj-lt"/>
              <a:buAutoNum type="arabicPeriod"/>
            </a:pPr>
            <a:r>
              <a:rPr lang="en-US" sz="1800" dirty="0"/>
              <a:t>What is the purpose of non-maximum suppression in object detection algorithms?</a:t>
            </a:r>
          </a:p>
          <a:p>
            <a:pPr marL="457200" indent="-457200">
              <a:lnSpc>
                <a:spcPct val="150000"/>
              </a:lnSpc>
              <a:buFont typeface="+mj-lt"/>
              <a:buAutoNum type="arabicPeriod"/>
            </a:pPr>
            <a:r>
              <a:rPr lang="en-US" sz="1800" dirty="0"/>
              <a:t>What are some common challenges faced in computer vision tasks?</a:t>
            </a:r>
          </a:p>
          <a:p>
            <a:pPr marL="457200" indent="-457200">
              <a:lnSpc>
                <a:spcPct val="150000"/>
              </a:lnSpc>
              <a:buFont typeface="+mj-lt"/>
              <a:buAutoNum type="arabicPeriod"/>
            </a:pPr>
            <a:r>
              <a:rPr lang="en-US" sz="1800" dirty="0"/>
              <a:t>What is the difference between supervised and unsupervised learning in computer vision?</a:t>
            </a:r>
          </a:p>
          <a:p>
            <a:pPr marL="457200" indent="-457200">
              <a:lnSpc>
                <a:spcPct val="150000"/>
              </a:lnSpc>
              <a:buFont typeface="+mj-lt"/>
              <a:buAutoNum type="arabicPeriod"/>
            </a:pPr>
            <a:r>
              <a:rPr lang="en-US" sz="1800" dirty="0"/>
              <a:t>Name three popular deep learning architectures used in computer vision.</a:t>
            </a:r>
          </a:p>
          <a:p>
            <a:pPr marL="0" indent="0">
              <a:buNone/>
            </a:pPr>
            <a:endParaRPr lang="en-US" sz="1800"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Explain the concept of image filtering and provide examples of commonly used filters in computer vision.</a:t>
            </a:r>
          </a:p>
          <a:p>
            <a:pPr marL="457200" indent="-457200">
              <a:buFont typeface="+mj-lt"/>
              <a:buAutoNum type="arabicPeriod"/>
            </a:pPr>
            <a:r>
              <a:rPr lang="en-US" dirty="0"/>
              <a:t>Discuss the differences between image classification and object detection in computer vision. Provide examples of each.</a:t>
            </a:r>
          </a:p>
          <a:p>
            <a:pPr marL="457200" indent="-457200">
              <a:buFont typeface="+mj-lt"/>
              <a:buAutoNum type="arabicPeriod"/>
            </a:pPr>
            <a:r>
              <a:rPr lang="en-US" dirty="0"/>
              <a:t>Explain the process of feature extraction in computer vision. How are features used in tasks like object recognition or image matching?</a:t>
            </a:r>
          </a:p>
          <a:p>
            <a:pPr marL="457200" indent="-457200">
              <a:buFont typeface="+mj-lt"/>
              <a:buAutoNum type="arabicPeriod"/>
            </a:pPr>
            <a:r>
              <a:rPr lang="en-US" dirty="0"/>
              <a:t>Describe the steps involved in building a convolutional neural network (CNN) for image classification. Discuss the purpose of each step.</a:t>
            </a:r>
          </a:p>
          <a:p>
            <a:pPr marL="457200" indent="-457200">
              <a:buFont typeface="+mj-lt"/>
              <a:buAutoNum type="arabicPeriod"/>
            </a:pPr>
            <a:endParaRPr lang="en-US"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Discuss the challenges and potential solutions for handling occlusion in object detection algorithms.</a:t>
            </a:r>
          </a:p>
          <a:p>
            <a:pPr marL="457200" indent="-457200">
              <a:buFont typeface="+mj-lt"/>
              <a:buAutoNum type="arabicPeriod"/>
            </a:pPr>
            <a:r>
              <a:rPr lang="en-US" dirty="0"/>
              <a:t>Compare and contrast traditional computer vision techniques with deep learning-based approaches. What are the advantages and limitations of each?</a:t>
            </a:r>
          </a:p>
          <a:p>
            <a:pPr marL="457200" indent="-457200">
              <a:buFont typeface="+mj-lt"/>
              <a:buAutoNum type="arabicPeriod"/>
            </a:pPr>
            <a:r>
              <a:rPr lang="en-US" dirty="0"/>
              <a:t>Explain the concept of image segmentation and its applications in computer vision. Discuss different segmentation methods.</a:t>
            </a:r>
          </a:p>
          <a:p>
            <a:pPr marL="457200" indent="-457200">
              <a:buFont typeface="+mj-lt"/>
              <a:buAutoNum type="arabicPeriod"/>
            </a:pPr>
            <a:r>
              <a:rPr lang="en-US" dirty="0"/>
              <a:t>Discuss the concept of optical flow in computer vision. How is it used to analyze motion in videos or sequences of images?</a:t>
            </a:r>
          </a:p>
          <a:p>
            <a:pPr marL="457200" indent="-457200">
              <a:buFont typeface="+mj-lt"/>
              <a:buAutoNum type="arabicPeriod"/>
            </a:pPr>
            <a:r>
              <a:rPr lang="en-US" dirty="0"/>
              <a:t>Explain the concept of image registration and its applications in computer vision. Provide examples of scenarios where image registration is useful.</a:t>
            </a:r>
          </a:p>
          <a:p>
            <a:pPr marL="457200" indent="-457200">
              <a:buFont typeface="+mj-lt"/>
              <a:buAutoNum type="arabicPeriod"/>
            </a:pPr>
            <a:r>
              <a:rPr lang="en-US" dirty="0"/>
              <a:t>Discuss the role of data augmentation techniques in computer vision tasks. How can data augmentation improve the performance of deep learning models?</a:t>
            </a:r>
          </a:p>
          <a:p>
            <a:pPr>
              <a:buNone/>
            </a:pPr>
            <a:endParaRPr lang="en-US" sz="1800"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107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fontScale="92500" lnSpcReduction="20000"/>
          </a:bodyPr>
          <a:lstStyle/>
          <a:p>
            <a:pPr marL="457200" indent="-457200">
              <a:buFont typeface="+mj-lt"/>
              <a:buAutoNum type="arabicPeriod"/>
            </a:pPr>
            <a:r>
              <a:rPr lang="en-US" dirty="0"/>
              <a:t>Explain the concept of object tracking in computer vision. Discuss different algorithms or techniques used for object tracking.</a:t>
            </a:r>
          </a:p>
          <a:p>
            <a:pPr marL="457200" indent="-457200">
              <a:buFont typeface="+mj-lt"/>
              <a:buAutoNum type="arabicPeriod"/>
            </a:pPr>
            <a:r>
              <a:rPr lang="en-US" dirty="0"/>
              <a:t>Describe the process of image recognition using convolutional neural networks (CNNs). What are the key components and steps involved?</a:t>
            </a:r>
          </a:p>
          <a:p>
            <a:pPr marL="457200" indent="-457200">
              <a:buFont typeface="+mj-lt"/>
              <a:buAutoNum type="arabicPeriod"/>
            </a:pPr>
            <a:r>
              <a:rPr lang="en-US" dirty="0"/>
              <a:t>Discuss the concept of depth estimation in computer vision. Explain how depth information can be extracted from 2D images.</a:t>
            </a:r>
          </a:p>
          <a:p>
            <a:pPr marL="457200" indent="-457200">
              <a:buFont typeface="+mj-lt"/>
              <a:buAutoNum type="arabicPeriod"/>
            </a:pPr>
            <a:r>
              <a:rPr lang="en-US" dirty="0"/>
              <a:t>Explain the concept of image stitching and its applications. How are multiple images combined to create a panoramic image?</a:t>
            </a:r>
          </a:p>
          <a:p>
            <a:pPr marL="457200" indent="-457200">
              <a:buFont typeface="+mj-lt"/>
              <a:buAutoNum type="arabicPeriod"/>
            </a:pPr>
            <a:r>
              <a:rPr lang="en-US" dirty="0"/>
              <a:t>Discuss the challenges and approaches for handling scale invariance in object detection algorithms.</a:t>
            </a:r>
          </a:p>
          <a:p>
            <a:pPr marL="457200" indent="-457200">
              <a:buFont typeface="+mj-lt"/>
              <a:buAutoNum type="arabicPeriod"/>
            </a:pPr>
            <a:r>
              <a:rPr lang="en-US" dirty="0"/>
              <a:t>Describe the concept of facial recognition in computer vision. Discuss its applications, advantages, and potential privacy concerns.</a:t>
            </a:r>
          </a:p>
          <a:p>
            <a:pPr marL="457200" indent="-457200">
              <a:buFont typeface="+mj-lt"/>
              <a:buAutoNum type="arabicPeriod"/>
            </a:pPr>
            <a:r>
              <a:rPr lang="en-US" dirty="0"/>
              <a:t>Explain the concept of semantic segmentation and its applications in computer vision. Provide examples of scenarios where semantic segmentation is useful.</a:t>
            </a:r>
          </a:p>
          <a:p>
            <a:pPr marL="457200" indent="-457200">
              <a:buFont typeface="+mj-lt"/>
              <a:buAutoNum type="arabicPeriod"/>
            </a:pPr>
            <a:r>
              <a:rPr lang="en-US" dirty="0"/>
              <a:t>Discuss the concept of object recognition using feature descriptors. Explain popular feature descriptor algorithms such as SIFT or SURF.</a:t>
            </a:r>
          </a:p>
          <a:p>
            <a:pPr marL="457200" indent="-457200">
              <a:buFont typeface="+mj-lt"/>
              <a:buAutoNum type="arabicPeriod"/>
            </a:pPr>
            <a:r>
              <a:rPr lang="en-US" dirty="0"/>
              <a:t>Explain the concept of image super-resolution and its applications. How can low-resolution images be enhanced to improve their quality?</a:t>
            </a:r>
          </a:p>
          <a:p>
            <a:pPr marL="457200" indent="-457200">
              <a:buFont typeface="+mj-lt"/>
              <a:buAutoNum type="arabicPeriod"/>
            </a:pPr>
            <a:r>
              <a:rPr lang="en-US" dirty="0"/>
              <a:t>Discuss the role of transfer learning in computer vision. How can pre-trained models be utilized for new tasks or datasets?</a:t>
            </a:r>
          </a:p>
          <a:p>
            <a:pPr>
              <a:buNone/>
            </a:pPr>
            <a:endParaRPr lang="en-US" sz="1800"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7789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Content Placeholder 1">
            <a:extLst>
              <a:ext uri="{FF2B5EF4-FFF2-40B4-BE49-F238E27FC236}">
                <a16:creationId xmlns:a16="http://schemas.microsoft.com/office/drawing/2014/main"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sp>
        <p:nvSpPr>
          <p:cNvPr id="55298" name="Date Placeholder 3">
            <a:extLst>
              <a:ext uri="{FF2B5EF4-FFF2-40B4-BE49-F238E27FC236}">
                <a16:creationId xmlns:a16="http://schemas.microsoft.com/office/drawing/2014/main" id="{12272BC1-981B-462C-8FCD-ACAF5146F8A5}"/>
              </a:ext>
            </a:extLst>
          </p:cNvPr>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en-US" altLang="en-US" sz="1200">
                <a:solidFill>
                  <a:srgbClr val="888888"/>
                </a:solidFill>
                <a:latin typeface="Calibri" panose="020F0502020204030204" pitchFamily="34" charset="0"/>
                <a:sym typeface="Calibri" panose="020F0502020204030204" pitchFamily="34" charset="0"/>
              </a:rPr>
              <a:t>1/5/2020</a:t>
            </a: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1"/>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Ms.Shivani Sharma              COMPUTER VISION  UNIT- 1</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15</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 y="104043"/>
            <a:ext cx="1122430" cy="618270"/>
          </a:xfrm>
          <a:prstGeom prst="rect">
            <a:avLst/>
          </a:prstGeom>
        </p:spPr>
      </p:pic>
    </p:spTree>
    <p:extLst>
      <p:ext uri="{BB962C8B-B14F-4D97-AF65-F5344CB8AC3E}">
        <p14:creationId xmlns:p14="http://schemas.microsoft.com/office/powerpoint/2010/main" val="38389346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05800" cy="5334000"/>
          </a:xfrm>
        </p:spPr>
        <p:txBody>
          <a:bodyPr>
            <a:normAutofit lnSpcReduction="10000"/>
          </a:bodyPr>
          <a:lstStyle/>
          <a:p>
            <a:pPr marL="0" indent="0">
              <a:buNone/>
            </a:pPr>
            <a:r>
              <a:rPr lang="en-US" sz="1600" b="1" dirty="0">
                <a:latin typeface="Times New Roman" panose="02020603050405020304" pitchFamily="18" charset="0"/>
                <a:cs typeface="Times New Roman" panose="02020603050405020304" pitchFamily="18" charset="0"/>
              </a:rPr>
              <a:t>Question 1: What is computer vision?</a:t>
            </a:r>
          </a:p>
          <a:p>
            <a:pPr marL="0" indent="0">
              <a:buNone/>
            </a:pPr>
            <a:r>
              <a:rPr lang="en-US" sz="1600" dirty="0">
                <a:latin typeface="Times New Roman" panose="02020603050405020304" pitchFamily="18" charset="0"/>
                <a:cs typeface="Times New Roman" panose="02020603050405020304" pitchFamily="18" charset="0"/>
              </a:rPr>
              <a:t>A. The study of computers and their components </a:t>
            </a:r>
          </a:p>
          <a:p>
            <a:pPr marL="0" indent="0">
              <a:buNone/>
            </a:pPr>
            <a:r>
              <a:rPr lang="en-US" sz="1600" b="1" dirty="0">
                <a:latin typeface="Times New Roman" panose="02020603050405020304" pitchFamily="18" charset="0"/>
                <a:cs typeface="Times New Roman" panose="02020603050405020304" pitchFamily="18" charset="0"/>
              </a:rPr>
              <a:t>B. The field of processing and understanding visual data by computers</a:t>
            </a:r>
          </a:p>
          <a:p>
            <a:pPr marL="0" indent="0">
              <a:buNone/>
            </a:pPr>
            <a:r>
              <a:rPr lang="en-US" sz="1600" dirty="0">
                <a:latin typeface="Times New Roman" panose="02020603050405020304" pitchFamily="18" charset="0"/>
                <a:cs typeface="Times New Roman" panose="02020603050405020304" pitchFamily="18" charset="0"/>
              </a:rPr>
              <a:t> C. The development of computer software for image editing </a:t>
            </a:r>
          </a:p>
          <a:p>
            <a:pPr marL="0" indent="0">
              <a:buNone/>
            </a:pPr>
            <a:r>
              <a:rPr lang="en-US" sz="1600" dirty="0">
                <a:latin typeface="Times New Roman" panose="02020603050405020304" pitchFamily="18" charset="0"/>
                <a:cs typeface="Times New Roman" panose="02020603050405020304" pitchFamily="18" charset="0"/>
              </a:rPr>
              <a:t>D. The study of visual perception in humans</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2: Which of the following is an application of computer vision?</a:t>
            </a:r>
          </a:p>
          <a:p>
            <a:pPr marL="0" indent="0">
              <a:buNone/>
            </a:pPr>
            <a:r>
              <a:rPr lang="en-US" sz="1600" dirty="0">
                <a:latin typeface="Times New Roman" panose="02020603050405020304" pitchFamily="18" charset="0"/>
                <a:cs typeface="Times New Roman" panose="02020603050405020304" pitchFamily="18" charset="0"/>
              </a:rPr>
              <a:t>A. Speech recognition </a:t>
            </a:r>
          </a:p>
          <a:p>
            <a:pPr marL="0" indent="0">
              <a:buNone/>
            </a:pPr>
            <a:r>
              <a:rPr lang="en-US" sz="1600" dirty="0">
                <a:latin typeface="Times New Roman" panose="02020603050405020304" pitchFamily="18" charset="0"/>
                <a:cs typeface="Times New Roman" panose="02020603050405020304" pitchFamily="18" charset="0"/>
              </a:rPr>
              <a:t>B. Natural language processing</a:t>
            </a:r>
          </a:p>
          <a:p>
            <a:pPr marL="0" indent="0">
              <a:buNone/>
            </a:pPr>
            <a:r>
              <a:rPr lang="en-US" sz="1600" b="1" dirty="0">
                <a:latin typeface="Times New Roman" panose="02020603050405020304" pitchFamily="18" charset="0"/>
                <a:cs typeface="Times New Roman" panose="02020603050405020304" pitchFamily="18" charset="0"/>
              </a:rPr>
              <a:t>C. Object detection </a:t>
            </a:r>
          </a:p>
          <a:p>
            <a:pPr marL="0" indent="0">
              <a:buNone/>
            </a:pPr>
            <a:r>
              <a:rPr lang="en-US" sz="1600" dirty="0">
                <a:latin typeface="Times New Roman" panose="02020603050405020304" pitchFamily="18" charset="0"/>
                <a:cs typeface="Times New Roman" panose="02020603050405020304" pitchFamily="18" charset="0"/>
              </a:rPr>
              <a:t>D. Network security</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3: Which technique is commonly used for feature extraction in computer vision?</a:t>
            </a:r>
          </a:p>
          <a:p>
            <a:pPr marL="0" indent="0">
              <a:buNone/>
            </a:pPr>
            <a:r>
              <a:rPr lang="en-US" sz="1600" b="1" dirty="0">
                <a:latin typeface="Times New Roman" panose="02020603050405020304" pitchFamily="18" charset="0"/>
                <a:cs typeface="Times New Roman" panose="02020603050405020304" pitchFamily="18" charset="0"/>
              </a:rPr>
              <a:t>A. Convolutional Neural Networks (CNN) </a:t>
            </a:r>
          </a:p>
          <a:p>
            <a:pPr marL="0" indent="0">
              <a:buNone/>
            </a:pPr>
            <a:r>
              <a:rPr lang="en-US" sz="1600" dirty="0">
                <a:latin typeface="Times New Roman" panose="02020603050405020304" pitchFamily="18" charset="0"/>
                <a:cs typeface="Times New Roman" panose="02020603050405020304" pitchFamily="18" charset="0"/>
              </a:rPr>
              <a:t>B. Decision Trees </a:t>
            </a:r>
          </a:p>
          <a:p>
            <a:pPr marL="0" indent="0">
              <a:buNone/>
            </a:pPr>
            <a:r>
              <a:rPr lang="en-US" sz="1600" dirty="0">
                <a:latin typeface="Times New Roman" panose="02020603050405020304" pitchFamily="18" charset="0"/>
                <a:cs typeface="Times New Roman" panose="02020603050405020304" pitchFamily="18" charset="0"/>
              </a:rPr>
              <a:t>C. Support Vector Machines (SVM) </a:t>
            </a:r>
          </a:p>
          <a:p>
            <a:pPr marL="0" indent="0">
              <a:buNone/>
            </a:pPr>
            <a:r>
              <a:rPr lang="en-US" sz="1600" dirty="0">
                <a:latin typeface="Times New Roman" panose="02020603050405020304" pitchFamily="18" charset="0"/>
                <a:cs typeface="Times New Roman" panose="02020603050405020304" pitchFamily="18" charset="0"/>
              </a:rPr>
              <a:t>D. K-means clustering</a:t>
            </a:r>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58188"/>
          </a:xfrm>
        </p:spPr>
        <p:txBody>
          <a:bodyPr>
            <a:normAutofit fontScale="85000" lnSpcReduction="20000"/>
          </a:bodyPr>
          <a:lstStyle/>
          <a:p>
            <a:pPr marL="0" indent="0">
              <a:buNone/>
            </a:pPr>
            <a:r>
              <a:rPr lang="en-US" b="1" dirty="0">
                <a:latin typeface="Times New Roman" panose="02020603050405020304" pitchFamily="18" charset="0"/>
                <a:cs typeface="Times New Roman" panose="02020603050405020304" pitchFamily="18" charset="0"/>
              </a:rPr>
              <a:t>Question 4: What is the purpose of image segmentation in computer vision?</a:t>
            </a:r>
          </a:p>
          <a:p>
            <a:pPr marL="0" indent="0">
              <a:buNone/>
            </a:pPr>
            <a:r>
              <a:rPr lang="en-US" dirty="0">
                <a:latin typeface="Times New Roman" panose="02020603050405020304" pitchFamily="18" charset="0"/>
                <a:cs typeface="Times New Roman" panose="02020603050405020304" pitchFamily="18" charset="0"/>
              </a:rPr>
              <a:t>A. Classifying images into different categories </a:t>
            </a:r>
          </a:p>
          <a:p>
            <a:pPr marL="0" indent="0">
              <a:buNone/>
            </a:pPr>
            <a:r>
              <a:rPr lang="en-US" dirty="0">
                <a:latin typeface="Times New Roman" panose="02020603050405020304" pitchFamily="18" charset="0"/>
                <a:cs typeface="Times New Roman" panose="02020603050405020304" pitchFamily="18" charset="0"/>
              </a:rPr>
              <a:t>B. Detecting and recognizing objects in images </a:t>
            </a:r>
          </a:p>
          <a:p>
            <a:pPr marL="0" indent="0">
              <a:buNone/>
            </a:pPr>
            <a:r>
              <a:rPr lang="en-US" dirty="0">
                <a:latin typeface="Times New Roman" panose="02020603050405020304" pitchFamily="18" charset="0"/>
                <a:cs typeface="Times New Roman" panose="02020603050405020304" pitchFamily="18" charset="0"/>
              </a:rPr>
              <a:t>C. Enhancing and manipulating image quality </a:t>
            </a:r>
          </a:p>
          <a:p>
            <a:pPr marL="0" indent="0">
              <a:buNone/>
            </a:pPr>
            <a:r>
              <a:rPr lang="en-US" dirty="0">
                <a:latin typeface="Times New Roman" panose="02020603050405020304" pitchFamily="18" charset="0"/>
                <a:cs typeface="Times New Roman" panose="02020603050405020304" pitchFamily="18" charset="0"/>
              </a:rPr>
              <a:t>D. </a:t>
            </a:r>
            <a:r>
              <a:rPr lang="en-US" b="1" dirty="0">
                <a:latin typeface="Times New Roman" panose="02020603050405020304" pitchFamily="18" charset="0"/>
                <a:cs typeface="Times New Roman" panose="02020603050405020304" pitchFamily="18" charset="0"/>
              </a:rPr>
              <a:t>Dividing an image into meaningful regions or segments</a:t>
            </a:r>
          </a:p>
          <a:p>
            <a:pPr marL="0" indent="0">
              <a:buNone/>
            </a:pPr>
            <a:r>
              <a:rPr lang="en-US" b="1" dirty="0">
                <a:latin typeface="Times New Roman" panose="02020603050405020304" pitchFamily="18" charset="0"/>
                <a:cs typeface="Times New Roman" panose="02020603050405020304" pitchFamily="18" charset="0"/>
              </a:rPr>
              <a:t>Question 5: Which of the following is an example of an object recognition task in computer vision?</a:t>
            </a:r>
          </a:p>
          <a:p>
            <a:pPr marL="0" indent="0">
              <a:buNone/>
            </a:pPr>
            <a:r>
              <a:rPr lang="en-US" dirty="0">
                <a:latin typeface="Times New Roman" panose="02020603050405020304" pitchFamily="18" charset="0"/>
                <a:cs typeface="Times New Roman" panose="02020603050405020304" pitchFamily="18" charset="0"/>
              </a:rPr>
              <a:t>A. Determining the sentiment of an image</a:t>
            </a:r>
          </a:p>
          <a:p>
            <a:pPr marL="0" indent="0">
              <a:buNone/>
            </a:pPr>
            <a:r>
              <a:rPr lang="en-US" dirty="0">
                <a:latin typeface="Times New Roman" panose="02020603050405020304" pitchFamily="18" charset="0"/>
                <a:cs typeface="Times New Roman" panose="02020603050405020304" pitchFamily="18" charset="0"/>
              </a:rPr>
              <a:t> B. Identifying the boundaries of objects in an image</a:t>
            </a:r>
          </a:p>
          <a:p>
            <a:pPr marL="0" indent="0">
              <a:buNone/>
            </a:pPr>
            <a:r>
              <a:rPr lang="en-US" dirty="0">
                <a:latin typeface="Times New Roman" panose="02020603050405020304" pitchFamily="18" charset="0"/>
                <a:cs typeface="Times New Roman" panose="02020603050405020304" pitchFamily="18" charset="0"/>
              </a:rPr>
              <a:t> C</a:t>
            </a:r>
            <a:r>
              <a:rPr lang="en-US" b="1" dirty="0">
                <a:latin typeface="Times New Roman" panose="02020603050405020304" pitchFamily="18" charset="0"/>
                <a:cs typeface="Times New Roman" panose="02020603050405020304" pitchFamily="18" charset="0"/>
              </a:rPr>
              <a:t>. Recognizing specific objects in an image, such as cars or faces</a:t>
            </a:r>
          </a:p>
          <a:p>
            <a:pPr marL="0" indent="0">
              <a:buNone/>
            </a:pPr>
            <a:r>
              <a:rPr lang="en-US" dirty="0">
                <a:latin typeface="Times New Roman" panose="02020603050405020304" pitchFamily="18" charset="0"/>
                <a:cs typeface="Times New Roman" panose="02020603050405020304" pitchFamily="18" charset="0"/>
              </a:rPr>
              <a:t> D. Analyzing the texture or color distribution of an image</a:t>
            </a:r>
          </a:p>
          <a:p>
            <a:pPr marL="0" indent="0">
              <a:buNone/>
            </a:pPr>
            <a:r>
              <a:rPr lang="en-IN" b="1" dirty="0">
                <a:latin typeface="Times New Roman" panose="02020603050405020304" pitchFamily="18" charset="0"/>
                <a:cs typeface="Times New Roman" panose="02020603050405020304" pitchFamily="18" charset="0"/>
              </a:rPr>
              <a:t>Question 6: Which technique is commonly used for image classification in computer vision?</a:t>
            </a:r>
          </a:p>
          <a:p>
            <a:pPr marL="0" indent="0">
              <a:buNone/>
            </a:pPr>
            <a:r>
              <a:rPr lang="en-IN" dirty="0">
                <a:latin typeface="Times New Roman" panose="02020603050405020304" pitchFamily="18" charset="0"/>
                <a:cs typeface="Times New Roman" panose="02020603050405020304" pitchFamily="18" charset="0"/>
              </a:rPr>
              <a:t>A. Principal Component Analysis (PCA) </a:t>
            </a:r>
          </a:p>
          <a:p>
            <a:pPr marL="0" indent="0">
              <a:buNone/>
            </a:pPr>
            <a:r>
              <a:rPr lang="en-IN" dirty="0">
                <a:latin typeface="Times New Roman" panose="02020603050405020304" pitchFamily="18" charset="0"/>
                <a:cs typeface="Times New Roman" panose="02020603050405020304" pitchFamily="18" charset="0"/>
              </a:rPr>
              <a:t>B. Naive Bayes classifier </a:t>
            </a:r>
          </a:p>
          <a:p>
            <a:pPr marL="0" indent="0">
              <a:buNone/>
            </a:pPr>
            <a:r>
              <a:rPr lang="en-IN" dirty="0">
                <a:latin typeface="Times New Roman" panose="02020603050405020304" pitchFamily="18" charset="0"/>
                <a:cs typeface="Times New Roman" panose="02020603050405020304" pitchFamily="18" charset="0"/>
              </a:rPr>
              <a:t>C. Latent Semantic Analysis (LSA) </a:t>
            </a:r>
          </a:p>
          <a:p>
            <a:pPr marL="0" indent="0">
              <a:buNone/>
            </a:pPr>
            <a:r>
              <a:rPr lang="en-IN" dirty="0">
                <a:latin typeface="Times New Roman" panose="02020603050405020304" pitchFamily="18" charset="0"/>
                <a:cs typeface="Times New Roman" panose="02020603050405020304" pitchFamily="18" charset="0"/>
              </a:rPr>
              <a:t>D. </a:t>
            </a:r>
            <a:r>
              <a:rPr lang="en-IN" b="1" dirty="0">
                <a:latin typeface="Times New Roman" panose="02020603050405020304" pitchFamily="18" charset="0"/>
                <a:cs typeface="Times New Roman" panose="02020603050405020304" pitchFamily="18" charset="0"/>
              </a:rPr>
              <a:t>Convolutional Neural Networks (CNN)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a:xfrm>
            <a:off x="1600200" y="6356350"/>
            <a:ext cx="6019800" cy="365125"/>
          </a:xfrm>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152</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7" name="TextBox 6"/>
          <p:cNvSpPr txBox="1"/>
          <p:nvPr/>
        </p:nvSpPr>
        <p:spPr>
          <a:xfrm>
            <a:off x="457200" y="838200"/>
            <a:ext cx="8458200" cy="369332"/>
          </a:xfrm>
          <a:prstGeom prst="rect">
            <a:avLst/>
          </a:prstGeom>
          <a:noFill/>
        </p:spPr>
        <p:txBody>
          <a:bodyPr wrap="square" rtlCol="0">
            <a:spAutoFit/>
          </a:bodyPr>
          <a:lstStyle/>
          <a:p>
            <a:endParaRPr lang="en-US" dirty="0"/>
          </a:p>
        </p:txBody>
      </p:sp>
      <p:sp>
        <p:nvSpPr>
          <p:cNvPr id="8" name="Rectangle 7"/>
          <p:cNvSpPr/>
          <p:nvPr/>
        </p:nvSpPr>
        <p:spPr>
          <a:xfrm>
            <a:off x="266700" y="838199"/>
            <a:ext cx="8839200" cy="5859553"/>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computer vision? Answer: c. Computer vision is a field of artificial intelligence that focuses on enabling computers to interpret and understand visual information from images or videos.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Name three common applications of computer vision. Answer: a. Autonomous vehicles, b. Object recognition, c. Medical image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image segmentation in computer vision? Answer: b. Image segmentation aims to partition an image into meaningful regions or segments to facilitate object detection, tracking, or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object detection and object recognition? Answer: c. Object detection involves both localizing and classifying objects within an image, while object recognition focuses solely on identifying objects without localizing them.</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Explain the concept of convolution in convolutional neural networks (CNNs). Answer: a. Convolution involves applying a filter/kernel to an input image or feature map, computing element-wise multiplications, and summing the results to produce a feature 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a:xfrm>
            <a:off x="1600200" y="6356350"/>
            <a:ext cx="6019800" cy="365125"/>
          </a:xfrm>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8" name="Rectangle 7"/>
          <p:cNvSpPr/>
          <p:nvPr/>
        </p:nvSpPr>
        <p:spPr>
          <a:xfrm>
            <a:off x="87923" y="715172"/>
            <a:ext cx="9067800" cy="5493812"/>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optical character recognition (OCR) used for in computer vision? Answer: b. OCR is used to convert printed or handwritten text from images into machine-readable text, enabling automated text analysis or data extraction.</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non-maximum suppression in object detection algorithms? Answer: a. Non-maximum suppression is used to eliminate redundant bounding box detections by keeping only the most confident detection and suppressing overlapping or lower-confidence detections.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are some common challenges faced in computer vision tasks? Answer: c. Variations in lighting conditions, occlusion, viewpoint changes, and limited labeled data are common challenges in computer vision tasks.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supervised and unsupervised learning in computer vision? Answer: b. Supervised learning requires labeled training data, where input images are associated with corresponding ground-truth labels. Unsupervised learning involves learning patterns or structures from unlabeled data without explicit labels.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endParaRPr lang="en-US" sz="1800" dirty="0"/>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is a field of study that deals with the extraction of information from images or videos to understand and interpret visual data. It involves the development of algorithms and techniques to enable computers to perceive and understand the visual world in a way similar to humans.</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encompasses various tasks and applications, including image classification, object detection, image segmentation, facial recognition, scene understanding, and video analysis. These tasks involve processing and analyzing visual data to extract meaningful information and make decisions based on it.</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fundamental concepts in computer vision include image formation, image processing, feature extraction, and pattern recognition. Image formation deals with how images are captured and represented using pixels. Image processing techniques are used to enhance and manipulate images to improve their quality or extract specific information. Feature extraction involves identifying relevant visual characteristics or patterns from images that can be used for tasks like object recognition or tracking.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techniques employ both traditional computer vision algorithms and deep learning approaches. Traditional algorithms rely on handcrafted features and mathematical models to process and analyze visual data. Deep learning methods, particularly convolutional neural networks (CNNs), have gained popularity in recent years due to their ability to learn directly from raw pixel data and achieve state-of-the-art results in various computer vision tasks.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finds applications in diverse fields such as autonomous vehicles, surveillance systems, medical imaging, robotics, augmented reality, and industrial automation. It plays a crucial role in enabling machines to understand and interact with the visual world, opening up possibilities for advanced applications and advancements in numerous domains.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As computer vision continues to evolve, researchers and practitioners explore new techniques, algorithms, and applications to tackle more complex challenges and improve the accuracy and efficiency of visual understanding by machines.</a:t>
            </a:r>
          </a:p>
        </p:txBody>
      </p:sp>
    </p:spTree>
    <p:extLst>
      <p:ext uri="{BB962C8B-B14F-4D97-AF65-F5344CB8AC3E}">
        <p14:creationId xmlns:p14="http://schemas.microsoft.com/office/powerpoint/2010/main" val="1894319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0" y="914400"/>
            <a:ext cx="9144000" cy="5121915"/>
          </a:xfrm>
          <a:prstGeom prst="rect">
            <a:avLst/>
          </a:prstGeom>
          <a:noFill/>
        </p:spPr>
        <p:txBody>
          <a:bodyPr wrap="square" lIns="91440" tIns="45720" rIns="91440" bIns="45720">
            <a:spAutoFit/>
          </a:bodyPr>
          <a:lstStyle/>
          <a:p>
            <a:r>
              <a:rPr lang="en-US" dirty="0"/>
              <a:t>"Computer Vision: Algorithms and Applications" by Richard </a:t>
            </a:r>
            <a:r>
              <a:rPr lang="en-US" dirty="0" err="1"/>
              <a:t>Szeliski</a:t>
            </a:r>
            <a:endParaRPr lang="en-US" dirty="0"/>
          </a:p>
          <a:p>
            <a:pPr lvl="1"/>
            <a:r>
              <a:rPr lang="en-US" dirty="0"/>
              <a:t>This comprehensive book covers the fundamental concepts and algorithms in computer vision, including image formation, image features, stereo vision, multiple view geometry, and object recognition. It also includes numerous examples and MATLAB code snippets.</a:t>
            </a:r>
          </a:p>
          <a:p>
            <a:r>
              <a:rPr lang="en-US" dirty="0"/>
              <a:t>"Deep Learning for Computer Vision with Python" by Adrian </a:t>
            </a:r>
            <a:r>
              <a:rPr lang="en-US" dirty="0" err="1"/>
              <a:t>Rosebrock</a:t>
            </a:r>
            <a:endParaRPr lang="en-US" dirty="0"/>
          </a:p>
          <a:p>
            <a:pPr lvl="1"/>
            <a:r>
              <a:rPr lang="en-US" dirty="0"/>
              <a:t>This book focuses on applying deep learning techniques to solve computer vision problems. It covers topics such as convolutional neural networks (CNNs), image classification, object detection, and image segmentation. The book provides practical examples and code implementations using Python and the </a:t>
            </a:r>
            <a:r>
              <a:rPr lang="en-US" dirty="0" err="1"/>
              <a:t>Keras</a:t>
            </a:r>
            <a:r>
              <a:rPr lang="en-US" dirty="0"/>
              <a:t> library.</a:t>
            </a:r>
          </a:p>
          <a:p>
            <a:r>
              <a:rPr lang="en-US" dirty="0"/>
              <a:t>"Computer Vision: Models, Learning, and Inference" by Simon J.D. Prince</a:t>
            </a:r>
          </a:p>
          <a:p>
            <a:pPr lvl="1"/>
            <a:r>
              <a:rPr lang="en-US" dirty="0"/>
              <a:t>This book provides a comprehensive introduction to computer vision, covering various topics such as image formation, filtering, feature detection and matching, object recognition, and 3D reconstruction. It also includes discussions on statistical and probabilistic models in computer vision.</a:t>
            </a:r>
            <a:endParaRPr lang="en-US" sz="1800" dirty="0">
              <a:solidFill>
                <a:srgbClr val="002060"/>
              </a:solidFill>
            </a:endParaRPr>
          </a:p>
          <a:p>
            <a:pPr>
              <a:buFont typeface="Wingdings" pitchFamily="2" charset="2"/>
              <a:buChar char="Ø"/>
            </a:pPr>
            <a:r>
              <a:rPr lang="en-US" sz="1800" dirty="0">
                <a:solidFill>
                  <a:srgbClr val="002060"/>
                </a:solidFill>
                <a:hlinkClick r:id="rId2"/>
              </a:rPr>
              <a:t>https://www.oreilly.com/library/view/datawarehousingarchitecture/0130809020/ch07.html</a:t>
            </a:r>
            <a:endParaRPr lang="en-US" sz="1800" dirty="0">
              <a:solidFill>
                <a:srgbClr val="002060"/>
              </a:solidFill>
            </a:endParaRPr>
          </a:p>
          <a:p>
            <a:pPr>
              <a:buFont typeface="Wingdings" pitchFamily="2" charset="2"/>
              <a:buChar char="Ø"/>
            </a:pPr>
            <a:r>
              <a:rPr lang="en-US" sz="1800" dirty="0">
                <a:solidFill>
                  <a:srgbClr val="002060"/>
                </a:solidFill>
                <a:hlinkClick r:id="rId3"/>
              </a:rPr>
              <a:t>https://www.slideshare.net/2cdude/data-warehousing-3292359</a:t>
            </a:r>
            <a:endParaRPr lang="en-US" sz="1800" dirty="0">
              <a:solidFill>
                <a:srgbClr val="002060"/>
              </a:solidFill>
            </a:endParaRPr>
          </a:p>
          <a:p>
            <a:pPr>
              <a:buFont typeface="Wingdings" pitchFamily="2" charset="2"/>
              <a:buChar char="Ø"/>
            </a:pPr>
            <a:endParaRPr lang="en-US" sz="1800" dirty="0">
              <a:ln w="10541" cmpd="sng">
                <a:solidFill>
                  <a:schemeClr val="accent1">
                    <a:shade val="88000"/>
                    <a:satMod val="110000"/>
                  </a:schemeClr>
                </a:solidFill>
                <a:prstDash val="solid"/>
              </a:ln>
              <a:solidFill>
                <a:srgbClr val="002060"/>
              </a:solidFill>
            </a:endParaRPr>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endParaRPr kumimoji="0" lang="en-US" sz="2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chemeClr val="tx1"/>
                </a:solidFill>
              </a:rPr>
              <a:t>1/5/2020</a:t>
            </a:r>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Ms.Shivani Sharma              COMPUTER VISION  UNIT- 1</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158</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GB" dirty="0"/>
              <a:t>Any Certification/Courses  for this subject</a:t>
            </a:r>
            <a:endParaRPr lang="en-IN"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val="3183563391"/>
              </p:ext>
            </p:extLst>
          </p:nvPr>
        </p:nvGraphicFramePr>
        <p:xfrm>
          <a:off x="533401" y="1219200"/>
          <a:ext cx="8305798" cy="4724401"/>
        </p:xfrm>
        <a:graphic>
          <a:graphicData uri="http://schemas.openxmlformats.org/drawingml/2006/table">
            <a:tbl>
              <a:tblPr firstRow="1" firstCol="1" bandRow="1">
                <a:tableStyleId>{5C22544A-7EE6-4342-B048-85BDC9FD1C3A}</a:tableStyleId>
              </a:tblPr>
              <a:tblGrid>
                <a:gridCol w="1350191">
                  <a:extLst>
                    <a:ext uri="{9D8B030D-6E8A-4147-A177-3AD203B41FA5}">
                      <a16:colId xmlns:a16="http://schemas.microsoft.com/office/drawing/2014/main" val="2548052676"/>
                    </a:ext>
                  </a:extLst>
                </a:gridCol>
                <a:gridCol w="1617681">
                  <a:extLst>
                    <a:ext uri="{9D8B030D-6E8A-4147-A177-3AD203B41FA5}">
                      <a16:colId xmlns:a16="http://schemas.microsoft.com/office/drawing/2014/main" val="119515832"/>
                    </a:ext>
                  </a:extLst>
                </a:gridCol>
                <a:gridCol w="942587">
                  <a:extLst>
                    <a:ext uri="{9D8B030D-6E8A-4147-A177-3AD203B41FA5}">
                      <a16:colId xmlns:a16="http://schemas.microsoft.com/office/drawing/2014/main" val="4045659361"/>
                    </a:ext>
                  </a:extLst>
                </a:gridCol>
                <a:gridCol w="1783272">
                  <a:extLst>
                    <a:ext uri="{9D8B030D-6E8A-4147-A177-3AD203B41FA5}">
                      <a16:colId xmlns:a16="http://schemas.microsoft.com/office/drawing/2014/main" val="882892349"/>
                    </a:ext>
                  </a:extLst>
                </a:gridCol>
                <a:gridCol w="2612067">
                  <a:extLst>
                    <a:ext uri="{9D8B030D-6E8A-4147-A177-3AD203B41FA5}">
                      <a16:colId xmlns:a16="http://schemas.microsoft.com/office/drawing/2014/main" val="2377126745"/>
                    </a:ext>
                  </a:extLst>
                </a:gridCol>
              </a:tblGrid>
              <a:tr h="93643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Course Name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Offered By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Duration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Rating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Link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113882771"/>
                  </a:ext>
                </a:extLst>
              </a:tr>
              <a:tr h="2372764">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Introduction to Computer Vision and Image Processing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IBM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https://www.coursera.org/learn/introduction-computer-vision-watson-opencv#about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2940350439"/>
                  </a:ext>
                </a:extLst>
              </a:tr>
              <a:tr h="1415207">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Computer Vision Basics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University at Buffalo</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https://www.coursera.org/learn/computer-vision-basics#syllabus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1377299049"/>
                  </a:ext>
                </a:extLst>
              </a:tr>
            </a:tbl>
          </a:graphicData>
        </a:graphic>
      </p:graphicFrame>
    </p:spTree>
    <p:extLst>
      <p:ext uri="{BB962C8B-B14F-4D97-AF65-F5344CB8AC3E}">
        <p14:creationId xmlns:p14="http://schemas.microsoft.com/office/powerpoint/2010/main" val="7538261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chemeClr val="tx1"/>
                </a:solidFill>
              </a:rPr>
              <a:t>1/5/2020</a:t>
            </a:r>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Ms.Shivani Sharma              COMPUTER VISION  UNIT- 1</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159</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OPTIONAL  /  CASE STUDIES</a:t>
            </a:r>
            <a:endParaRPr kumimoji="0" lang="en-US" sz="2400" b="1" i="0" u="none" strike="noStrike" kern="1200" cap="none" spc="0" normalizeH="0" baseline="0" noProof="0" dirty="0">
              <a:ln>
                <a:noFill/>
              </a:ln>
              <a:solidFill>
                <a:schemeClr val="tx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3" name="Table 2"/>
          <p:cNvGraphicFramePr>
            <a:graphicFrameLocks noGrp="1"/>
          </p:cNvGraphicFramePr>
          <p:nvPr>
            <p:extLst>
              <p:ext uri="{D42A27DB-BD31-4B8C-83A1-F6EECF244321}">
                <p14:modId xmlns:p14="http://schemas.microsoft.com/office/powerpoint/2010/main" val="1051871322"/>
              </p:ext>
            </p:extLst>
          </p:nvPr>
        </p:nvGraphicFramePr>
        <p:xfrm>
          <a:off x="914400" y="1600198"/>
          <a:ext cx="7924800" cy="4624790"/>
        </p:xfrm>
        <a:graphic>
          <a:graphicData uri="http://schemas.openxmlformats.org/drawingml/2006/table">
            <a:tbl>
              <a:tblPr firstRow="1" firstCol="1" bandRow="1">
                <a:tableStyleId>{5C22544A-7EE6-4342-B048-85BDC9FD1C3A}</a:tableStyleId>
              </a:tblPr>
              <a:tblGrid>
                <a:gridCol w="7924800">
                  <a:extLst>
                    <a:ext uri="{9D8B030D-6E8A-4147-A177-3AD203B41FA5}">
                      <a16:colId xmlns:a16="http://schemas.microsoft.com/office/drawing/2014/main" val="2934558324"/>
                    </a:ext>
                  </a:extLst>
                </a:gridCol>
              </a:tblGrid>
              <a:tr h="630610">
                <a:tc>
                  <a:txBody>
                    <a:bodyPr/>
                    <a:lstStyle/>
                    <a:p>
                      <a:pPr algn="ctr" fontAlgn="base">
                        <a:lnSpc>
                          <a:spcPct val="107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 OPTIONAL  /  CASE STUDIES</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078949975"/>
                  </a:ext>
                </a:extLst>
              </a:tr>
              <a:tr h="913703">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Factors influencing the adoption of new mobility technologies and services:,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715613295"/>
                  </a:ext>
                </a:extLst>
              </a:tr>
              <a:tr h="913703">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 1 Drone Systems and Applications ( Healthcare, Agriculture, Security)</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493892882"/>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2 Autonomous Vehicular System</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993119947"/>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3 Motion Prediction for Autonomous Vehicles</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254247153"/>
                  </a:ext>
                </a:extLst>
              </a:tr>
              <a:tr h="722258">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4 Clinical applications Robotic surgery</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338974042"/>
                  </a:ext>
                </a:extLst>
              </a:tr>
            </a:tbl>
          </a:graphicData>
        </a:graphic>
      </p:graphicFrame>
    </p:spTree>
    <p:extLst>
      <p:ext uri="{BB962C8B-B14F-4D97-AF65-F5344CB8AC3E}">
        <p14:creationId xmlns:p14="http://schemas.microsoft.com/office/powerpoint/2010/main" val="3467589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Introduction About Subject With Videos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533400" y="1295400"/>
            <a:ext cx="8153400" cy="3139321"/>
          </a:xfrm>
          <a:prstGeom prst="rect">
            <a:avLst/>
          </a:prstGeom>
        </p:spPr>
        <p:txBody>
          <a:bodyPr wrap="square">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Computer vision is a field of artificial intelligence (AI) that enables computers and systems to derive meaningful information from digital images, videos and other visual inputs — and take actions or make recommendations based on that information.</a:t>
            </a:r>
          </a:p>
          <a:p>
            <a:endParaRPr lang="en-US" b="1" dirty="0">
              <a:solidFill>
                <a:schemeClr val="accent1">
                  <a:lumMod val="50000"/>
                </a:schemeClr>
              </a:solidFill>
              <a:latin typeface="Times New Roman" panose="02020603050405020304" pitchFamily="18" charset="0"/>
              <a:cs typeface="Times New Roman" panose="02020603050405020304" pitchFamily="18" charset="0"/>
            </a:endParaRPr>
          </a:p>
          <a:p>
            <a:endParaRPr lang="en-US" b="1" dirty="0">
              <a:solidFill>
                <a:schemeClr val="accent1">
                  <a:lumMod val="50000"/>
                </a:schemeClr>
              </a:solidFill>
              <a:latin typeface="Times New Roman" panose="02020603050405020304" pitchFamily="18" charset="0"/>
              <a:cs typeface="Times New Roman" panose="02020603050405020304" pitchFamily="18" charset="0"/>
            </a:endParaRPr>
          </a:p>
          <a:p>
            <a:endParaRPr lang="en-US" b="1" dirty="0">
              <a:solidFill>
                <a:schemeClr val="accent1">
                  <a:lumMod val="50000"/>
                </a:schemeClr>
              </a:solidFill>
              <a:latin typeface="Times New Roman" panose="02020603050405020304" pitchFamily="18" charset="0"/>
              <a:cs typeface="Times New Roman" panose="02020603050405020304" pitchFamily="18" charset="0"/>
            </a:endParaRPr>
          </a:p>
          <a:p>
            <a:endParaRPr lang="en-US" b="1" dirty="0">
              <a:solidFill>
                <a:schemeClr val="accent1">
                  <a:lumMod val="50000"/>
                </a:schemeClr>
              </a:solidFill>
              <a:latin typeface="Times New Roman" panose="02020603050405020304" pitchFamily="18" charset="0"/>
              <a:cs typeface="Times New Roman" panose="02020603050405020304" pitchFamily="18" charset="0"/>
            </a:endParaRPr>
          </a:p>
          <a:p>
            <a:r>
              <a:rPr lang="en-US" b="1" dirty="0">
                <a:solidFill>
                  <a:schemeClr val="accent1">
                    <a:lumMod val="50000"/>
                  </a:schemeClr>
                </a:solidFill>
                <a:latin typeface="Times New Roman" panose="02020603050405020304" pitchFamily="18" charset="0"/>
                <a:cs typeface="Times New Roman" panose="02020603050405020304" pitchFamily="18" charset="0"/>
              </a:rPr>
              <a:t>Computer Vision covers a huge ground as its applications know no bounds. It often escapes our minds as we fail to notice the role Computer Vision plays in the gadgets, we use day in and day out.</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3234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667000" y="28194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solidFill>
                  <a:srgbClr val="002060"/>
                </a:solidFill>
              </a:rPr>
              <a:t>Thank You</a:t>
            </a:r>
          </a:p>
        </p:txBody>
      </p:sp>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b="1">
                <a:solidFill>
                  <a:srgbClr val="002060"/>
                </a:solidFill>
              </a:rPr>
              <a:t>Ms.Shivani Sharma              COMPUTER VISION  UNIT- 1</a:t>
            </a:r>
            <a:endParaRPr lang="en-US" b="1"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3015898860"/>
              </p:ext>
            </p:extLst>
          </p:nvPr>
        </p:nvGraphicFramePr>
        <p:xfrm>
          <a:off x="381000" y="817163"/>
          <a:ext cx="8458200" cy="5407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Date Placeholder 5">
            <a:extLst>
              <a:ext uri="{FF2B5EF4-FFF2-40B4-BE49-F238E27FC236}">
                <a16:creationId xmlns:a16="http://schemas.microsoft.com/office/drawing/2014/main" id="{B1757793-90FB-4088-839F-34D4A8F96F57}"/>
              </a:ext>
            </a:extLst>
          </p:cNvPr>
          <p:cNvSpPr>
            <a:spLocks noGrp="1"/>
          </p:cNvSpPr>
          <p:nvPr>
            <p:ph type="dt" sz="half" idx="10"/>
          </p:nvPr>
        </p:nvSpPr>
        <p:spPr/>
        <p:txBody>
          <a:bodyPr/>
          <a:lstStyle/>
          <a:p>
            <a:r>
              <a:rPr lang="en-US"/>
              <a:t>1/5/2020</a:t>
            </a:r>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17</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Unit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93D3CB1A-9670-4977-8041-56311EB97A78}"/>
              </a:ext>
            </a:extLst>
          </p:cNvPr>
          <p:cNvGraphicFramePr>
            <a:graphicFrameLocks noGrp="1"/>
          </p:cNvGraphicFramePr>
          <p:nvPr>
            <p:ph idx="1"/>
            <p:extLst>
              <p:ext uri="{D42A27DB-BD31-4B8C-83A1-F6EECF244321}">
                <p14:modId xmlns:p14="http://schemas.microsoft.com/office/powerpoint/2010/main" val="2406554826"/>
              </p:ext>
            </p:extLst>
          </p:nvPr>
        </p:nvGraphicFramePr>
        <p:xfrm>
          <a:off x="1676400" y="1524000"/>
          <a:ext cx="4675824" cy="2971799"/>
        </p:xfrm>
        <a:graphic>
          <a:graphicData uri="http://schemas.openxmlformats.org/drawingml/2006/table">
            <a:tbl>
              <a:tblPr firstRow="1" firstCol="1" bandRow="1">
                <a:tableStyleId>{22838BEF-8BB2-4498-84A7-C5851F593DF1}</a:tableStyleId>
              </a:tblPr>
              <a:tblGrid>
                <a:gridCol w="1671723">
                  <a:extLst>
                    <a:ext uri="{9D8B030D-6E8A-4147-A177-3AD203B41FA5}">
                      <a16:colId xmlns:a16="http://schemas.microsoft.com/office/drawing/2014/main" val="1556318809"/>
                    </a:ext>
                  </a:extLst>
                </a:gridCol>
                <a:gridCol w="1001367">
                  <a:extLst>
                    <a:ext uri="{9D8B030D-6E8A-4147-A177-3AD203B41FA5}">
                      <a16:colId xmlns:a16="http://schemas.microsoft.com/office/drawing/2014/main" val="295577440"/>
                    </a:ext>
                  </a:extLst>
                </a:gridCol>
                <a:gridCol w="1001367">
                  <a:extLst>
                    <a:ext uri="{9D8B030D-6E8A-4147-A177-3AD203B41FA5}">
                      <a16:colId xmlns:a16="http://schemas.microsoft.com/office/drawing/2014/main" val="4077231196"/>
                    </a:ext>
                  </a:extLst>
                </a:gridCol>
                <a:gridCol w="1001367">
                  <a:extLst>
                    <a:ext uri="{9D8B030D-6E8A-4147-A177-3AD203B41FA5}">
                      <a16:colId xmlns:a16="http://schemas.microsoft.com/office/drawing/2014/main" val="604849472"/>
                    </a:ext>
                  </a:extLst>
                </a:gridCol>
              </a:tblGrid>
              <a:tr h="429661">
                <a:tc>
                  <a:txBody>
                    <a:bodyPr/>
                    <a:lstStyle/>
                    <a:p>
                      <a:pPr algn="just">
                        <a:lnSpc>
                          <a:spcPct val="115000"/>
                        </a:lnSpc>
                        <a:spcAft>
                          <a:spcPts val="0"/>
                        </a:spcAft>
                      </a:pPr>
                      <a:r>
                        <a:rPr lang="en-US" sz="2200" dirty="0">
                          <a:solidFill>
                            <a:srgbClr val="FF0000"/>
                          </a:solidFill>
                          <a:effectLst/>
                        </a:rPr>
                        <a:t> </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dirty="0">
                          <a:solidFill>
                            <a:srgbClr val="FF0000"/>
                          </a:solidFill>
                          <a:effectLst/>
                        </a:rPr>
                        <a:t>PSO1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PSO2</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PSO3</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7867174"/>
                  </a:ext>
                </a:extLst>
              </a:tr>
              <a:tr h="429661">
                <a:tc>
                  <a:txBody>
                    <a:bodyPr/>
                    <a:lstStyle/>
                    <a:p>
                      <a:pP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a:t>
                      </a:r>
                      <a:r>
                        <a:rPr lang="en-US" sz="22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code</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499"/>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448684"/>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054971"/>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140698"/>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326070"/>
                  </a:ext>
                </a:extLst>
              </a:tr>
              <a:tr h="393833">
                <a:tc>
                  <a:txBody>
                    <a:bodyPr/>
                    <a:lstStyle/>
                    <a:p>
                      <a:pPr>
                        <a:lnSpc>
                          <a:spcPct val="115000"/>
                        </a:lnSpc>
                        <a:spcAft>
                          <a:spcPts val="0"/>
                        </a:spcAft>
                      </a:pPr>
                      <a:r>
                        <a:rPr lang="en-US" sz="22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avg</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06027915"/>
                  </a:ext>
                </a:extLst>
              </a:tr>
            </a:tbl>
          </a:graphicData>
        </a:graphic>
      </p:graphicFrame>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Rectangle 10">
            <a:extLst>
              <a:ext uri="{FF2B5EF4-FFF2-40B4-BE49-F238E27FC236}">
                <a16:creationId xmlns:a16="http://schemas.microsoft.com/office/drawing/2014/main" id="{4A858EEA-5BBF-4E33-BDF3-5A79CA92D58F}"/>
              </a:ext>
            </a:extLst>
          </p:cNvPr>
          <p:cNvSpPr/>
          <p:nvPr/>
        </p:nvSpPr>
        <p:spPr>
          <a:xfrm>
            <a:off x="1752600" y="4800600"/>
            <a:ext cx="4362092"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 *3= High	*2= Medium      *1=Low</a:t>
            </a:r>
            <a:endParaRPr lang="en-IN" dirty="0"/>
          </a:p>
        </p:txBody>
      </p:sp>
    </p:spTree>
    <p:extLst>
      <p:ext uri="{BB962C8B-B14F-4D97-AF65-F5344CB8AC3E}">
        <p14:creationId xmlns:p14="http://schemas.microsoft.com/office/powerpoint/2010/main" val="166812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497360693"/>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a:t>UNIT-I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 </a:t>
            </a:r>
            <a:r>
              <a:rPr lang="en-US" sz="2800" b="1" dirty="0"/>
              <a:t> </a:t>
            </a:r>
            <a:r>
              <a:rPr lang="en-GB" sz="2800" kern="100" dirty="0">
                <a:latin typeface="Times New Roman" panose="02020603050405020304" pitchFamily="18" charset="0"/>
                <a:cs typeface="Times New Roman" panose="02020603050405020304" pitchFamily="18" charset="0"/>
              </a:rPr>
              <a:t>Introduction to Computer Vision:</a:t>
            </a:r>
            <a:endParaRPr lang="en-IN" sz="2800" kern="100" dirty="0">
              <a:latin typeface="Times New Roman" panose="02020603050405020304" pitchFamily="18"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658985148"/>
              </p:ext>
            </p:extLst>
          </p:nvPr>
        </p:nvGraphicFramePr>
        <p:xfrm>
          <a:off x="297766" y="1940139"/>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742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304800" y="1028343"/>
            <a:ext cx="8458200" cy="5093702"/>
          </a:xfrm>
          <a:prstGeom prst="rect">
            <a:avLst/>
          </a:prstGeom>
        </p:spPr>
        <p:txBody>
          <a:bodyPr wrap="square">
            <a:spAutoFit/>
          </a:bodyPr>
          <a:lstStyle/>
          <a:p>
            <a:pPr algn="just"/>
            <a:r>
              <a:rPr lang="en-US" sz="2500" dirty="0">
                <a:solidFill>
                  <a:srgbClr val="003300"/>
                </a:solidFill>
                <a:latin typeface="Times New Roman" panose="02020603050405020304" pitchFamily="18" charset="0"/>
                <a:cs typeface="Times New Roman" panose="02020603050405020304" pitchFamily="18" charset="0"/>
              </a:rPr>
              <a:t>Prerequisites</a:t>
            </a:r>
          </a:p>
          <a:p>
            <a:pPr algn="just"/>
            <a:r>
              <a:rPr lang="en-US" sz="2500" dirty="0">
                <a:solidFill>
                  <a:srgbClr val="003300"/>
                </a:solidFill>
                <a:latin typeface="Times New Roman" panose="02020603050405020304" pitchFamily="18" charset="0"/>
                <a:cs typeface="Times New Roman" panose="02020603050405020304" pitchFamily="18" charset="0"/>
              </a:rPr>
              <a:t>No prior experience with computer vision is assumed, although previous knowledge of visual computing or signal processing will be helpful (e.g., CSCI 1230). The following skills are necessary for this class: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Math:</a:t>
            </a:r>
            <a:r>
              <a:rPr lang="en-US" sz="2500" dirty="0">
                <a:solidFill>
                  <a:srgbClr val="003300"/>
                </a:solidFill>
                <a:latin typeface="Times New Roman" panose="02020603050405020304" pitchFamily="18" charset="0"/>
                <a:cs typeface="Times New Roman" panose="02020603050405020304" pitchFamily="18" charset="0"/>
              </a:rPr>
              <a:t> Linear algebra, vector calculus, and probability. Linear algebra is the most important and is required.</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Data structures:</a:t>
            </a:r>
            <a:r>
              <a:rPr lang="en-US" sz="2500" dirty="0">
                <a:solidFill>
                  <a:srgbClr val="003300"/>
                </a:solidFill>
                <a:latin typeface="Times New Roman" panose="02020603050405020304" pitchFamily="18" charset="0"/>
                <a:cs typeface="Times New Roman" panose="02020603050405020304" pitchFamily="18" charset="0"/>
              </a:rPr>
              <a:t> You will write code that represents images as matrices, high-dimensional features, and geometric constructions.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Programming and toolchains:</a:t>
            </a:r>
            <a:r>
              <a:rPr lang="en-US" sz="2500" dirty="0">
                <a:solidFill>
                  <a:srgbClr val="003300"/>
                </a:solidFill>
                <a:latin typeface="Times New Roman" panose="02020603050405020304" pitchFamily="18" charset="0"/>
                <a:cs typeface="Times New Roman" panose="02020603050405020304" pitchFamily="18" charset="0"/>
              </a:rPr>
              <a:t> A good working knowledge. Intro CS is required, and an intermediate systems course is strongly encouraged.</a:t>
            </a:r>
            <a:endParaRPr lang="en-US" sz="2500"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41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8" name="Picture 7"/>
          <p:cNvPicPr>
            <a:picLocks noChangeAspect="1"/>
          </p:cNvPicPr>
          <p:nvPr/>
        </p:nvPicPr>
        <p:blipFill>
          <a:blip r:embed="rId3"/>
          <a:stretch>
            <a:fillRect/>
          </a:stretch>
        </p:blipFill>
        <p:spPr>
          <a:xfrm>
            <a:off x="304800" y="1295400"/>
            <a:ext cx="8596428" cy="4763729"/>
          </a:xfrm>
          <a:prstGeom prst="rect">
            <a:avLst/>
          </a:prstGeom>
        </p:spPr>
      </p:pic>
      <p:sp>
        <p:nvSpPr>
          <p:cNvPr id="9"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Computer</a:t>
            </a:r>
            <a:r>
              <a:rPr kumimoji="0" lang="en-US" sz="2400" b="0" i="0" u="none" strike="noStrike" kern="1200" cap="none" spc="0" normalizeH="0" noProof="0" dirty="0">
                <a:ln>
                  <a:noFill/>
                </a:ln>
                <a:solidFill>
                  <a:schemeClr val="dk1"/>
                </a:solidFill>
                <a:effectLst/>
                <a:uLnTx/>
                <a:uFillTx/>
                <a:latin typeface="+mn-lt"/>
                <a:ea typeface="+mn-ea"/>
                <a:cs typeface="+mn-cs"/>
              </a:rPr>
              <a:t> Vision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5754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228600" y="1219200"/>
            <a:ext cx="8915400" cy="707886"/>
          </a:xfrm>
          <a:prstGeom prst="rect">
            <a:avLst/>
          </a:prstGeom>
        </p:spPr>
        <p:txBody>
          <a:bodyPr wrap="square">
            <a:spAutoFit/>
          </a:bodyPr>
          <a:lstStyle/>
          <a:p>
            <a:pPr algn="just"/>
            <a:r>
              <a:rPr lang="en-US" sz="2000" b="1" dirty="0">
                <a:solidFill>
                  <a:schemeClr val="accent6">
                    <a:lumMod val="75000"/>
                  </a:schemeClr>
                </a:solidFill>
                <a:latin typeface="Times New Roman" panose="02020603050405020304" pitchFamily="18" charset="0"/>
                <a:cs typeface="Times New Roman" panose="02020603050405020304" pitchFamily="18" charset="0"/>
              </a:rPr>
              <a:t> a field of study that seeks to develop techniques to help computers “see” and understand the content of digital images such as photographs and videos.</a:t>
            </a:r>
            <a:endParaRPr lang="en-IN" sz="2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6146" name="Picture 2" descr="Overview of the Relationship of Artificial Intelligence and 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969" y="1919068"/>
            <a:ext cx="3476625" cy="29577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78080" y="5029200"/>
            <a:ext cx="7903919" cy="1015663"/>
          </a:xfrm>
          <a:prstGeom prst="rect">
            <a:avLst/>
          </a:prstGeom>
        </p:spPr>
        <p:txBody>
          <a:bodyPr wrap="square">
            <a:spAutoFit/>
          </a:bodyPr>
          <a:lstStyle/>
          <a:p>
            <a:pPr algn="just"/>
            <a:r>
              <a:rPr lang="en-US" sz="2000" b="1" dirty="0">
                <a:solidFill>
                  <a:schemeClr val="accent6">
                    <a:lumMod val="75000"/>
                  </a:schemeClr>
                </a:solidFill>
                <a:latin typeface="Times New Roman" panose="02020603050405020304" pitchFamily="18" charset="0"/>
                <a:cs typeface="Times New Roman" panose="02020603050405020304" pitchFamily="18" charset="0"/>
              </a:rPr>
              <a:t>It is a multidisciplinary field that could broadly be called a subfield of artificial intelligence and machine learning, which may involve the use of specialized methods and make use of general learning algorithms.</a:t>
            </a:r>
            <a:endParaRPr lang="en-IN" sz="2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Computer</a:t>
            </a:r>
            <a:r>
              <a:rPr kumimoji="0" lang="en-US" sz="2400" b="0" i="0" u="none" strike="noStrike" kern="1200" cap="none" spc="0" normalizeH="0" noProof="0" dirty="0">
                <a:ln>
                  <a:noFill/>
                </a:ln>
                <a:solidFill>
                  <a:schemeClr val="dk1"/>
                </a:solidFill>
                <a:effectLst/>
                <a:uLnTx/>
                <a:uFillTx/>
                <a:latin typeface="+mn-lt"/>
                <a:ea typeface="+mn-ea"/>
                <a:cs typeface="+mn-cs"/>
              </a:rPr>
              <a:t> Vision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02155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811923" y="1575638"/>
            <a:ext cx="7700580" cy="1200329"/>
          </a:xfrm>
          <a:prstGeom prst="rect">
            <a:avLst/>
          </a:prstGeom>
        </p:spPr>
        <p:txBody>
          <a:bodyPr wrap="square">
            <a:spAutoFit/>
          </a:bodyPr>
          <a:lstStyle/>
          <a:p>
            <a:pPr algn="just"/>
            <a:r>
              <a:rPr lang="en-US" dirty="0">
                <a:solidFill>
                  <a:srgbClr val="424242"/>
                </a:solidFill>
                <a:latin typeface="Verdana" panose="020B0604030504040204" pitchFamily="34" charset="0"/>
              </a:rPr>
              <a:t>Artificial intelligence (AI), also known as machine intelligence, is a branch of computer science that focuses on building and managing technology that can learn to autonomously make decisions and carry out actions on behalf of a human being.</a:t>
            </a:r>
            <a:endParaRPr lang="en-IN" dirty="0"/>
          </a:p>
        </p:txBody>
      </p:sp>
      <p:pic>
        <p:nvPicPr>
          <p:cNvPr id="8194" name="Picture 2" descr="What is AI? A Beginner's Guide to Artificial Intelligence (20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138" y="2781829"/>
            <a:ext cx="6773246" cy="312074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371600" y="6568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Computer</a:t>
            </a:r>
            <a:r>
              <a:rPr kumimoji="0" lang="en-US" sz="2400" b="0" i="0" u="none" strike="noStrike" kern="1200" cap="none" spc="0" normalizeH="0" noProof="0" dirty="0">
                <a:ln>
                  <a:noFill/>
                </a:ln>
                <a:solidFill>
                  <a:schemeClr val="dk1"/>
                </a:solidFill>
                <a:effectLst/>
                <a:uLnTx/>
                <a:uFillTx/>
                <a:latin typeface="+mn-lt"/>
                <a:ea typeface="+mn-ea"/>
                <a:cs typeface="+mn-cs"/>
              </a:rPr>
              <a:t> Vision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78617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GB" sz="2400" kern="100" dirty="0">
                <a:highlight>
                  <a:srgbClr val="D3D3D3"/>
                </a:highlight>
                <a:latin typeface="Times New Roman" panose="02020603050405020304" pitchFamily="18" charset="0"/>
                <a:cs typeface="Times New Roman" panose="02020603050405020304" pitchFamily="18" charset="0"/>
              </a:rPr>
              <a:t>Computer Vision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614582" y="1335563"/>
            <a:ext cx="8327972" cy="1477328"/>
          </a:xfrm>
          <a:prstGeom prst="rect">
            <a:avLst/>
          </a:prstGeom>
        </p:spPr>
        <p:txBody>
          <a:bodyPr wrap="square">
            <a:spAutoFit/>
          </a:bodyPr>
          <a:lstStyle/>
          <a:p>
            <a:r>
              <a:rPr lang="en-US" b="1" dirty="0">
                <a:solidFill>
                  <a:srgbClr val="272727"/>
                </a:solidFill>
                <a:latin typeface="Futura LT W01 Heavy"/>
              </a:rPr>
              <a:t>What is machine learning?</a:t>
            </a:r>
            <a:endParaRPr lang="en-US" dirty="0">
              <a:solidFill>
                <a:srgbClr val="272727"/>
              </a:solidFill>
              <a:latin typeface="Futura LT W01 Heavy"/>
            </a:endParaRPr>
          </a:p>
          <a:p>
            <a:r>
              <a:rPr lang="en-US" dirty="0">
                <a:solidFill>
                  <a:srgbClr val="272727"/>
                </a:solidFill>
                <a:latin typeface="Adelle W01 Regular"/>
              </a:rPr>
              <a:t>Machine learning is a subfield of artificial intelligence, which is broadly defined as the capability of a machine to imitate intelligent human behavior. Artificial intelligence systems are used to perform complex tasks in a way that is similar to how humans solve problems.</a:t>
            </a:r>
            <a:endParaRPr lang="en-US" b="0" i="0" dirty="0">
              <a:solidFill>
                <a:srgbClr val="272727"/>
              </a:solidFill>
              <a:effectLst/>
              <a:latin typeface="Adelle W01 Regular"/>
            </a:endParaRPr>
          </a:p>
        </p:txBody>
      </p:sp>
      <p:pic>
        <p:nvPicPr>
          <p:cNvPr id="7170" name="Picture 2" descr="Introduction to Machine Learning for Beginners | by Ayush Pant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2415" y="3179198"/>
            <a:ext cx="4688672" cy="293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Computer</a:t>
            </a:r>
            <a:r>
              <a:rPr kumimoji="0" lang="en-US" sz="2400" b="0" i="0" u="none" strike="noStrike" kern="1200" cap="none" spc="0" normalizeH="0" noProof="0" dirty="0">
                <a:ln>
                  <a:noFill/>
                </a:ln>
                <a:solidFill>
                  <a:schemeClr val="dk1"/>
                </a:solidFill>
                <a:effectLst/>
                <a:uLnTx/>
                <a:uFillTx/>
                <a:latin typeface="+mn-lt"/>
                <a:ea typeface="+mn-ea"/>
                <a:cs typeface="+mn-cs"/>
              </a:rPr>
              <a:t> Vision 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 name="Picture 4"/>
          <p:cNvPicPr>
            <a:picLocks noChangeAspect="1"/>
          </p:cNvPicPr>
          <p:nvPr/>
        </p:nvPicPr>
        <p:blipFill>
          <a:blip r:embed="rId3"/>
          <a:stretch>
            <a:fillRect/>
          </a:stretch>
        </p:blipFill>
        <p:spPr>
          <a:xfrm>
            <a:off x="83234" y="817163"/>
            <a:ext cx="4495800" cy="2774952"/>
          </a:xfrm>
          <a:prstGeom prst="rect">
            <a:avLst/>
          </a:prstGeom>
        </p:spPr>
      </p:pic>
      <p:pic>
        <p:nvPicPr>
          <p:cNvPr id="9" name="Picture 8"/>
          <p:cNvPicPr>
            <a:picLocks noChangeAspect="1"/>
          </p:cNvPicPr>
          <p:nvPr/>
        </p:nvPicPr>
        <p:blipFill>
          <a:blip r:embed="rId4"/>
          <a:stretch>
            <a:fillRect/>
          </a:stretch>
        </p:blipFill>
        <p:spPr>
          <a:xfrm>
            <a:off x="4682197" y="817163"/>
            <a:ext cx="4396749" cy="2764236"/>
          </a:xfrm>
          <a:prstGeom prst="rect">
            <a:avLst/>
          </a:prstGeom>
        </p:spPr>
      </p:pic>
      <p:pic>
        <p:nvPicPr>
          <p:cNvPr id="6146" name="Picture 2" descr="Computer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078" y="3712763"/>
            <a:ext cx="6667500" cy="271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21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Computer</a:t>
            </a:r>
            <a:r>
              <a:rPr kumimoji="0" lang="en-US" sz="2400" b="0" i="0" u="none" strike="noStrike" kern="1200" cap="none" spc="0" normalizeH="0" noProof="0" dirty="0">
                <a:ln>
                  <a:noFill/>
                </a:ln>
                <a:solidFill>
                  <a:schemeClr val="dk1"/>
                </a:solidFill>
                <a:effectLst/>
                <a:uLnTx/>
                <a:uFillTx/>
                <a:latin typeface="+mn-lt"/>
                <a:ea typeface="+mn-ea"/>
                <a:cs typeface="+mn-cs"/>
              </a:rPr>
              <a:t> Vision Applications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Rectangle 7"/>
          <p:cNvSpPr/>
          <p:nvPr/>
        </p:nvSpPr>
        <p:spPr>
          <a:xfrm>
            <a:off x="628650" y="817164"/>
            <a:ext cx="7067550" cy="2862322"/>
          </a:xfrm>
          <a:prstGeom prst="rect">
            <a:avLst/>
          </a:prstGeom>
        </p:spPr>
        <p:txBody>
          <a:bodyPr wrap="square">
            <a:spAutoFit/>
          </a:bodyPr>
          <a:lstStyle/>
          <a:p>
            <a:pPr algn="ctr"/>
            <a:r>
              <a:rPr lang="en-IN" dirty="0">
                <a:solidFill>
                  <a:srgbClr val="272C37"/>
                </a:solidFill>
                <a:latin typeface="Roboto"/>
              </a:rPr>
              <a:t>Computer Vision Applications</a:t>
            </a:r>
          </a:p>
          <a:p>
            <a:pPr marL="285750" indent="-285750">
              <a:buFont typeface="Wingdings" panose="05000000000000000000" pitchFamily="2" charset="2"/>
              <a:buChar char="q"/>
            </a:pPr>
            <a:r>
              <a:rPr lang="en-IN" dirty="0"/>
              <a:t>Self-Driving Cars</a:t>
            </a:r>
          </a:p>
          <a:p>
            <a:pPr marL="285750" indent="-285750">
              <a:buFont typeface="Wingdings" panose="05000000000000000000" pitchFamily="2" charset="2"/>
              <a:buChar char="q"/>
            </a:pPr>
            <a:r>
              <a:rPr lang="en-IN" dirty="0"/>
              <a:t>Facial Recognition</a:t>
            </a:r>
          </a:p>
          <a:p>
            <a:pPr marL="285750" indent="-285750">
              <a:buFont typeface="Wingdings" panose="05000000000000000000" pitchFamily="2" charset="2"/>
              <a:buChar char="q"/>
            </a:pPr>
            <a:r>
              <a:rPr lang="en-IN" dirty="0"/>
              <a:t>Augmented &amp; Mixed Reality</a:t>
            </a:r>
          </a:p>
          <a:p>
            <a:pPr marL="285750" indent="-285750">
              <a:buFont typeface="Wingdings" panose="05000000000000000000" pitchFamily="2" charset="2"/>
              <a:buChar char="q"/>
            </a:pPr>
            <a:r>
              <a:rPr lang="en-IN" dirty="0"/>
              <a:t>Healthcare</a:t>
            </a:r>
          </a:p>
          <a:p>
            <a:pPr marL="285750" indent="-285750">
              <a:buFont typeface="Wingdings" panose="05000000000000000000" pitchFamily="2" charset="2"/>
              <a:buChar char="q"/>
            </a:pPr>
            <a:r>
              <a:rPr lang="en-IN" dirty="0"/>
              <a:t>Categorization of Images</a:t>
            </a:r>
          </a:p>
          <a:p>
            <a:pPr marL="285750" indent="-285750">
              <a:buFont typeface="Wingdings" panose="05000000000000000000" pitchFamily="2" charset="2"/>
              <a:buChar char="q"/>
            </a:pPr>
            <a:r>
              <a:rPr lang="en-IN" dirty="0"/>
              <a:t>Object Detection </a:t>
            </a:r>
          </a:p>
          <a:p>
            <a:pPr marL="285750" indent="-285750">
              <a:buFont typeface="Wingdings" panose="05000000000000000000" pitchFamily="2" charset="2"/>
              <a:buChar char="q"/>
            </a:pPr>
            <a:r>
              <a:rPr lang="en-IN" dirty="0"/>
              <a:t>Observation of Moving Objects</a:t>
            </a:r>
          </a:p>
          <a:p>
            <a:pPr marL="285750" indent="-285750">
              <a:buFont typeface="Wingdings" panose="05000000000000000000" pitchFamily="2" charset="2"/>
              <a:buChar char="q"/>
            </a:pPr>
            <a:r>
              <a:rPr lang="en-US" dirty="0"/>
              <a:t>Retrieval of Images Based on Their Contents</a:t>
            </a:r>
          </a:p>
          <a:p>
            <a:endParaRPr lang="en-IN" b="0" i="0" dirty="0">
              <a:solidFill>
                <a:srgbClr val="272C37"/>
              </a:solidFill>
              <a:effectLst/>
              <a:latin typeface="Roboto"/>
            </a:endParaRPr>
          </a:p>
        </p:txBody>
      </p:sp>
      <p:pic>
        <p:nvPicPr>
          <p:cNvPr id="7170" name="Picture 2" descr="Computer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3388455"/>
            <a:ext cx="8972550" cy="304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50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noProof="0" dirty="0"/>
              <a:t>Self Driving cars</a:t>
            </a:r>
            <a:endParaRPr kumimoji="0" lang="en-US" sz="2400" b="1"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615755" y="990600"/>
            <a:ext cx="8210550" cy="1477328"/>
          </a:xfrm>
          <a:prstGeom prst="rect">
            <a:avLst/>
          </a:prstGeom>
        </p:spPr>
        <p:txBody>
          <a:bodyPr wrap="square">
            <a:spAutoFit/>
          </a:bodyPr>
          <a:lstStyle/>
          <a:p>
            <a:r>
              <a:rPr lang="en-US" dirty="0">
                <a:solidFill>
                  <a:srgbClr val="111C24"/>
                </a:solidFill>
                <a:latin typeface="Times New Roman" panose="02020603050405020304" pitchFamily="18" charset="0"/>
                <a:cs typeface="Times New Roman" panose="02020603050405020304" pitchFamily="18" charset="0"/>
              </a:rPr>
              <a:t>An autonomous car is a vehicle capable of sensing its environment and operating without human involvement. A human passenger is not required to take control of the vehicle at any time, nor is a human passenger required to be present in the vehicle at all. An autonomous car can go anywhere a traditional car goes and do everything that an experienced human driver does.</a:t>
            </a:r>
            <a:endParaRPr lang="en-IN" dirty="0">
              <a:latin typeface="Times New Roman" panose="02020603050405020304" pitchFamily="18" charset="0"/>
              <a:cs typeface="Times New Roman" panose="02020603050405020304" pitchFamily="18" charset="0"/>
            </a:endParaRPr>
          </a:p>
        </p:txBody>
      </p:sp>
      <p:pic>
        <p:nvPicPr>
          <p:cNvPr id="11266" name="Picture 2" descr="How Self-driving Cars Work: Sensor Systems | Udac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833764"/>
            <a:ext cx="3505200" cy="33452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Privacy Dilemma: How Autonomous Cars May Impact Your Personal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881" y="2833764"/>
            <a:ext cx="3983919" cy="334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6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noProof="0" dirty="0"/>
              <a:t>Self Driving cars</a:t>
            </a:r>
            <a:endParaRPr kumimoji="0" lang="en-US" sz="2400" b="1"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 name="Picture 10"/>
          <p:cNvPicPr>
            <a:picLocks noChangeAspect="1"/>
          </p:cNvPicPr>
          <p:nvPr/>
        </p:nvPicPr>
        <p:blipFill>
          <a:blip r:embed="rId3"/>
          <a:stretch>
            <a:fillRect/>
          </a:stretch>
        </p:blipFill>
        <p:spPr>
          <a:xfrm>
            <a:off x="409575" y="711199"/>
            <a:ext cx="8067675" cy="3773288"/>
          </a:xfrm>
          <a:prstGeom prst="rect">
            <a:avLst/>
          </a:prstGeom>
        </p:spPr>
      </p:pic>
      <p:sp>
        <p:nvSpPr>
          <p:cNvPr id="12" name="Rectangle 11"/>
          <p:cNvSpPr/>
          <p:nvPr/>
        </p:nvSpPr>
        <p:spPr>
          <a:xfrm>
            <a:off x="300037" y="4694553"/>
            <a:ext cx="8286750" cy="1477328"/>
          </a:xfrm>
          <a:prstGeom prst="rect">
            <a:avLst/>
          </a:prstGeom>
        </p:spPr>
        <p:txBody>
          <a:bodyPr wrap="square">
            <a:spAutoFit/>
          </a:bodyPr>
          <a:lstStyle/>
          <a:p>
            <a:pPr>
              <a:buFont typeface="Arial" panose="020B0604020202020204" pitchFamily="34" charset="0"/>
              <a:buChar char="•"/>
            </a:pPr>
            <a:r>
              <a:rPr lang="en-US" dirty="0">
                <a:solidFill>
                  <a:srgbClr val="111C24"/>
                </a:solidFill>
                <a:latin typeface="Roboto"/>
              </a:rPr>
              <a:t>Reduce traffic congestion (30% fewer vehicles on the road)</a:t>
            </a:r>
          </a:p>
          <a:p>
            <a:pPr>
              <a:buFont typeface="Arial" panose="020B0604020202020204" pitchFamily="34" charset="0"/>
              <a:buChar char="•"/>
            </a:pPr>
            <a:r>
              <a:rPr lang="en-US" dirty="0">
                <a:solidFill>
                  <a:srgbClr val="111C24"/>
                </a:solidFill>
                <a:latin typeface="Roboto"/>
              </a:rPr>
              <a:t>Cut transportation costs by 40% (in terms of vehicles, fuel, and infrastructure)</a:t>
            </a:r>
          </a:p>
          <a:p>
            <a:pPr>
              <a:buFont typeface="Arial" panose="020B0604020202020204" pitchFamily="34" charset="0"/>
              <a:buChar char="•"/>
            </a:pPr>
            <a:r>
              <a:rPr lang="en-US" dirty="0">
                <a:solidFill>
                  <a:srgbClr val="111C24"/>
                </a:solidFill>
                <a:latin typeface="Roboto"/>
              </a:rPr>
              <a:t>Improve walkability and livability</a:t>
            </a:r>
          </a:p>
          <a:p>
            <a:pPr>
              <a:buFont typeface="Arial" panose="020B0604020202020204" pitchFamily="34" charset="0"/>
              <a:buChar char="•"/>
            </a:pPr>
            <a:r>
              <a:rPr lang="en-US" dirty="0">
                <a:solidFill>
                  <a:srgbClr val="111C24"/>
                </a:solidFill>
                <a:latin typeface="Roboto"/>
              </a:rPr>
              <a:t>Free up parking lots for other uses (schools, parks, community centers)</a:t>
            </a:r>
          </a:p>
          <a:p>
            <a:pPr>
              <a:buFont typeface="Arial" panose="020B0604020202020204" pitchFamily="34" charset="0"/>
              <a:buChar char="•"/>
            </a:pPr>
            <a:r>
              <a:rPr lang="en-US" dirty="0">
                <a:solidFill>
                  <a:srgbClr val="111C24"/>
                </a:solidFill>
                <a:latin typeface="Roboto"/>
              </a:rPr>
              <a:t>Reduce urban CO2 emissions by 80% worldwide </a:t>
            </a:r>
            <a:endParaRPr lang="en-US" b="0" i="0" dirty="0">
              <a:solidFill>
                <a:srgbClr val="111C24"/>
              </a:solidFill>
              <a:effectLst/>
              <a:latin typeface="Roboto"/>
            </a:endParaRPr>
          </a:p>
        </p:txBody>
      </p:sp>
      <p:sp>
        <p:nvSpPr>
          <p:cNvPr id="15" name="Rectangle 14"/>
          <p:cNvSpPr/>
          <p:nvPr/>
        </p:nvSpPr>
        <p:spPr>
          <a:xfrm>
            <a:off x="0" y="4325221"/>
            <a:ext cx="3685689" cy="369332"/>
          </a:xfrm>
          <a:prstGeom prst="rect">
            <a:avLst/>
          </a:prstGeom>
        </p:spPr>
        <p:txBody>
          <a:bodyPr wrap="none">
            <a:spAutoFit/>
          </a:bodyPr>
          <a:lstStyle/>
          <a:p>
            <a:r>
              <a:rPr lang="en-US" dirty="0">
                <a:solidFill>
                  <a:srgbClr val="5A2A82"/>
                </a:solidFill>
                <a:latin typeface="Roboto"/>
              </a:rPr>
              <a:t>The Benefits Of Autonomous Cars</a:t>
            </a:r>
            <a:endParaRPr lang="en-US" b="0" i="0" dirty="0">
              <a:solidFill>
                <a:srgbClr val="5A2A82"/>
              </a:solidFill>
              <a:effectLst/>
              <a:latin typeface="Roboto"/>
            </a:endParaRPr>
          </a:p>
        </p:txBody>
      </p:sp>
    </p:spTree>
    <p:extLst>
      <p:ext uri="{BB962C8B-B14F-4D97-AF65-F5344CB8AC3E}">
        <p14:creationId xmlns:p14="http://schemas.microsoft.com/office/powerpoint/2010/main" val="53227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MuseoSans"/>
              </a:rPr>
              <a:t>facial recognition</a:t>
            </a:r>
            <a:endParaRPr kumimoji="0" lang="en-US" sz="2400" b="1" i="0" u="none" strike="noStrike" kern="1200" cap="none" spc="0" normalizeH="0" baseline="0" noProof="0" dirty="0">
              <a:ln>
                <a:noFill/>
              </a:ln>
              <a:solidFill>
                <a:schemeClr val="tx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385983" y="774593"/>
            <a:ext cx="8286750" cy="1200329"/>
          </a:xfrm>
          <a:prstGeom prst="rect">
            <a:avLst/>
          </a:prstGeom>
        </p:spPr>
        <p:txBody>
          <a:bodyPr wrap="square">
            <a:spAutoFit/>
          </a:bodyPr>
          <a:lstStyle/>
          <a:p>
            <a:pPr algn="just" fontAlgn="base"/>
            <a:r>
              <a:rPr lang="en-US" b="1" dirty="0">
                <a:latin typeface="MuseoSans"/>
              </a:rPr>
              <a:t>What is facial recognition?</a:t>
            </a:r>
          </a:p>
          <a:p>
            <a:pPr algn="just" fontAlgn="base"/>
            <a:r>
              <a:rPr lang="en-US" dirty="0">
                <a:latin typeface="MuseoSans"/>
              </a:rPr>
              <a:t>Facial recognition is a way of identifying or confirming an individual’s identity using their face. Facial recognition systems can be used to identify people in photos, videos, or in real-time.</a:t>
            </a:r>
            <a:endParaRPr lang="en-US" b="0" i="0" dirty="0">
              <a:effectLst/>
              <a:latin typeface="MuseoSans"/>
            </a:endParaRPr>
          </a:p>
        </p:txBody>
      </p:sp>
      <p:sp>
        <p:nvSpPr>
          <p:cNvPr id="9" name="Rectangle 8"/>
          <p:cNvSpPr/>
          <p:nvPr/>
        </p:nvSpPr>
        <p:spPr>
          <a:xfrm>
            <a:off x="385983" y="2183890"/>
            <a:ext cx="3673121" cy="1754326"/>
          </a:xfrm>
          <a:prstGeom prst="rect">
            <a:avLst/>
          </a:prstGeom>
        </p:spPr>
        <p:txBody>
          <a:bodyPr wrap="none">
            <a:spAutoFit/>
          </a:bodyPr>
          <a:lstStyle/>
          <a:p>
            <a:pPr fontAlgn="base"/>
            <a:r>
              <a:rPr lang="en-IN" b="1" u="sng" dirty="0">
                <a:latin typeface="MuseoSans"/>
              </a:rPr>
              <a:t>Procedure</a:t>
            </a:r>
          </a:p>
          <a:p>
            <a:pPr fontAlgn="base"/>
            <a:r>
              <a:rPr lang="en-IN" b="1" dirty="0">
                <a:latin typeface="MuseoSans"/>
              </a:rPr>
              <a:t>Step 1: Face detection</a:t>
            </a:r>
          </a:p>
          <a:p>
            <a:pPr fontAlgn="base"/>
            <a:r>
              <a:rPr lang="en-IN" b="1" dirty="0"/>
              <a:t>Step 2: Face analysis</a:t>
            </a:r>
          </a:p>
          <a:p>
            <a:pPr fontAlgn="base"/>
            <a:r>
              <a:rPr lang="en-US" b="1" dirty="0"/>
              <a:t>Step 3: Converting the image to data</a:t>
            </a:r>
          </a:p>
          <a:p>
            <a:pPr fontAlgn="base"/>
            <a:r>
              <a:rPr lang="en-US" b="1" dirty="0"/>
              <a:t>Step 4: Finding a match</a:t>
            </a:r>
          </a:p>
          <a:p>
            <a:pPr fontAlgn="base"/>
            <a:endParaRPr lang="en-IN" b="1" i="0" dirty="0">
              <a:effectLst/>
              <a:latin typeface="MuseoSans"/>
            </a:endParaRPr>
          </a:p>
        </p:txBody>
      </p:sp>
      <p:sp>
        <p:nvSpPr>
          <p:cNvPr id="10" name="Rectangle 9"/>
          <p:cNvSpPr/>
          <p:nvPr/>
        </p:nvSpPr>
        <p:spPr>
          <a:xfrm>
            <a:off x="4921947" y="2357740"/>
            <a:ext cx="4222053" cy="3970318"/>
          </a:xfrm>
          <a:prstGeom prst="rect">
            <a:avLst/>
          </a:prstGeom>
        </p:spPr>
        <p:txBody>
          <a:bodyPr wrap="none">
            <a:spAutoFit/>
          </a:bodyPr>
          <a:lstStyle/>
          <a:p>
            <a:pPr fontAlgn="base"/>
            <a:r>
              <a:rPr lang="en-US" b="1" u="sng" dirty="0">
                <a:latin typeface="MuseoSans"/>
              </a:rPr>
              <a:t>How facial recognition is used</a:t>
            </a:r>
          </a:p>
          <a:p>
            <a:pPr marL="342900" indent="-342900" fontAlgn="base">
              <a:buFont typeface="+mj-lt"/>
              <a:buAutoNum type="arabicPeriod"/>
            </a:pPr>
            <a:r>
              <a:rPr lang="en-IN" b="1" dirty="0"/>
              <a:t>Unlocking phones</a:t>
            </a:r>
          </a:p>
          <a:p>
            <a:pPr marL="342900" indent="-342900" fontAlgn="base">
              <a:buFont typeface="+mj-lt"/>
              <a:buAutoNum type="arabicPeriod"/>
            </a:pPr>
            <a:r>
              <a:rPr lang="en-IN" b="1" dirty="0"/>
              <a:t>Law enforcement</a:t>
            </a:r>
          </a:p>
          <a:p>
            <a:pPr marL="342900" indent="-342900" fontAlgn="base">
              <a:buFont typeface="+mj-lt"/>
              <a:buAutoNum type="arabicPeriod"/>
            </a:pPr>
            <a:r>
              <a:rPr lang="en-IN" b="1" dirty="0"/>
              <a:t>Airports and border control</a:t>
            </a:r>
          </a:p>
          <a:p>
            <a:pPr marL="342900" indent="-342900" fontAlgn="base">
              <a:buFont typeface="+mj-lt"/>
              <a:buAutoNum type="arabicPeriod"/>
            </a:pPr>
            <a:r>
              <a:rPr lang="en-IN" b="1" dirty="0"/>
              <a:t>Finding missing persons</a:t>
            </a:r>
          </a:p>
          <a:p>
            <a:pPr marL="342900" indent="-342900" fontAlgn="base">
              <a:buFont typeface="+mj-lt"/>
              <a:buAutoNum type="arabicPeriod"/>
            </a:pPr>
            <a:r>
              <a:rPr lang="en-IN" b="1" dirty="0"/>
              <a:t>Reducing retail crime</a:t>
            </a:r>
          </a:p>
          <a:p>
            <a:pPr marL="342900" indent="-342900" fontAlgn="base">
              <a:buFont typeface="+mj-lt"/>
              <a:buAutoNum type="arabicPeriod"/>
            </a:pPr>
            <a:r>
              <a:rPr lang="en-IN" b="1" dirty="0"/>
              <a:t>Improving retail experiences</a:t>
            </a:r>
          </a:p>
          <a:p>
            <a:pPr marL="342900" indent="-342900" fontAlgn="base">
              <a:buFont typeface="+mj-lt"/>
              <a:buAutoNum type="arabicPeriod"/>
            </a:pPr>
            <a:r>
              <a:rPr lang="en-IN" b="1" dirty="0"/>
              <a:t>Banking</a:t>
            </a:r>
          </a:p>
          <a:p>
            <a:pPr marL="342900" indent="-342900" fontAlgn="base">
              <a:buFont typeface="+mj-lt"/>
              <a:buAutoNum type="arabicPeriod"/>
            </a:pPr>
            <a:r>
              <a:rPr lang="en-IN" b="1" dirty="0"/>
              <a:t>Marketing and advertising</a:t>
            </a:r>
          </a:p>
          <a:p>
            <a:pPr marL="342900" indent="-342900" fontAlgn="base">
              <a:buFont typeface="+mj-lt"/>
              <a:buAutoNum type="arabicPeriod"/>
            </a:pPr>
            <a:r>
              <a:rPr lang="en-IN" b="1" dirty="0"/>
              <a:t>Healthcare</a:t>
            </a:r>
          </a:p>
          <a:p>
            <a:pPr marL="342900" indent="-342900" fontAlgn="base">
              <a:buFont typeface="+mj-lt"/>
              <a:buAutoNum type="arabicPeriod"/>
            </a:pPr>
            <a:r>
              <a:rPr lang="en-US" b="1" dirty="0"/>
              <a:t>Tracking student or worker attendance</a:t>
            </a:r>
          </a:p>
          <a:p>
            <a:pPr marL="342900" indent="-342900" fontAlgn="base">
              <a:buFont typeface="+mj-lt"/>
              <a:buAutoNum type="arabicPeriod"/>
            </a:pPr>
            <a:r>
              <a:rPr lang="en-IN" b="1" dirty="0"/>
              <a:t>Recognizing drivers</a:t>
            </a:r>
          </a:p>
          <a:p>
            <a:pPr marL="342900" indent="-342900" fontAlgn="base">
              <a:buFont typeface="+mj-lt"/>
              <a:buAutoNum type="arabicPeriod"/>
            </a:pPr>
            <a:r>
              <a:rPr lang="en-IN" b="1" dirty="0"/>
              <a:t>Monitoring gambling addictions</a:t>
            </a:r>
          </a:p>
          <a:p>
            <a:pPr fontAlgn="base"/>
            <a:endParaRPr lang="en-US" b="1" i="0" dirty="0">
              <a:effectLst/>
              <a:latin typeface="MuseoSans"/>
            </a:endParaRPr>
          </a:p>
        </p:txBody>
      </p:sp>
      <p:pic>
        <p:nvPicPr>
          <p:cNvPr id="13316" name="Picture 4" descr="AI is at the Edge. What does this mean for Face Recogn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79" y="3607519"/>
            <a:ext cx="4881868" cy="2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30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971803105"/>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3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solidFill>
                  <a:schemeClr val="tx1"/>
                </a:solidFill>
                <a:latin typeface="MuseoSans"/>
              </a:rPr>
              <a:t>Augmented &amp; Mixed Reality</a:t>
            </a:r>
            <a:endParaRPr kumimoji="0" lang="en-US" sz="2400" b="1" i="0" u="none" strike="noStrike" kern="1200" cap="none" spc="0" normalizeH="0" baseline="0" noProof="0" dirty="0">
              <a:ln>
                <a:noFill/>
              </a:ln>
              <a:solidFill>
                <a:schemeClr val="tx1"/>
              </a:solidFill>
              <a:effectLst/>
              <a:uLnTx/>
              <a:uFillTx/>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338" name="Picture 2" descr="Augmented, Virtual, and Mixed Reality Employee Training – SphereG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 y="817163"/>
            <a:ext cx="4914900" cy="3396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43500" y="685799"/>
            <a:ext cx="4053839" cy="1200329"/>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Augmented reality </a:t>
            </a:r>
            <a:r>
              <a:rPr lang="en-US" b="1" dirty="0">
                <a:solidFill>
                  <a:srgbClr val="003300"/>
                </a:solidFill>
                <a:latin typeface="Times New Roman" panose="02020603050405020304" pitchFamily="18" charset="0"/>
                <a:cs typeface="Times New Roman" panose="02020603050405020304" pitchFamily="18" charset="0"/>
              </a:rPr>
              <a:t>is an interactive experience that enhances the real world with computer-generated perceptual information.</a:t>
            </a:r>
            <a:endParaRPr lang="en-IN" b="1" dirty="0">
              <a:solidFill>
                <a:srgbClr val="0033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143500" y="1904999"/>
            <a:ext cx="4021307" cy="2308324"/>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Virtual Reality (VR) </a:t>
            </a:r>
            <a:r>
              <a:rPr lang="en-US" b="1" dirty="0">
                <a:solidFill>
                  <a:srgbClr val="00402A"/>
                </a:solidFill>
                <a:latin typeface="Times New Roman" panose="02020603050405020304" pitchFamily="18" charset="0"/>
                <a:cs typeface="Times New Roman" panose="02020603050405020304" pitchFamily="18" charset="0"/>
              </a:rPr>
              <a:t>is a computer-generated environment with scenes and objects that appear to be real, making the user feel they are immersed in their surroundings. This environment is perceived through a device known as a </a:t>
            </a:r>
            <a:r>
              <a:rPr lang="en-US" b="1" dirty="0">
                <a:solidFill>
                  <a:srgbClr val="CF4900"/>
                </a:solidFill>
                <a:latin typeface="Times New Roman" panose="02020603050405020304" pitchFamily="18" charset="0"/>
                <a:cs typeface="Times New Roman" panose="02020603050405020304" pitchFamily="18" charset="0"/>
              </a:rPr>
              <a:t>Virtual Reality headset or helmet.</a:t>
            </a:r>
            <a:endParaRPr lang="en-IN" b="1" dirty="0">
              <a:latin typeface="Times New Roman" panose="02020603050405020304" pitchFamily="18" charset="0"/>
              <a:cs typeface="Times New Roman" panose="02020603050405020304" pitchFamily="18" charset="0"/>
            </a:endParaRPr>
          </a:p>
        </p:txBody>
      </p:sp>
      <p:sp>
        <p:nvSpPr>
          <p:cNvPr id="12" name="Rectangle 11"/>
          <p:cNvSpPr/>
          <p:nvPr/>
        </p:nvSpPr>
        <p:spPr>
          <a:xfrm>
            <a:off x="114300" y="4557592"/>
            <a:ext cx="9002444" cy="1754326"/>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Mixed reality (MR) </a:t>
            </a:r>
            <a:r>
              <a:rPr lang="en-US" b="1" dirty="0">
                <a:solidFill>
                  <a:srgbClr val="003300"/>
                </a:solidFill>
                <a:latin typeface="Times New Roman" panose="02020603050405020304" pitchFamily="18" charset="0"/>
                <a:cs typeface="Times New Roman" panose="02020603050405020304" pitchFamily="18" charset="0"/>
              </a:rPr>
              <a:t>is an emergent technology that blends </a:t>
            </a:r>
            <a:r>
              <a:rPr lang="en-US" b="1" dirty="0">
                <a:solidFill>
                  <a:srgbClr val="003300"/>
                </a:solidFill>
                <a:latin typeface="Times New Roman" panose="02020603050405020304" pitchFamily="18" charset="0"/>
                <a:cs typeface="Times New Roman" panose="02020603050405020304" pitchFamily="18" charset="0"/>
                <a:hlinkClick r:id="rId4"/>
              </a:rPr>
              <a:t>virtual reality (VR)</a:t>
            </a:r>
            <a:r>
              <a:rPr lang="en-US" b="1" dirty="0">
                <a:solidFill>
                  <a:srgbClr val="003300"/>
                </a:solidFill>
                <a:latin typeface="Times New Roman" panose="02020603050405020304" pitchFamily="18" charset="0"/>
                <a:cs typeface="Times New Roman" panose="02020603050405020304" pitchFamily="18" charset="0"/>
              </a:rPr>
              <a:t> and </a:t>
            </a:r>
            <a:r>
              <a:rPr lang="en-US" b="1" dirty="0">
                <a:solidFill>
                  <a:srgbClr val="003300"/>
                </a:solidFill>
                <a:latin typeface="Times New Roman" panose="02020603050405020304" pitchFamily="18" charset="0"/>
                <a:cs typeface="Times New Roman" panose="02020603050405020304" pitchFamily="18" charset="0"/>
                <a:hlinkClick r:id="rId5"/>
              </a:rPr>
              <a:t>augmented reality (AR)</a:t>
            </a:r>
            <a:r>
              <a:rPr lang="en-US" b="1" dirty="0">
                <a:solidFill>
                  <a:srgbClr val="003300"/>
                </a:solidFill>
                <a:latin typeface="Times New Roman" panose="02020603050405020304" pitchFamily="18" charset="0"/>
                <a:cs typeface="Times New Roman" panose="02020603050405020304" pitchFamily="18" charset="0"/>
              </a:rPr>
              <a:t>. Mixed reality headsets like the Microsoft HoloLens are opening up possibilities in the gaming world for mixed reality experiences. These head-mounted displays include cameras that constantly map the wearer’s environment. When you play games made for these devices, characters can walk around the physical world you’re in and even help themselves to a seat on your couch. </a:t>
            </a:r>
            <a:endParaRPr lang="en-IN" b="1" dirty="0">
              <a:solidFill>
                <a:srgbClr val="00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590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200" b="1" dirty="0">
                <a:latin typeface="Times New Roman" panose="02020603050405020304" pitchFamily="18" charset="0"/>
                <a:cs typeface="Times New Roman" panose="02020603050405020304" pitchFamily="18" charset="0"/>
              </a:rPr>
              <a:t>Healthcare</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152400" y="914400"/>
            <a:ext cx="8991600" cy="1477328"/>
          </a:xfrm>
          <a:prstGeom prst="rect">
            <a:avLst/>
          </a:prstGeom>
        </p:spPr>
        <p:txBody>
          <a:bodyPr wrap="square">
            <a:spAutoFit/>
          </a:bodyPr>
          <a:lstStyle/>
          <a:p>
            <a:r>
              <a:rPr lang="en-US" b="1" dirty="0">
                <a:solidFill>
                  <a:srgbClr val="222222"/>
                </a:solidFill>
                <a:latin typeface="Times New Roman" panose="02020603050405020304" pitchFamily="18" charset="0"/>
                <a:cs typeface="Times New Roman" panose="02020603050405020304" pitchFamily="18" charset="0"/>
              </a:rPr>
              <a:t>What is Computer Vision in Healthcare?</a:t>
            </a:r>
          </a:p>
          <a:p>
            <a:pPr algn="just"/>
            <a:r>
              <a:rPr lang="en-US" dirty="0">
                <a:solidFill>
                  <a:srgbClr val="333333"/>
                </a:solidFill>
                <a:latin typeface="Times New Roman" panose="02020603050405020304" pitchFamily="18" charset="0"/>
                <a:cs typeface="Times New Roman" panose="02020603050405020304" pitchFamily="18" charset="0"/>
              </a:rPr>
              <a:t>As surprising as it may sound, computer vision goes back as far as the 1960s, when computers started appearing at universities and scientific labs in large numbers. Back then, the growing infatuation with cybernetics and robotics paved the way for the emergence of several important disciplines, including artificial intelligence and computer vision.</a:t>
            </a:r>
            <a:endParaRPr lang="en-US" b="0" i="0" dirty="0">
              <a:solidFill>
                <a:srgbClr val="333333"/>
              </a:solidFill>
              <a:effectLst/>
              <a:latin typeface="Times New Roman" panose="02020603050405020304" pitchFamily="18" charset="0"/>
              <a:cs typeface="Times New Roman" panose="02020603050405020304" pitchFamily="18" charset="0"/>
            </a:endParaRPr>
          </a:p>
        </p:txBody>
      </p:sp>
      <p:pic>
        <p:nvPicPr>
          <p:cNvPr id="17410" name="Picture 2" descr="How AI-based Computer Vision is Transforming Healthcare - Revolve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803477"/>
            <a:ext cx="5962650" cy="349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5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200" b="1" dirty="0">
                <a:latin typeface="Times New Roman" panose="02020603050405020304" pitchFamily="18" charset="0"/>
                <a:cs typeface="Times New Roman" panose="02020603050405020304" pitchFamily="18" charset="0"/>
              </a:rPr>
              <a:t>Healthcare</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152400" y="685799"/>
            <a:ext cx="8801100" cy="5786199"/>
          </a:xfrm>
          <a:prstGeom prst="rect">
            <a:avLst/>
          </a:prstGeom>
        </p:spPr>
        <p:txBody>
          <a:bodyPr wrap="square">
            <a:spAutoFit/>
          </a:bodyPr>
          <a:lstStyle/>
          <a:p>
            <a:r>
              <a:rPr lang="en-US" sz="2000" dirty="0">
                <a:solidFill>
                  <a:srgbClr val="003300"/>
                </a:solidFill>
                <a:latin typeface="Times New Roman" panose="02020603050405020304" pitchFamily="18" charset="0"/>
                <a:cs typeface="Times New Roman" panose="02020603050405020304" pitchFamily="18" charset="0"/>
              </a:rPr>
              <a:t>Healthcare was one of the first industries to recognize the immense potential of computer vision and the convolutional neural networks (CNNs) powering the technology. Application of computer vision in the medical field is based on leveraging the capabilities of artificial intelligence and deep learning in a variety of contexts. Let’s name just a few of them:</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DICOM image analysis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Detection of anomalies in MRI, CAT and X-ray scans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Diagnostic assistance</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Surgical assistance and prevention of inadvertent retention of surgical instruments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Calculation of blood cells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Retina scans and early detection of structural changes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Identification and analysis of new or recurring skin anomalies</a:t>
            </a:r>
          </a:p>
          <a:p>
            <a:pPr marL="342900" indent="-342900">
              <a:lnSpc>
                <a:spcPct val="150000"/>
              </a:lnSpc>
              <a:buFont typeface="+mj-lt"/>
              <a:buAutoNum type="arabicPeriod"/>
            </a:pPr>
            <a:r>
              <a:rPr lang="en-US" sz="2000" dirty="0">
                <a:solidFill>
                  <a:srgbClr val="003300"/>
                </a:solidFill>
                <a:latin typeface="Times New Roman" panose="02020603050405020304" pitchFamily="18" charset="0"/>
                <a:cs typeface="Times New Roman" panose="02020603050405020304" pitchFamily="18" charset="0"/>
              </a:rPr>
              <a:t>Remote monitoring and patient care</a:t>
            </a:r>
            <a:endParaRPr lang="en-US" sz="2000"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266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200" b="1" dirty="0">
                <a:latin typeface="Times New Roman" panose="02020603050405020304" pitchFamily="18" charset="0"/>
                <a:cs typeface="Times New Roman" panose="02020603050405020304" pitchFamily="18" charset="0"/>
              </a:rPr>
              <a:t>Healthcare</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8" name="Picture 7"/>
          <p:cNvPicPr>
            <a:picLocks noChangeAspect="1"/>
          </p:cNvPicPr>
          <p:nvPr/>
        </p:nvPicPr>
        <p:blipFill>
          <a:blip r:embed="rId3"/>
          <a:stretch>
            <a:fillRect/>
          </a:stretch>
        </p:blipFill>
        <p:spPr>
          <a:xfrm>
            <a:off x="-914400" y="461963"/>
            <a:ext cx="5991225" cy="5857875"/>
          </a:xfrm>
          <a:prstGeom prst="rect">
            <a:avLst/>
          </a:prstGeom>
        </p:spPr>
      </p:pic>
      <p:pic>
        <p:nvPicPr>
          <p:cNvPr id="9" name="Picture 8"/>
          <p:cNvPicPr>
            <a:picLocks noChangeAspect="1"/>
          </p:cNvPicPr>
          <p:nvPr/>
        </p:nvPicPr>
        <p:blipFill>
          <a:blip r:embed="rId4"/>
          <a:stretch>
            <a:fillRect/>
          </a:stretch>
        </p:blipFill>
        <p:spPr>
          <a:xfrm>
            <a:off x="3886200" y="914400"/>
            <a:ext cx="4800600" cy="5105400"/>
          </a:xfrm>
          <a:prstGeom prst="rect">
            <a:avLst/>
          </a:prstGeom>
        </p:spPr>
      </p:pic>
    </p:spTree>
    <p:extLst>
      <p:ext uri="{BB962C8B-B14F-4D97-AF65-F5344CB8AC3E}">
        <p14:creationId xmlns:p14="http://schemas.microsoft.com/office/powerpoint/2010/main" val="225352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Rectangle 9"/>
          <p:cNvSpPr/>
          <p:nvPr/>
        </p:nvSpPr>
        <p:spPr>
          <a:xfrm>
            <a:off x="228600" y="1147069"/>
            <a:ext cx="8686800" cy="2031325"/>
          </a:xfrm>
          <a:prstGeom prst="rect">
            <a:avLst/>
          </a:prstGeom>
        </p:spPr>
        <p:txBody>
          <a:bodyPr wrap="square">
            <a:spAutoFit/>
          </a:bodyPr>
          <a:lstStyle/>
          <a:p>
            <a:r>
              <a:rPr lang="en-US" b="1" dirty="0">
                <a:solidFill>
                  <a:srgbClr val="003300"/>
                </a:solidFill>
                <a:latin typeface="Times New Roman" panose="02020603050405020304" pitchFamily="18" charset="0"/>
                <a:cs typeface="Times New Roman" panose="02020603050405020304" pitchFamily="18" charset="0"/>
              </a:rPr>
              <a:t>What is image classification?</a:t>
            </a:r>
          </a:p>
          <a:p>
            <a:pPr algn="just"/>
            <a:r>
              <a:rPr lang="en-US" dirty="0">
                <a:solidFill>
                  <a:srgbClr val="003300"/>
                </a:solidFill>
                <a:latin typeface="Times New Roman" panose="02020603050405020304" pitchFamily="18" charset="0"/>
                <a:cs typeface="Times New Roman" panose="02020603050405020304" pitchFamily="18" charset="0"/>
              </a:rPr>
              <a:t>Among computer vision tasks, image classification stands out with its irreplaceable role in modern technology. It involves assigning a label or tag to an entire image based on preexisting training data of already labeled images. While the process may appear simple at first glance, it actually entails pixel-level image analysis to determine the most appropriate label for the overall image. This provides us with valuable data and insights, enabling informed decisions and actionable outcomes.</a:t>
            </a:r>
            <a:endParaRPr lang="en-US" b="0" i="0" dirty="0">
              <a:solidFill>
                <a:srgbClr val="003300"/>
              </a:solidFill>
              <a:effectLst/>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990600" y="3178394"/>
            <a:ext cx="7179468" cy="3177957"/>
          </a:xfrm>
          <a:prstGeom prst="rect">
            <a:avLst/>
          </a:prstGeom>
        </p:spPr>
      </p:pic>
    </p:spTree>
    <p:extLst>
      <p:ext uri="{BB962C8B-B14F-4D97-AF65-F5344CB8AC3E}">
        <p14:creationId xmlns:p14="http://schemas.microsoft.com/office/powerpoint/2010/main" val="3734070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628650" y="1054736"/>
            <a:ext cx="8210550" cy="4801314"/>
          </a:xfrm>
          <a:prstGeom prst="rect">
            <a:avLst/>
          </a:prstGeom>
        </p:spPr>
        <p:txBody>
          <a:bodyPr wrap="square">
            <a:spAutoFit/>
          </a:bodyPr>
          <a:lstStyle/>
          <a:p>
            <a:pPr algn="just"/>
            <a:r>
              <a:rPr lang="en-US" b="1" dirty="0">
                <a:solidFill>
                  <a:srgbClr val="003300"/>
                </a:solidFill>
                <a:latin typeface="Times New Roman" panose="02020603050405020304" pitchFamily="18" charset="0"/>
                <a:cs typeface="Times New Roman" panose="02020603050405020304" pitchFamily="18" charset="0"/>
              </a:rPr>
              <a:t>Structure for performing Image Classification</a:t>
            </a:r>
            <a:endParaRPr lang="en-US" dirty="0">
              <a:solidFill>
                <a:srgbClr val="003300"/>
              </a:solidFill>
              <a:latin typeface="Times New Roman" panose="02020603050405020304" pitchFamily="18" charset="0"/>
              <a:cs typeface="Times New Roman" panose="02020603050405020304" pitchFamily="18" charset="0"/>
            </a:endParaRPr>
          </a:p>
          <a:p>
            <a:pPr algn="just">
              <a:buFont typeface="+mj-lt"/>
              <a:buAutoNum type="arabicPeriod"/>
            </a:pPr>
            <a:r>
              <a:rPr lang="en-US" b="1" i="1" dirty="0">
                <a:solidFill>
                  <a:srgbClr val="003300"/>
                </a:solidFill>
                <a:latin typeface="Times New Roman" panose="02020603050405020304" pitchFamily="18" charset="0"/>
                <a:cs typeface="Times New Roman" panose="02020603050405020304" pitchFamily="18" charset="0"/>
              </a:rPr>
              <a:t>Image Pre-processing</a:t>
            </a:r>
            <a:r>
              <a:rPr lang="en-US" i="1" dirty="0">
                <a:solidFill>
                  <a:srgbClr val="003300"/>
                </a:solidFill>
                <a:latin typeface="Times New Roman" panose="02020603050405020304" pitchFamily="18" charset="0"/>
                <a:cs typeface="Times New Roman" panose="02020603050405020304" pitchFamily="18" charset="0"/>
              </a:rPr>
              <a:t>:</a:t>
            </a:r>
            <a:r>
              <a:rPr lang="en-US" dirty="0">
                <a:solidFill>
                  <a:srgbClr val="003300"/>
                </a:solidFill>
                <a:latin typeface="Times New Roman" panose="02020603050405020304" pitchFamily="18" charset="0"/>
                <a:cs typeface="Times New Roman" panose="02020603050405020304" pitchFamily="18" charset="0"/>
              </a:rPr>
              <a:t> The aim of this process is to improve the image data (features) by suppressing unwanted distortions and enhancement of some important image features so that the computer vision models can benefit from this improved data to work on. Steps for image pre-processing includes</a:t>
            </a:r>
            <a:r>
              <a:rPr lang="en-US" b="1" dirty="0">
                <a:solidFill>
                  <a:srgbClr val="003300"/>
                </a:solidFill>
                <a:latin typeface="Times New Roman" panose="02020603050405020304" pitchFamily="18" charset="0"/>
                <a:cs typeface="Times New Roman" panose="02020603050405020304" pitchFamily="18" charset="0"/>
              </a:rPr>
              <a:t> </a:t>
            </a:r>
            <a:r>
              <a:rPr lang="en-US" dirty="0">
                <a:solidFill>
                  <a:srgbClr val="003300"/>
                </a:solidFill>
                <a:latin typeface="Times New Roman" panose="02020603050405020304" pitchFamily="18" charset="0"/>
                <a:cs typeface="Times New Roman" panose="02020603050405020304" pitchFamily="18" charset="0"/>
              </a:rPr>
              <a:t>Reading image, Resizing image, and Data Augmentation (Gray scaling of image, Reflection, Gaussian Blurring, Histogram, Equalization, Rotation, and Translation).</a:t>
            </a:r>
          </a:p>
          <a:p>
            <a:pPr algn="just">
              <a:buFont typeface="+mj-lt"/>
              <a:buAutoNum type="arabicPeriod"/>
            </a:pPr>
            <a:r>
              <a:rPr lang="en-US" b="1" i="1" dirty="0">
                <a:solidFill>
                  <a:srgbClr val="003300"/>
                </a:solidFill>
                <a:latin typeface="Times New Roman" panose="02020603050405020304" pitchFamily="18" charset="0"/>
                <a:cs typeface="Times New Roman" panose="02020603050405020304" pitchFamily="18" charset="0"/>
              </a:rPr>
              <a:t>Detection of an object</a:t>
            </a:r>
            <a:r>
              <a:rPr lang="en-US" i="1" dirty="0">
                <a:solidFill>
                  <a:srgbClr val="003300"/>
                </a:solidFill>
                <a:latin typeface="Times New Roman" panose="02020603050405020304" pitchFamily="18" charset="0"/>
                <a:cs typeface="Times New Roman" panose="02020603050405020304" pitchFamily="18" charset="0"/>
              </a:rPr>
              <a:t>:</a:t>
            </a:r>
            <a:r>
              <a:rPr lang="en-US" dirty="0">
                <a:solidFill>
                  <a:srgbClr val="003300"/>
                </a:solidFill>
                <a:latin typeface="Times New Roman" panose="02020603050405020304" pitchFamily="18" charset="0"/>
                <a:cs typeface="Times New Roman" panose="02020603050405020304" pitchFamily="18" charset="0"/>
              </a:rPr>
              <a:t> Detection refers to the localization of an object which means the segmentation of the image and identifying the position of the object of interest.</a:t>
            </a:r>
          </a:p>
          <a:p>
            <a:pPr algn="just">
              <a:buFont typeface="+mj-lt"/>
              <a:buAutoNum type="arabicPeriod"/>
            </a:pPr>
            <a:r>
              <a:rPr lang="en-US" b="1" i="1" dirty="0">
                <a:solidFill>
                  <a:srgbClr val="003300"/>
                </a:solidFill>
                <a:latin typeface="Times New Roman" panose="02020603050405020304" pitchFamily="18" charset="0"/>
                <a:cs typeface="Times New Roman" panose="02020603050405020304" pitchFamily="18" charset="0"/>
              </a:rPr>
              <a:t>Feature extraction and training</a:t>
            </a:r>
            <a:r>
              <a:rPr lang="en-US" i="1" dirty="0">
                <a:solidFill>
                  <a:srgbClr val="003300"/>
                </a:solidFill>
                <a:latin typeface="Times New Roman" panose="02020603050405020304" pitchFamily="18" charset="0"/>
                <a:cs typeface="Times New Roman" panose="02020603050405020304" pitchFamily="18" charset="0"/>
              </a:rPr>
              <a:t>:</a:t>
            </a:r>
            <a:r>
              <a:rPr lang="en-US" dirty="0">
                <a:solidFill>
                  <a:srgbClr val="003300"/>
                </a:solidFill>
                <a:latin typeface="Times New Roman" panose="02020603050405020304" pitchFamily="18" charset="0"/>
                <a:cs typeface="Times New Roman" panose="02020603050405020304" pitchFamily="18" charset="0"/>
              </a:rPr>
              <a:t> This is a crucial step wherein statistical or deep learning methods are used to identify the most interesting patterns of the image, features that might be unique to a particular class and that will, later on, help the model to differentiate between different classes. This process where the model learns the features from the dataset is called model training.</a:t>
            </a:r>
          </a:p>
          <a:p>
            <a:pPr algn="just">
              <a:buFont typeface="+mj-lt"/>
              <a:buAutoNum type="arabicPeriod"/>
            </a:pPr>
            <a:r>
              <a:rPr lang="en-US" b="1" i="1" dirty="0">
                <a:solidFill>
                  <a:srgbClr val="003300"/>
                </a:solidFill>
                <a:latin typeface="Times New Roman" panose="02020603050405020304" pitchFamily="18" charset="0"/>
                <a:cs typeface="Times New Roman" panose="02020603050405020304" pitchFamily="18" charset="0"/>
              </a:rPr>
              <a:t>Classification of the object</a:t>
            </a:r>
            <a:r>
              <a:rPr lang="en-US" i="1" dirty="0">
                <a:solidFill>
                  <a:srgbClr val="003300"/>
                </a:solidFill>
                <a:latin typeface="Times New Roman" panose="02020603050405020304" pitchFamily="18" charset="0"/>
                <a:cs typeface="Times New Roman" panose="02020603050405020304" pitchFamily="18" charset="0"/>
              </a:rPr>
              <a:t>:</a:t>
            </a:r>
            <a:r>
              <a:rPr lang="en-US" dirty="0">
                <a:solidFill>
                  <a:srgbClr val="003300"/>
                </a:solidFill>
                <a:latin typeface="Times New Roman" panose="02020603050405020304" pitchFamily="18" charset="0"/>
                <a:cs typeface="Times New Roman" panose="02020603050405020304" pitchFamily="18" charset="0"/>
              </a:rPr>
              <a:t> This step categorizes detected objects into predefined classes by using a suitable classification technique that compares the image patterns with the target patterns.</a:t>
            </a:r>
            <a:endParaRPr lang="en-US"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70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6146" name="Picture 2" descr="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152" y="1127805"/>
            <a:ext cx="7308850" cy="465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70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Object Detection</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0" name="Picture 2" descr="Object Detection with KotlinDL and Ktor | The Kotlin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85799"/>
            <a:ext cx="4590757" cy="56705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nual to Object Detection with Machine Learning | Analytics Ins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757" y="685799"/>
            <a:ext cx="4553243" cy="567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274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Object Detection</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52400" y="1166843"/>
            <a:ext cx="8839200" cy="2308324"/>
          </a:xfrm>
          <a:prstGeom prst="rect">
            <a:avLst/>
          </a:prstGeom>
        </p:spPr>
        <p:txBody>
          <a:bodyPr wrap="square">
            <a:spAutoFit/>
          </a:bodyPr>
          <a:lstStyle/>
          <a:p>
            <a:pPr fontAlgn="base"/>
            <a:r>
              <a:rPr lang="en-US" b="1" dirty="0">
                <a:solidFill>
                  <a:srgbClr val="003300"/>
                </a:solidFill>
                <a:latin typeface="Times New Roman" panose="02020603050405020304" pitchFamily="18" charset="0"/>
                <a:cs typeface="Times New Roman" panose="02020603050405020304" pitchFamily="18" charset="0"/>
              </a:rPr>
              <a:t>What is Object Recognition?</a:t>
            </a:r>
          </a:p>
          <a:p>
            <a:pPr fontAlgn="base"/>
            <a:r>
              <a:rPr lang="en-US" dirty="0">
                <a:solidFill>
                  <a:srgbClr val="003300"/>
                </a:solidFill>
                <a:latin typeface="Times New Roman" panose="02020603050405020304" pitchFamily="18" charset="0"/>
                <a:cs typeface="Times New Roman" panose="02020603050405020304" pitchFamily="18" charset="0"/>
              </a:rPr>
              <a:t>Object recognition is a general term to describe a collection of related computer vision tasks that involve identifying objects in digital photographs.</a:t>
            </a:r>
          </a:p>
          <a:p>
            <a:pPr fontAlgn="base"/>
            <a:r>
              <a:rPr lang="en-US" i="1" dirty="0">
                <a:solidFill>
                  <a:srgbClr val="003300"/>
                </a:solidFill>
                <a:latin typeface="Times New Roman" panose="02020603050405020304" pitchFamily="18" charset="0"/>
                <a:cs typeface="Times New Roman" panose="02020603050405020304" pitchFamily="18" charset="0"/>
              </a:rPr>
              <a:t>Image classification</a:t>
            </a:r>
            <a:r>
              <a:rPr lang="en-US" dirty="0">
                <a:solidFill>
                  <a:srgbClr val="003300"/>
                </a:solidFill>
                <a:latin typeface="Times New Roman" panose="02020603050405020304" pitchFamily="18" charset="0"/>
                <a:cs typeface="Times New Roman" panose="02020603050405020304" pitchFamily="18" charset="0"/>
              </a:rPr>
              <a:t> involves predicting the class of one object in an image. </a:t>
            </a:r>
            <a:r>
              <a:rPr lang="en-US" i="1" dirty="0">
                <a:solidFill>
                  <a:srgbClr val="003300"/>
                </a:solidFill>
                <a:latin typeface="Times New Roman" panose="02020603050405020304" pitchFamily="18" charset="0"/>
                <a:cs typeface="Times New Roman" panose="02020603050405020304" pitchFamily="18" charset="0"/>
              </a:rPr>
              <a:t>Object localization</a:t>
            </a:r>
            <a:r>
              <a:rPr lang="en-US" dirty="0">
                <a:solidFill>
                  <a:srgbClr val="003300"/>
                </a:solidFill>
                <a:latin typeface="Times New Roman" panose="02020603050405020304" pitchFamily="18" charset="0"/>
                <a:cs typeface="Times New Roman" panose="02020603050405020304" pitchFamily="18" charset="0"/>
              </a:rPr>
              <a:t> refers to identifying the location of one or more objects in an image and drawing abounding box around their extent. </a:t>
            </a:r>
            <a:r>
              <a:rPr lang="en-US" i="1" dirty="0">
                <a:solidFill>
                  <a:srgbClr val="003300"/>
                </a:solidFill>
                <a:latin typeface="Times New Roman" panose="02020603050405020304" pitchFamily="18" charset="0"/>
                <a:cs typeface="Times New Roman" panose="02020603050405020304" pitchFamily="18" charset="0"/>
              </a:rPr>
              <a:t>Object detection</a:t>
            </a:r>
            <a:r>
              <a:rPr lang="en-US" dirty="0">
                <a:solidFill>
                  <a:srgbClr val="003300"/>
                </a:solidFill>
                <a:latin typeface="Times New Roman" panose="02020603050405020304" pitchFamily="18" charset="0"/>
                <a:cs typeface="Times New Roman" panose="02020603050405020304" pitchFamily="18" charset="0"/>
              </a:rPr>
              <a:t> combines these two tasks and localizes and classifies one or more objects in an image.</a:t>
            </a:r>
          </a:p>
          <a:p>
            <a:pPr fontAlgn="base"/>
            <a:r>
              <a:rPr lang="en-US" dirty="0">
                <a:solidFill>
                  <a:srgbClr val="003300"/>
                </a:solidFill>
                <a:latin typeface="Times New Roman" panose="02020603050405020304" pitchFamily="18" charset="0"/>
                <a:cs typeface="Times New Roman" panose="02020603050405020304" pitchFamily="18" charset="0"/>
              </a:rPr>
              <a:t>When a user or practitioner refers to “</a:t>
            </a:r>
            <a:r>
              <a:rPr lang="en-US" i="1" dirty="0">
                <a:solidFill>
                  <a:srgbClr val="003300"/>
                </a:solidFill>
                <a:latin typeface="Times New Roman" panose="02020603050405020304" pitchFamily="18" charset="0"/>
                <a:cs typeface="Times New Roman" panose="02020603050405020304" pitchFamily="18" charset="0"/>
              </a:rPr>
              <a:t>object recognition</a:t>
            </a:r>
            <a:r>
              <a:rPr lang="en-US" dirty="0">
                <a:solidFill>
                  <a:srgbClr val="003300"/>
                </a:solidFill>
                <a:latin typeface="Times New Roman" panose="02020603050405020304" pitchFamily="18" charset="0"/>
                <a:cs typeface="Times New Roman" panose="02020603050405020304" pitchFamily="18" charset="0"/>
              </a:rPr>
              <a:t>“, they often mean “</a:t>
            </a:r>
            <a:r>
              <a:rPr lang="en-US" i="1" dirty="0">
                <a:solidFill>
                  <a:srgbClr val="003300"/>
                </a:solidFill>
                <a:latin typeface="Times New Roman" panose="02020603050405020304" pitchFamily="18" charset="0"/>
                <a:cs typeface="Times New Roman" panose="02020603050405020304" pitchFamily="18" charset="0"/>
              </a:rPr>
              <a:t>object detection</a:t>
            </a:r>
            <a:r>
              <a:rPr lang="en-US" dirty="0">
                <a:solidFill>
                  <a:srgbClr val="003300"/>
                </a:solidFill>
                <a:latin typeface="Times New Roman" panose="02020603050405020304" pitchFamily="18" charset="0"/>
                <a:cs typeface="Times New Roman" panose="02020603050405020304" pitchFamily="18" charset="0"/>
              </a:rPr>
              <a:t>“.</a:t>
            </a:r>
            <a:endParaRPr lang="en-US" b="0" dirty="0">
              <a:solidFill>
                <a:srgbClr val="003300"/>
              </a:solidFill>
              <a:effectLst/>
              <a:latin typeface="Times New Roman" panose="02020603050405020304" pitchFamily="18" charset="0"/>
              <a:cs typeface="Times New Roman" panose="02020603050405020304" pitchFamily="18" charset="0"/>
            </a:endParaRPr>
          </a:p>
        </p:txBody>
      </p:sp>
      <p:pic>
        <p:nvPicPr>
          <p:cNvPr id="14" name="Picture 2" descr="Overview of Object Recognition Computer Vision Tas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5422"/>
            <a:ext cx="3971925" cy="30988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876800" y="4269427"/>
            <a:ext cx="3867150" cy="646331"/>
          </a:xfrm>
          <a:prstGeom prst="rect">
            <a:avLst/>
          </a:prstGeom>
        </p:spPr>
        <p:txBody>
          <a:bodyPr wrap="square">
            <a:spAutoFit/>
          </a:bodyPr>
          <a:lstStyle/>
          <a:p>
            <a:r>
              <a:rPr lang="en-IN" dirty="0">
                <a:hlinkClick r:id="rId4"/>
              </a:rPr>
              <a:t>https://machinelearningmastery.com/object-recognition-with-deep-learning/</a:t>
            </a:r>
            <a:r>
              <a:rPr lang="en-IN" dirty="0"/>
              <a:t> </a:t>
            </a:r>
          </a:p>
        </p:txBody>
      </p:sp>
    </p:spTree>
    <p:extLst>
      <p:ext uri="{BB962C8B-B14F-4D97-AF65-F5344CB8AC3E}">
        <p14:creationId xmlns:p14="http://schemas.microsoft.com/office/powerpoint/2010/main" val="2425009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Object Detection</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152400" y="685799"/>
            <a:ext cx="8991600" cy="3693319"/>
          </a:xfrm>
          <a:prstGeom prst="rect">
            <a:avLst/>
          </a:prstGeom>
        </p:spPr>
        <p:txBody>
          <a:bodyPr wrap="square">
            <a:spAutoFit/>
          </a:bodyPr>
          <a:lstStyle/>
          <a:p>
            <a:pPr fontAlgn="base"/>
            <a:r>
              <a:rPr lang="en-US" dirty="0">
                <a:solidFill>
                  <a:srgbClr val="003300"/>
                </a:solidFill>
                <a:latin typeface="Times New Roman" panose="02020603050405020304" pitchFamily="18" charset="0"/>
                <a:cs typeface="Times New Roman" panose="02020603050405020304" pitchFamily="18" charset="0"/>
              </a:rPr>
              <a:t>distinguish between these three computer vision tasks:</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Image Classification</a:t>
            </a:r>
            <a:r>
              <a:rPr lang="en-US" dirty="0">
                <a:solidFill>
                  <a:srgbClr val="003300"/>
                </a:solidFill>
                <a:latin typeface="Times New Roman" panose="02020603050405020304" pitchFamily="18" charset="0"/>
                <a:cs typeface="Times New Roman" panose="02020603050405020304" pitchFamily="18" charset="0"/>
              </a:rPr>
              <a:t>: Predict the type or class of an object in an image.</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a single object,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A class label (e.g. one or more integers that are mapped to class labels).</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Object Localization</a:t>
            </a:r>
            <a:r>
              <a:rPr lang="en-US" dirty="0">
                <a:solidFill>
                  <a:srgbClr val="003300"/>
                </a:solidFill>
                <a:latin typeface="Times New Roman" panose="02020603050405020304" pitchFamily="18" charset="0"/>
                <a:cs typeface="Times New Roman" panose="02020603050405020304" pitchFamily="18" charset="0"/>
              </a:rPr>
              <a:t>: Locate the presence of objects in an image and indicate their location with a bounding box.</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one or more objects,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One or more bounding boxes (e.g. defined by a point, width, and height).</a:t>
            </a:r>
          </a:p>
          <a:p>
            <a:pPr fontAlgn="base">
              <a:buFont typeface="Arial" panose="020B0604020202020204" pitchFamily="34" charset="0"/>
              <a:buChar char="•"/>
            </a:pPr>
            <a:r>
              <a:rPr lang="en-US" b="1" dirty="0">
                <a:solidFill>
                  <a:srgbClr val="003300"/>
                </a:solidFill>
                <a:latin typeface="Times New Roman" panose="02020603050405020304" pitchFamily="18" charset="0"/>
                <a:cs typeface="Times New Roman" panose="02020603050405020304" pitchFamily="18" charset="0"/>
              </a:rPr>
              <a:t>Object Detection</a:t>
            </a:r>
            <a:r>
              <a:rPr lang="en-US" dirty="0">
                <a:solidFill>
                  <a:srgbClr val="003300"/>
                </a:solidFill>
                <a:latin typeface="Times New Roman" panose="02020603050405020304" pitchFamily="18" charset="0"/>
                <a:cs typeface="Times New Roman" panose="02020603050405020304" pitchFamily="18" charset="0"/>
              </a:rPr>
              <a:t>: Locate the presence of objects with a bounding box and types or classes of the located objects in an image.</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Input</a:t>
            </a:r>
            <a:r>
              <a:rPr lang="en-US" dirty="0">
                <a:solidFill>
                  <a:srgbClr val="003300"/>
                </a:solidFill>
                <a:latin typeface="Times New Roman" panose="02020603050405020304" pitchFamily="18" charset="0"/>
                <a:cs typeface="Times New Roman" panose="02020603050405020304" pitchFamily="18" charset="0"/>
              </a:rPr>
              <a:t>: An image with one or more objects, such as a photograph.</a:t>
            </a:r>
          </a:p>
          <a:p>
            <a:pPr marL="742950" lvl="1" indent="-285750" fontAlgn="base">
              <a:buFont typeface="Arial" panose="020B0604020202020204" pitchFamily="34" charset="0"/>
              <a:buChar char="•"/>
            </a:pPr>
            <a:r>
              <a:rPr lang="en-US" i="1" dirty="0">
                <a:solidFill>
                  <a:srgbClr val="003300"/>
                </a:solidFill>
                <a:latin typeface="Times New Roman" panose="02020603050405020304" pitchFamily="18" charset="0"/>
                <a:cs typeface="Times New Roman" panose="02020603050405020304" pitchFamily="18" charset="0"/>
              </a:rPr>
              <a:t>Output</a:t>
            </a:r>
            <a:r>
              <a:rPr lang="en-US" dirty="0">
                <a:solidFill>
                  <a:srgbClr val="003300"/>
                </a:solidFill>
                <a:latin typeface="Times New Roman" panose="02020603050405020304" pitchFamily="18" charset="0"/>
                <a:cs typeface="Times New Roman" panose="02020603050405020304" pitchFamily="18" charset="0"/>
              </a:rPr>
              <a:t>: One or more bounding boxes (e.g. defined by a point, width, and height), and a class label for each bounding box.</a:t>
            </a:r>
            <a:endParaRPr lang="en-US" b="0" i="0" dirty="0">
              <a:solidFill>
                <a:srgbClr val="003300"/>
              </a:solidFill>
              <a:effectLst/>
              <a:latin typeface="Times New Roman" panose="02020603050405020304" pitchFamily="18" charset="0"/>
              <a:cs typeface="Times New Roman" panose="02020603050405020304" pitchFamily="18" charset="0"/>
            </a:endParaRPr>
          </a:p>
        </p:txBody>
      </p:sp>
      <p:pic>
        <p:nvPicPr>
          <p:cNvPr id="9220" name="Picture 4" descr="Summary of the R-CNN Mod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28496"/>
            <a:ext cx="8382000" cy="226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UNIT-III: </a:t>
            </a:r>
            <a:r>
              <a:rPr lang="en-GB" sz="2800" b="1" dirty="0"/>
              <a:t>Segmentation </a:t>
            </a:r>
            <a:r>
              <a:rPr lang="en-GB" sz="2800" dirty="0"/>
              <a:t> </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56732678"/>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C11B8-93DD-C691-9C0B-DF4C799672BA}"/>
              </a:ext>
            </a:extLst>
          </p:cNvPr>
          <p:cNvSpPr>
            <a:spLocks noGrp="1"/>
          </p:cNvSpPr>
          <p:nvPr>
            <p:ph type="dt" sz="half" idx="10"/>
          </p:nvPr>
        </p:nvSpPr>
        <p:spPr/>
        <p:txBody>
          <a:bodyPr/>
          <a:lstStyle/>
          <a:p>
            <a:r>
              <a:rPr lang="en-US"/>
              <a:t>1/5/2020</a:t>
            </a:r>
          </a:p>
        </p:txBody>
      </p:sp>
      <p:sp>
        <p:nvSpPr>
          <p:cNvPr id="3" name="Footer Placeholder 2">
            <a:extLst>
              <a:ext uri="{FF2B5EF4-FFF2-40B4-BE49-F238E27FC236}">
                <a16:creationId xmlns:a16="http://schemas.microsoft.com/office/drawing/2014/main" id="{56EEBD67-6F66-CAC5-81FA-47B538DB2263}"/>
              </a:ext>
            </a:extLst>
          </p:cNvPr>
          <p:cNvSpPr>
            <a:spLocks noGrp="1"/>
          </p:cNvSpPr>
          <p:nvPr>
            <p:ph type="ftr" sz="quarter" idx="11"/>
          </p:nvPr>
        </p:nvSpPr>
        <p:spPr/>
        <p:txBody>
          <a:bodyPr/>
          <a:lstStyle/>
          <a:p>
            <a:r>
              <a:rPr lang="it-IT"/>
              <a:t>Ms.Shivani Sharma              COMPUTER VISION  UNIT- 1</a:t>
            </a:r>
            <a:endParaRPr lang="en-US" dirty="0"/>
          </a:p>
        </p:txBody>
      </p:sp>
      <p:sp>
        <p:nvSpPr>
          <p:cNvPr id="4" name="Slide Number Placeholder 3">
            <a:extLst>
              <a:ext uri="{FF2B5EF4-FFF2-40B4-BE49-F238E27FC236}">
                <a16:creationId xmlns:a16="http://schemas.microsoft.com/office/drawing/2014/main" id="{FDC2044B-483C-9790-CA7C-369BB9F07AE4}"/>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5" name="Title 1">
            <a:extLst>
              <a:ext uri="{FF2B5EF4-FFF2-40B4-BE49-F238E27FC236}">
                <a16:creationId xmlns:a16="http://schemas.microsoft.com/office/drawing/2014/main" id="{2641F1C7-9F52-C3A3-6909-5D5B4AE6F177}"/>
              </a:ext>
            </a:extLst>
          </p:cNvPr>
          <p:cNvSpPr txBox="1">
            <a:spLocks/>
          </p:cNvSpPr>
          <p:nvPr/>
        </p:nvSpPr>
        <p:spPr>
          <a:xfrm>
            <a:off x="14478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l" fontAlgn="base"/>
            <a:r>
              <a:rPr lang="en-IN" sz="2400" b="1" i="0" dirty="0">
                <a:solidFill>
                  <a:srgbClr val="273239"/>
                </a:solidFill>
                <a:effectLst/>
                <a:latin typeface="Source Sans 3"/>
              </a:rPr>
              <a:t>                       Bias-Variance Trade Off </a:t>
            </a:r>
          </a:p>
        </p:txBody>
      </p:sp>
      <p:pic>
        <p:nvPicPr>
          <p:cNvPr id="6" name="Picture 2" descr="E:\NIET\Project\xLogo11.png.pagespeed.ic.pydHLuCQEZ.png">
            <a:extLst>
              <a:ext uri="{FF2B5EF4-FFF2-40B4-BE49-F238E27FC236}">
                <a16:creationId xmlns:a16="http://schemas.microsoft.com/office/drawing/2014/main" id="{0DEB62C8-1268-ECAA-B9CC-92ABE32306A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E4DBDFC5-012D-8E4A-3B1B-03BD2702660D}"/>
              </a:ext>
            </a:extLst>
          </p:cNvPr>
          <p:cNvSpPr txBox="1"/>
          <p:nvPr/>
        </p:nvSpPr>
        <p:spPr>
          <a:xfrm>
            <a:off x="152400" y="828049"/>
            <a:ext cx="4613988" cy="369332"/>
          </a:xfrm>
          <a:prstGeom prst="rect">
            <a:avLst/>
          </a:prstGeom>
          <a:noFill/>
        </p:spPr>
        <p:txBody>
          <a:bodyPr wrap="square">
            <a:spAutoFit/>
          </a:bodyPr>
          <a:lstStyle/>
          <a:p>
            <a:pPr algn="l" fontAlgn="base"/>
            <a:r>
              <a:rPr lang="en-IN" b="1" i="0" dirty="0">
                <a:solidFill>
                  <a:srgbClr val="273239"/>
                </a:solidFill>
                <a:effectLst/>
                <a:latin typeface="Source Sans 3"/>
              </a:rPr>
              <a:t>Bias-Variance Trade Off </a:t>
            </a:r>
          </a:p>
        </p:txBody>
      </p:sp>
      <p:sp>
        <p:nvSpPr>
          <p:cNvPr id="10" name="TextBox 9">
            <a:extLst>
              <a:ext uri="{FF2B5EF4-FFF2-40B4-BE49-F238E27FC236}">
                <a16:creationId xmlns:a16="http://schemas.microsoft.com/office/drawing/2014/main" id="{232F0E40-3EE3-6039-B606-8C1BB0B56678}"/>
              </a:ext>
            </a:extLst>
          </p:cNvPr>
          <p:cNvSpPr txBox="1"/>
          <p:nvPr/>
        </p:nvSpPr>
        <p:spPr>
          <a:xfrm>
            <a:off x="0" y="1217598"/>
            <a:ext cx="8991600" cy="3139321"/>
          </a:xfrm>
          <a:prstGeom prst="rect">
            <a:avLst/>
          </a:prstGeom>
          <a:noFill/>
        </p:spPr>
        <p:txBody>
          <a:bodyPr wrap="square">
            <a:spAutoFit/>
          </a:bodyPr>
          <a:lstStyle/>
          <a:p>
            <a:r>
              <a:rPr lang="en-US" b="0" i="0" dirty="0">
                <a:solidFill>
                  <a:srgbClr val="273239"/>
                </a:solidFill>
                <a:effectLst/>
                <a:latin typeface="Nunito" pitchFamily="2" charset="0"/>
              </a:rPr>
              <a:t>There is a tradeoff between a model’s ability to minimize bias and variance which is referred to as the best solution for selecting a value of </a:t>
            </a:r>
            <a:r>
              <a:rPr lang="en-US" b="1" i="0" u="sng" dirty="0">
                <a:effectLst/>
                <a:latin typeface="Nunito" pitchFamily="2" charset="0"/>
                <a:hlinkClick r:id="rId3"/>
              </a:rPr>
              <a:t>Regularization</a:t>
            </a:r>
            <a:r>
              <a:rPr lang="en-US" b="0" i="0" dirty="0">
                <a:solidFill>
                  <a:srgbClr val="273239"/>
                </a:solidFill>
                <a:effectLst/>
                <a:latin typeface="Nunito" pitchFamily="2" charset="0"/>
              </a:rPr>
              <a:t> constant. A proper understanding of these errors would help to avoid the overfitting and underfitting of a data set while training the algorithm. </a:t>
            </a:r>
          </a:p>
          <a:p>
            <a:pPr algn="l" fontAlgn="base"/>
            <a:r>
              <a:rPr lang="en-US" b="1" i="0" dirty="0">
                <a:solidFill>
                  <a:srgbClr val="273239"/>
                </a:solidFill>
                <a:effectLst/>
                <a:latin typeface="Nunito" pitchFamily="2" charset="0"/>
              </a:rPr>
              <a:t> Bias</a:t>
            </a:r>
          </a:p>
          <a:p>
            <a:pPr algn="l" fontAlgn="base"/>
            <a:r>
              <a:rPr lang="en-US" b="0" i="0" dirty="0">
                <a:solidFill>
                  <a:srgbClr val="273239"/>
                </a:solidFill>
                <a:effectLst/>
                <a:latin typeface="Nunito" pitchFamily="2" charset="0"/>
              </a:rPr>
              <a:t>The bias is known as the difference between the prediction of the values by the </a:t>
            </a:r>
            <a:r>
              <a:rPr lang="en-US" b="0" i="0" u="sng" dirty="0">
                <a:solidFill>
                  <a:srgbClr val="273239"/>
                </a:solidFill>
                <a:effectLst/>
                <a:latin typeface="Nunito" pitchFamily="2" charset="0"/>
              </a:rPr>
              <a:t>Machine Learning </a:t>
            </a:r>
            <a:r>
              <a:rPr lang="en-US" b="0" i="0" dirty="0">
                <a:solidFill>
                  <a:srgbClr val="273239"/>
                </a:solidFill>
                <a:effectLst/>
                <a:latin typeface="Nunito" pitchFamily="2" charset="0"/>
              </a:rPr>
              <a:t>model and the correct value. Being high in biasing gives a large error in training as well as testing data. It recommended that an algorithm should always be low-biased to avoid the problem of underfitting. By high bias, the data predicted is in a straight line format, thus not fitting accurately in the data in the data set. Such fitting is known as the </a:t>
            </a:r>
            <a:r>
              <a:rPr lang="en-US" b="1" i="0" u="sng" dirty="0">
                <a:solidFill>
                  <a:srgbClr val="273239"/>
                </a:solidFill>
                <a:effectLst/>
                <a:latin typeface="Nunito" pitchFamily="2" charset="0"/>
              </a:rPr>
              <a:t>Und</a:t>
            </a:r>
            <a:r>
              <a:rPr lang="en-US" b="1" u="sng" dirty="0">
                <a:solidFill>
                  <a:srgbClr val="273239"/>
                </a:solidFill>
                <a:latin typeface="Nunito" pitchFamily="2" charset="0"/>
              </a:rPr>
              <a:t>erfitting</a:t>
            </a:r>
            <a:r>
              <a:rPr lang="en-US" b="1" i="0" dirty="0">
                <a:solidFill>
                  <a:srgbClr val="273239"/>
                </a:solidFill>
                <a:effectLst/>
                <a:latin typeface="Nunito" pitchFamily="2" charset="0"/>
              </a:rPr>
              <a:t> of Data</a:t>
            </a:r>
            <a:r>
              <a:rPr lang="en-US" b="0" i="0" dirty="0">
                <a:solidFill>
                  <a:srgbClr val="273239"/>
                </a:solidFill>
                <a:effectLst/>
                <a:latin typeface="Nunito" pitchFamily="2" charset="0"/>
              </a:rPr>
              <a:t>. </a:t>
            </a:r>
            <a:endParaRPr lang="en-IN" dirty="0"/>
          </a:p>
        </p:txBody>
      </p:sp>
      <p:pic>
        <p:nvPicPr>
          <p:cNvPr id="1026" name="Picture 2" descr="HighBias">
            <a:extLst>
              <a:ext uri="{FF2B5EF4-FFF2-40B4-BE49-F238E27FC236}">
                <a16:creationId xmlns:a16="http://schemas.microsoft.com/office/drawing/2014/main" id="{67A15613-E5B9-F100-BA1A-DF94DBD9F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2" y="4356919"/>
            <a:ext cx="8195388" cy="236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46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C11B8-93DD-C691-9C0B-DF4C799672BA}"/>
              </a:ext>
            </a:extLst>
          </p:cNvPr>
          <p:cNvSpPr>
            <a:spLocks noGrp="1"/>
          </p:cNvSpPr>
          <p:nvPr>
            <p:ph type="dt" sz="half" idx="10"/>
          </p:nvPr>
        </p:nvSpPr>
        <p:spPr/>
        <p:txBody>
          <a:bodyPr/>
          <a:lstStyle/>
          <a:p>
            <a:r>
              <a:rPr lang="en-US"/>
              <a:t>1/5/2020</a:t>
            </a:r>
          </a:p>
        </p:txBody>
      </p:sp>
      <p:sp>
        <p:nvSpPr>
          <p:cNvPr id="3" name="Footer Placeholder 2">
            <a:extLst>
              <a:ext uri="{FF2B5EF4-FFF2-40B4-BE49-F238E27FC236}">
                <a16:creationId xmlns:a16="http://schemas.microsoft.com/office/drawing/2014/main" id="{56EEBD67-6F66-CAC5-81FA-47B538DB2263}"/>
              </a:ext>
            </a:extLst>
          </p:cNvPr>
          <p:cNvSpPr>
            <a:spLocks noGrp="1"/>
          </p:cNvSpPr>
          <p:nvPr>
            <p:ph type="ftr" sz="quarter" idx="11"/>
          </p:nvPr>
        </p:nvSpPr>
        <p:spPr/>
        <p:txBody>
          <a:bodyPr/>
          <a:lstStyle/>
          <a:p>
            <a:r>
              <a:rPr lang="it-IT"/>
              <a:t>Ms.Shivani Sharma              COMPUTER VISION  UNIT- 1</a:t>
            </a:r>
            <a:endParaRPr lang="en-US" dirty="0"/>
          </a:p>
        </p:txBody>
      </p:sp>
      <p:sp>
        <p:nvSpPr>
          <p:cNvPr id="4" name="Slide Number Placeholder 3">
            <a:extLst>
              <a:ext uri="{FF2B5EF4-FFF2-40B4-BE49-F238E27FC236}">
                <a16:creationId xmlns:a16="http://schemas.microsoft.com/office/drawing/2014/main" id="{FDC2044B-483C-9790-CA7C-369BB9F07AE4}"/>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5" name="Title 1">
            <a:extLst>
              <a:ext uri="{FF2B5EF4-FFF2-40B4-BE49-F238E27FC236}">
                <a16:creationId xmlns:a16="http://schemas.microsoft.com/office/drawing/2014/main" id="{2641F1C7-9F52-C3A3-6909-5D5B4AE6F177}"/>
              </a:ext>
            </a:extLst>
          </p:cNvPr>
          <p:cNvSpPr txBox="1">
            <a:spLocks/>
          </p:cNvSpPr>
          <p:nvPr/>
        </p:nvSpPr>
        <p:spPr>
          <a:xfrm>
            <a:off x="14478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l" fontAlgn="base"/>
            <a:r>
              <a:rPr lang="en-IN" sz="2400" b="1" i="0" dirty="0">
                <a:solidFill>
                  <a:srgbClr val="273239"/>
                </a:solidFill>
                <a:effectLst/>
                <a:latin typeface="Source Sans 3"/>
              </a:rPr>
              <a:t>                       Bias-Variance Trade Off </a:t>
            </a:r>
          </a:p>
        </p:txBody>
      </p:sp>
      <p:pic>
        <p:nvPicPr>
          <p:cNvPr id="6" name="Picture 2" descr="E:\NIET\Project\xLogo11.png.pagespeed.ic.pydHLuCQEZ.png">
            <a:extLst>
              <a:ext uri="{FF2B5EF4-FFF2-40B4-BE49-F238E27FC236}">
                <a16:creationId xmlns:a16="http://schemas.microsoft.com/office/drawing/2014/main" id="{0DEB62C8-1268-ECAA-B9CC-92ABE32306A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id="{84D65FE0-6B9F-4D09-E354-75BDD7DFB616}"/>
              </a:ext>
            </a:extLst>
          </p:cNvPr>
          <p:cNvSpPr txBox="1"/>
          <p:nvPr/>
        </p:nvSpPr>
        <p:spPr>
          <a:xfrm>
            <a:off x="152400" y="914400"/>
            <a:ext cx="4613988" cy="369332"/>
          </a:xfrm>
          <a:prstGeom prst="rect">
            <a:avLst/>
          </a:prstGeom>
          <a:noFill/>
        </p:spPr>
        <p:txBody>
          <a:bodyPr wrap="square">
            <a:spAutoFit/>
          </a:bodyPr>
          <a:lstStyle/>
          <a:p>
            <a:pPr algn="l" fontAlgn="base"/>
            <a:r>
              <a:rPr lang="en-IN" b="1" i="0" dirty="0">
                <a:solidFill>
                  <a:srgbClr val="273239"/>
                </a:solidFill>
                <a:effectLst/>
                <a:latin typeface="Nunito" pitchFamily="2" charset="0"/>
              </a:rPr>
              <a:t>Variance</a:t>
            </a:r>
          </a:p>
        </p:txBody>
      </p:sp>
      <p:sp>
        <p:nvSpPr>
          <p:cNvPr id="12" name="TextBox 11">
            <a:extLst>
              <a:ext uri="{FF2B5EF4-FFF2-40B4-BE49-F238E27FC236}">
                <a16:creationId xmlns:a16="http://schemas.microsoft.com/office/drawing/2014/main" id="{1D8136A6-7021-7235-6A90-785DFA0C9380}"/>
              </a:ext>
            </a:extLst>
          </p:cNvPr>
          <p:cNvSpPr txBox="1"/>
          <p:nvPr/>
        </p:nvSpPr>
        <p:spPr>
          <a:xfrm>
            <a:off x="52096" y="1512333"/>
            <a:ext cx="8863304" cy="1754326"/>
          </a:xfrm>
          <a:prstGeom prst="rect">
            <a:avLst/>
          </a:prstGeom>
          <a:noFill/>
        </p:spPr>
        <p:txBody>
          <a:bodyPr wrap="square">
            <a:spAutoFit/>
          </a:bodyPr>
          <a:lstStyle/>
          <a:p>
            <a:r>
              <a:rPr lang="en-US" b="0" i="0" dirty="0">
                <a:solidFill>
                  <a:srgbClr val="273239"/>
                </a:solidFill>
                <a:effectLst/>
                <a:latin typeface="Nunito" pitchFamily="2" charset="0"/>
              </a:rPr>
              <a:t>The variability of model prediction for a given data point which tells us the spread of our data is called the variance of the model. The model with high variance has a very complex fit to the training data and thus is not able to fit accurately on the data which it hasn’t seen before. As a result, such models perform very well on training data but have high error rates on test data. When a model is high on variance, it is then said to as </a:t>
            </a:r>
            <a:r>
              <a:rPr lang="en-US" b="1" i="0" dirty="0">
                <a:solidFill>
                  <a:srgbClr val="273239"/>
                </a:solidFill>
                <a:effectLst/>
                <a:latin typeface="Nunito" pitchFamily="2" charset="0"/>
              </a:rPr>
              <a:t>Overfitting of Data</a:t>
            </a:r>
            <a:r>
              <a:rPr lang="en-US" b="0" i="0" dirty="0">
                <a:solidFill>
                  <a:srgbClr val="273239"/>
                </a:solidFill>
                <a:effectLst/>
                <a:latin typeface="Nunito" pitchFamily="2" charset="0"/>
              </a:rPr>
              <a:t>.</a:t>
            </a:r>
            <a:endParaRPr lang="en-IN" dirty="0"/>
          </a:p>
        </p:txBody>
      </p:sp>
      <p:pic>
        <p:nvPicPr>
          <p:cNvPr id="13" name="Picture 12">
            <a:extLst>
              <a:ext uri="{FF2B5EF4-FFF2-40B4-BE49-F238E27FC236}">
                <a16:creationId xmlns:a16="http://schemas.microsoft.com/office/drawing/2014/main" id="{8C27EA0C-CFE7-66B2-B9AC-406FD33A419F}"/>
              </a:ext>
            </a:extLst>
          </p:cNvPr>
          <p:cNvPicPr>
            <a:picLocks noChangeAspect="1"/>
          </p:cNvPicPr>
          <p:nvPr/>
        </p:nvPicPr>
        <p:blipFill>
          <a:blip r:embed="rId3"/>
          <a:stretch>
            <a:fillRect/>
          </a:stretch>
        </p:blipFill>
        <p:spPr>
          <a:xfrm>
            <a:off x="228600" y="3294862"/>
            <a:ext cx="8001000" cy="2952750"/>
          </a:xfrm>
          <a:prstGeom prst="rect">
            <a:avLst/>
          </a:prstGeom>
        </p:spPr>
      </p:pic>
    </p:spTree>
    <p:extLst>
      <p:ext uri="{BB962C8B-B14F-4D97-AF65-F5344CB8AC3E}">
        <p14:creationId xmlns:p14="http://schemas.microsoft.com/office/powerpoint/2010/main" val="409270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D000E-CA73-AFDA-D253-A820AD8A2DB2}"/>
              </a:ext>
            </a:extLst>
          </p:cNvPr>
          <p:cNvSpPr>
            <a:spLocks noGrp="1"/>
          </p:cNvSpPr>
          <p:nvPr>
            <p:ph type="dt" sz="half" idx="10"/>
          </p:nvPr>
        </p:nvSpPr>
        <p:spPr/>
        <p:txBody>
          <a:bodyPr/>
          <a:lstStyle/>
          <a:p>
            <a:r>
              <a:rPr lang="en-US"/>
              <a:t>1/5/2020</a:t>
            </a:r>
          </a:p>
        </p:txBody>
      </p:sp>
      <p:sp>
        <p:nvSpPr>
          <p:cNvPr id="3" name="Footer Placeholder 2">
            <a:extLst>
              <a:ext uri="{FF2B5EF4-FFF2-40B4-BE49-F238E27FC236}">
                <a16:creationId xmlns:a16="http://schemas.microsoft.com/office/drawing/2014/main" id="{381BED9E-C2A3-6EF3-1B29-0E35E8552C47}"/>
              </a:ext>
            </a:extLst>
          </p:cNvPr>
          <p:cNvSpPr>
            <a:spLocks noGrp="1"/>
          </p:cNvSpPr>
          <p:nvPr>
            <p:ph type="ftr" sz="quarter" idx="11"/>
          </p:nvPr>
        </p:nvSpPr>
        <p:spPr/>
        <p:txBody>
          <a:bodyPr/>
          <a:lstStyle/>
          <a:p>
            <a:r>
              <a:rPr lang="it-IT"/>
              <a:t>Ms.Shivani Sharma              COMPUTER VISION  UNIT- 1</a:t>
            </a:r>
            <a:endParaRPr lang="en-US" dirty="0"/>
          </a:p>
        </p:txBody>
      </p:sp>
      <p:sp>
        <p:nvSpPr>
          <p:cNvPr id="4" name="Slide Number Placeholder 3">
            <a:extLst>
              <a:ext uri="{FF2B5EF4-FFF2-40B4-BE49-F238E27FC236}">
                <a16:creationId xmlns:a16="http://schemas.microsoft.com/office/drawing/2014/main" id="{2F55E75D-A9A7-F683-9C88-2CB9A67F177F}"/>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6" name="TextBox 5">
            <a:extLst>
              <a:ext uri="{FF2B5EF4-FFF2-40B4-BE49-F238E27FC236}">
                <a16:creationId xmlns:a16="http://schemas.microsoft.com/office/drawing/2014/main" id="{1D86060F-14B4-7B8E-088D-2E37D154690C}"/>
              </a:ext>
            </a:extLst>
          </p:cNvPr>
          <p:cNvSpPr txBox="1"/>
          <p:nvPr/>
        </p:nvSpPr>
        <p:spPr>
          <a:xfrm>
            <a:off x="152400" y="762000"/>
            <a:ext cx="4572000" cy="369332"/>
          </a:xfrm>
          <a:prstGeom prst="rect">
            <a:avLst/>
          </a:prstGeom>
          <a:noFill/>
        </p:spPr>
        <p:txBody>
          <a:bodyPr wrap="square">
            <a:spAutoFit/>
          </a:bodyPr>
          <a:lstStyle/>
          <a:p>
            <a:pPr algn="l" fontAlgn="base"/>
            <a:r>
              <a:rPr lang="en-IN" b="1" i="0" dirty="0">
                <a:solidFill>
                  <a:srgbClr val="273239"/>
                </a:solidFill>
                <a:effectLst/>
                <a:latin typeface="Nunito" pitchFamily="2" charset="0"/>
              </a:rPr>
              <a:t>Bias Variance </a:t>
            </a:r>
            <a:r>
              <a:rPr lang="en-IN" b="1" i="0" dirty="0" err="1">
                <a:solidFill>
                  <a:srgbClr val="273239"/>
                </a:solidFill>
                <a:effectLst/>
                <a:latin typeface="Nunito" pitchFamily="2" charset="0"/>
              </a:rPr>
              <a:t>Tradeoff</a:t>
            </a:r>
            <a:endParaRPr lang="en-IN" b="1" i="0" dirty="0">
              <a:solidFill>
                <a:srgbClr val="273239"/>
              </a:solidFill>
              <a:effectLst/>
              <a:latin typeface="Nunito" pitchFamily="2" charset="0"/>
            </a:endParaRPr>
          </a:p>
        </p:txBody>
      </p:sp>
      <p:sp>
        <p:nvSpPr>
          <p:cNvPr id="7" name="Title 1">
            <a:extLst>
              <a:ext uri="{FF2B5EF4-FFF2-40B4-BE49-F238E27FC236}">
                <a16:creationId xmlns:a16="http://schemas.microsoft.com/office/drawing/2014/main" id="{C785491B-1781-43DF-D744-0A3847FCAE50}"/>
              </a:ext>
            </a:extLst>
          </p:cNvPr>
          <p:cNvSpPr txBox="1">
            <a:spLocks/>
          </p:cNvSpPr>
          <p:nvPr/>
        </p:nvSpPr>
        <p:spPr>
          <a:xfrm>
            <a:off x="1362269"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l" fontAlgn="base"/>
            <a:r>
              <a:rPr lang="en-IN" sz="2400" b="1" i="0" dirty="0">
                <a:solidFill>
                  <a:srgbClr val="273239"/>
                </a:solidFill>
                <a:effectLst/>
                <a:latin typeface="Source Sans 3"/>
              </a:rPr>
              <a:t>                       Bias-Variance Trade Off </a:t>
            </a:r>
          </a:p>
        </p:txBody>
      </p:sp>
      <p:pic>
        <p:nvPicPr>
          <p:cNvPr id="8" name="Picture 2" descr="E:\NIET\Project\xLogo11.png.pagespeed.ic.pydHLuCQEZ.png">
            <a:extLst>
              <a:ext uri="{FF2B5EF4-FFF2-40B4-BE49-F238E27FC236}">
                <a16:creationId xmlns:a16="http://schemas.microsoft.com/office/drawing/2014/main" id="{AF07E4BF-86CE-3B14-5D87-C36901E4B8E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extBox 9">
            <a:extLst>
              <a:ext uri="{FF2B5EF4-FFF2-40B4-BE49-F238E27FC236}">
                <a16:creationId xmlns:a16="http://schemas.microsoft.com/office/drawing/2014/main" id="{A0166FFA-30C5-00D2-7B32-8C8C237C90FD}"/>
              </a:ext>
            </a:extLst>
          </p:cNvPr>
          <p:cNvSpPr txBox="1"/>
          <p:nvPr/>
        </p:nvSpPr>
        <p:spPr>
          <a:xfrm>
            <a:off x="114300" y="1266983"/>
            <a:ext cx="8915400" cy="2031325"/>
          </a:xfrm>
          <a:prstGeom prst="rect">
            <a:avLst/>
          </a:prstGeom>
          <a:noFill/>
        </p:spPr>
        <p:txBody>
          <a:bodyPr wrap="square">
            <a:spAutoFit/>
          </a:bodyPr>
          <a:lstStyle/>
          <a:p>
            <a:r>
              <a:rPr lang="en-US" b="0" i="0" dirty="0">
                <a:solidFill>
                  <a:srgbClr val="273239"/>
                </a:solidFill>
                <a:effectLst/>
                <a:latin typeface="Nunito" pitchFamily="2" charset="0"/>
              </a:rPr>
              <a:t>If the algorithm is too simple (hypothesis with linear equation) then it may be on high bias and low variance condition and thus is error-prone. If algorithms fit too complex (hypothesis with high degree equation) then it may be on high variance and low bias. In the latter condition, the new entries will not perform well. Well, there is something between both of these conditions, known as a Trade-off or Bias Variance Trade-off. This tradeoff in complexity is why there is a tradeoff between bias and variance</a:t>
            </a:r>
            <a:endParaRPr lang="en-IN" dirty="0"/>
          </a:p>
        </p:txBody>
      </p:sp>
      <p:pic>
        <p:nvPicPr>
          <p:cNvPr id="2050" name="Picture 2">
            <a:extLst>
              <a:ext uri="{FF2B5EF4-FFF2-40B4-BE49-F238E27FC236}">
                <a16:creationId xmlns:a16="http://schemas.microsoft.com/office/drawing/2014/main" id="{283A02FE-BDD3-8F85-1F3C-8E16B2024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1" y="3298308"/>
            <a:ext cx="8674359"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64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527A18-C689-1D46-838C-8E4941603894}"/>
              </a:ext>
            </a:extLst>
          </p:cNvPr>
          <p:cNvSpPr>
            <a:spLocks noGrp="1"/>
          </p:cNvSpPr>
          <p:nvPr>
            <p:ph type="dt" sz="half" idx="10"/>
          </p:nvPr>
        </p:nvSpPr>
        <p:spPr/>
        <p:txBody>
          <a:bodyPr/>
          <a:lstStyle/>
          <a:p>
            <a:r>
              <a:rPr lang="en-US"/>
              <a:t>1/5/2020</a:t>
            </a:r>
          </a:p>
        </p:txBody>
      </p:sp>
      <p:sp>
        <p:nvSpPr>
          <p:cNvPr id="3" name="Footer Placeholder 2">
            <a:extLst>
              <a:ext uri="{FF2B5EF4-FFF2-40B4-BE49-F238E27FC236}">
                <a16:creationId xmlns:a16="http://schemas.microsoft.com/office/drawing/2014/main" id="{92C22CF8-FD9F-2C53-4979-8699633F132C}"/>
              </a:ext>
            </a:extLst>
          </p:cNvPr>
          <p:cNvSpPr>
            <a:spLocks noGrp="1"/>
          </p:cNvSpPr>
          <p:nvPr>
            <p:ph type="ftr" sz="quarter" idx="11"/>
          </p:nvPr>
        </p:nvSpPr>
        <p:spPr/>
        <p:txBody>
          <a:bodyPr/>
          <a:lstStyle/>
          <a:p>
            <a:r>
              <a:rPr lang="it-IT"/>
              <a:t>Ms.Shivani Sharma              COMPUTER VISION  UNIT- 1</a:t>
            </a:r>
            <a:endParaRPr lang="en-US" dirty="0"/>
          </a:p>
        </p:txBody>
      </p:sp>
      <p:sp>
        <p:nvSpPr>
          <p:cNvPr id="4" name="Slide Number Placeholder 3">
            <a:extLst>
              <a:ext uri="{FF2B5EF4-FFF2-40B4-BE49-F238E27FC236}">
                <a16:creationId xmlns:a16="http://schemas.microsoft.com/office/drawing/2014/main" id="{AF6D1150-A87F-C072-90BF-3AB82EB20351}"/>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796980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pic>
        <p:nvPicPr>
          <p:cNvPr id="5" name="video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062" y="1066800"/>
            <a:ext cx="8346538" cy="4694928"/>
          </a:xfrm>
          <a:prstGeom prst="rect">
            <a:avLst/>
          </a:prstGeom>
        </p:spPr>
      </p:pic>
    </p:spTree>
    <p:extLst>
      <p:ext uri="{BB962C8B-B14F-4D97-AF65-F5344CB8AC3E}">
        <p14:creationId xmlns:p14="http://schemas.microsoft.com/office/powerpoint/2010/main" val="1846811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304800" y="914401"/>
            <a:ext cx="8839200" cy="1754326"/>
          </a:xfrm>
          <a:prstGeom prst="rect">
            <a:avLst/>
          </a:prstGeom>
        </p:spPr>
        <p:txBody>
          <a:bodyPr wrap="square">
            <a:spAutoFit/>
          </a:bodyPr>
          <a:lstStyle/>
          <a:p>
            <a:r>
              <a:rPr lang="en-US" dirty="0">
                <a:solidFill>
                  <a:srgbClr val="003300"/>
                </a:solidFill>
                <a:latin typeface="Times New Roman" panose="02020603050405020304" pitchFamily="18" charset="0"/>
                <a:cs typeface="Times New Roman" panose="02020603050405020304" pitchFamily="18" charset="0"/>
              </a:rPr>
              <a:t>Steps for Moving Object Detection using Frame Differencing and Summing</a:t>
            </a:r>
          </a:p>
          <a:p>
            <a:r>
              <a:rPr lang="en-US" dirty="0">
                <a:solidFill>
                  <a:srgbClr val="003300"/>
                </a:solidFill>
                <a:latin typeface="Times New Roman" panose="02020603050405020304" pitchFamily="18" charset="0"/>
                <a:cs typeface="Times New Roman" panose="02020603050405020304" pitchFamily="18" charset="0"/>
              </a:rPr>
              <a:t>Detecting moving objects using frame differencing and summing involves some simple steps.</a:t>
            </a:r>
          </a:p>
          <a:p>
            <a:r>
              <a:rPr lang="en-US" dirty="0">
                <a:solidFill>
                  <a:srgbClr val="003300"/>
                </a:solidFill>
                <a:latin typeface="Times New Roman" panose="02020603050405020304" pitchFamily="18" charset="0"/>
                <a:cs typeface="Times New Roman" panose="02020603050405020304" pitchFamily="18" charset="0"/>
              </a:rPr>
              <a:t>The authors have described it quite well in the paper. We will go through the steps briefly in this tutorial.</a:t>
            </a:r>
          </a:p>
          <a:p>
            <a:r>
              <a:rPr lang="en-US" dirty="0">
                <a:solidFill>
                  <a:srgbClr val="003300"/>
                </a:solidFill>
                <a:latin typeface="Times New Roman" panose="02020603050405020304" pitchFamily="18" charset="0"/>
                <a:cs typeface="Times New Roman" panose="02020603050405020304" pitchFamily="18" charset="0"/>
              </a:rPr>
              <a:t>Let’s observe the block diagram which shows the complete procedure.</a:t>
            </a:r>
          </a:p>
          <a:p>
            <a:endParaRPr lang="en-US" b="0" i="0" dirty="0">
              <a:solidFill>
                <a:srgbClr val="003300"/>
              </a:solidFill>
              <a:effectLst/>
              <a:latin typeface="Times New Roman" panose="02020603050405020304" pitchFamily="18" charset="0"/>
              <a:cs typeface="Times New Roman" panose="02020603050405020304" pitchFamily="18" charset="0"/>
            </a:endParaRPr>
          </a:p>
        </p:txBody>
      </p:sp>
      <p:pic>
        <p:nvPicPr>
          <p:cNvPr id="10242" name="Picture 2" descr="Moving Object Detection using Frame Differ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07407"/>
            <a:ext cx="7753350" cy="35123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6200" y="5894686"/>
            <a:ext cx="9143999" cy="338554"/>
          </a:xfrm>
          <a:prstGeom prst="rect">
            <a:avLst/>
          </a:prstGeom>
        </p:spPr>
        <p:txBody>
          <a:bodyPr wrap="square">
            <a:spAutoFit/>
          </a:bodyPr>
          <a:lstStyle/>
          <a:p>
            <a:r>
              <a:rPr lang="en-US" sz="1600" b="1" dirty="0">
                <a:solidFill>
                  <a:srgbClr val="000000"/>
                </a:solidFill>
                <a:latin typeface="Times New Roman" panose="02020603050405020304" pitchFamily="18" charset="0"/>
                <a:cs typeface="Times New Roman" panose="02020603050405020304" pitchFamily="18" charset="0"/>
              </a:rPr>
              <a:t>Figure 1. Figure illustrating the steps for moving object detection using frame differencing</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4682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5" name="Rectangle 4"/>
          <p:cNvSpPr/>
          <p:nvPr/>
        </p:nvSpPr>
        <p:spPr>
          <a:xfrm>
            <a:off x="152400" y="5855655"/>
            <a:ext cx="8839200" cy="369332"/>
          </a:xfrm>
          <a:prstGeom prst="rect">
            <a:avLst/>
          </a:prstGeom>
        </p:spPr>
        <p:txBody>
          <a:bodyPr wrap="square">
            <a:spAutoFit/>
          </a:bodyPr>
          <a:lstStyle/>
          <a:p>
            <a:r>
              <a:rPr lang="en-IN" dirty="0">
                <a:hlinkClick r:id="rId5"/>
              </a:rPr>
              <a:t>https://debuggercafe.com/moving-object-detection-using-frame-differencing-with-opencv/</a:t>
            </a:r>
            <a:r>
              <a:rPr lang="en-IN" dirty="0"/>
              <a:t> </a:t>
            </a:r>
          </a:p>
        </p:txBody>
      </p:sp>
      <p:pic>
        <p:nvPicPr>
          <p:cNvPr id="9" name="video_3_convre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 y="854677"/>
            <a:ext cx="8839200" cy="4098323"/>
          </a:xfrm>
          <a:prstGeom prst="rect">
            <a:avLst/>
          </a:prstGeom>
        </p:spPr>
      </p:pic>
    </p:spTree>
    <p:extLst>
      <p:ext uri="{BB962C8B-B14F-4D97-AF65-F5344CB8AC3E}">
        <p14:creationId xmlns:p14="http://schemas.microsoft.com/office/powerpoint/2010/main" val="3671497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290" name="Picture 2" descr="Moving Object Detection using Frame Differ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0" y="738552"/>
            <a:ext cx="9082210" cy="24503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ving Object Detection using Frame Differenc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6" y="3241675"/>
            <a:ext cx="9090416" cy="293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00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338" name="Picture 2" descr="Summing of 8 consecutive fr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817163"/>
            <a:ext cx="5086350" cy="26831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pplying contour to the detected moving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5" y="3500320"/>
            <a:ext cx="5138225" cy="28999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48190" y="1219200"/>
            <a:ext cx="3995810" cy="4524315"/>
          </a:xfrm>
          <a:prstGeom prst="rect">
            <a:avLst/>
          </a:prstGeom>
        </p:spPr>
        <p:txBody>
          <a:bodyPr wrap="square">
            <a:spAutoFit/>
          </a:bodyPr>
          <a:lstStyle/>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Moving Object Detection and Segmentation</a:t>
            </a:r>
          </a:p>
          <a:p>
            <a:pPr algn="just">
              <a:lnSpc>
                <a:spcPct val="150000"/>
              </a:lnSpc>
            </a:pPr>
            <a:endParaRPr lang="en-US" sz="1600" b="1" i="0" dirty="0">
              <a:solidFill>
                <a:srgbClr val="003300"/>
              </a:solidFill>
              <a:effectLst/>
              <a:latin typeface="Times New Roman" panose="02020603050405020304" pitchFamily="18" charset="0"/>
              <a:cs typeface="Times New Roman" panose="02020603050405020304" pitchFamily="18" charset="0"/>
            </a:endParaRP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1: Read 8 Consecutive Frames from the Video</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2: Convert the Frames into Grayscale</a:t>
            </a:r>
          </a:p>
          <a:p>
            <a:pPr algn="just">
              <a:lnSpc>
                <a:spcPct val="150000"/>
              </a:lnSpc>
            </a:pPr>
            <a:r>
              <a:rPr lang="en-IN" sz="1600" b="1" dirty="0">
                <a:solidFill>
                  <a:srgbClr val="003300"/>
                </a:solidFill>
                <a:latin typeface="Times New Roman" panose="02020603050405020304" pitchFamily="18" charset="0"/>
                <a:cs typeface="Times New Roman" panose="02020603050405020304" pitchFamily="18" charset="0"/>
              </a:rPr>
              <a:t>Step 3: Frame Differencing</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4: Add the 8 Frames</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5: Fill the Gaps Inside the Objects</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6: Convert to Binary</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7: Remove Noise from the Resulting Image</a:t>
            </a:r>
          </a:p>
          <a:p>
            <a:pPr algn="just">
              <a:lnSpc>
                <a:spcPct val="150000"/>
              </a:lnSpc>
            </a:pPr>
            <a:endParaRPr lang="en-US" sz="1600" b="1"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535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266700" y="1143000"/>
            <a:ext cx="8610600" cy="1200329"/>
          </a:xfrm>
          <a:prstGeom prst="rect">
            <a:avLst/>
          </a:prstGeom>
        </p:spPr>
        <p:txBody>
          <a:bodyPr wrap="square">
            <a:spAutoFit/>
          </a:bodyPr>
          <a:lstStyle/>
          <a:p>
            <a:pPr algn="just"/>
            <a:r>
              <a:rPr lang="en-US" dirty="0">
                <a:solidFill>
                  <a:srgbClr val="003300"/>
                </a:solidFill>
                <a:latin typeface="Times New Roman" panose="02020603050405020304" pitchFamily="18" charset="0"/>
                <a:cs typeface="Times New Roman" panose="02020603050405020304" pitchFamily="18" charset="0"/>
              </a:rPr>
              <a:t>The retrieval of images based on their content is known as content-based image retrieval (CBIR). CBIR aims to find images that are visually similar or relevant to a given query image, without relying on textual metadata or annotations. It relies on the visual features extracted from the images themselves to perform the search.</a:t>
            </a:r>
            <a:endParaRPr lang="en-IN" dirty="0">
              <a:solidFill>
                <a:srgbClr val="003300"/>
              </a:solidFill>
              <a:latin typeface="Times New Roman" panose="02020603050405020304" pitchFamily="18" charset="0"/>
              <a:cs typeface="Times New Roman" panose="02020603050405020304" pitchFamily="18" charset="0"/>
            </a:endParaRPr>
          </a:p>
        </p:txBody>
      </p:sp>
      <p:pic>
        <p:nvPicPr>
          <p:cNvPr id="6146" name="Picture 2" descr="How CBIR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02" y="2423137"/>
            <a:ext cx="6760796" cy="20293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xt-Based Image Retrieval (TB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502834"/>
            <a:ext cx="7604125" cy="186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9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19699156"/>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9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0" y="853970"/>
            <a:ext cx="9067800" cy="5355312"/>
          </a:xfrm>
          <a:prstGeom prst="rect">
            <a:avLst/>
          </a:prstGeom>
        </p:spPr>
        <p:txBody>
          <a:bodyPr wrap="square">
            <a:spAutoFit/>
          </a:bodyPr>
          <a:lstStyle/>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Feature Extraction: </a:t>
            </a:r>
            <a:r>
              <a:rPr lang="en-US" dirty="0">
                <a:solidFill>
                  <a:srgbClr val="003300"/>
                </a:solidFill>
                <a:latin typeface="Times New Roman" panose="02020603050405020304" pitchFamily="18" charset="0"/>
                <a:cs typeface="Times New Roman" panose="02020603050405020304" pitchFamily="18" charset="0"/>
              </a:rPr>
              <a:t>The first step is to extract meaningful features from the images. Various low-level and high-level visual features can be used, such as color histograms, texture descriptors, shape descriptors, deep learning features (e.g., features from convolutional neural networks), or a combination of these. The choice of features depends on the specific requirements and characteristics of the image dataset.</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Feature Representation: </a:t>
            </a:r>
            <a:r>
              <a:rPr lang="en-US" dirty="0">
                <a:solidFill>
                  <a:srgbClr val="003300"/>
                </a:solidFill>
                <a:latin typeface="Times New Roman" panose="02020603050405020304" pitchFamily="18" charset="0"/>
                <a:cs typeface="Times New Roman" panose="02020603050405020304" pitchFamily="18" charset="0"/>
              </a:rPr>
              <a:t>The extracted features are then typically transformed into a suitable representation for efficient indexing and retrieval. This can involve techniques like vector quantization, dimensionality reduction (e.g., using techniques like Principal Component Analysis or t-SNE), or feature aggregation.</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Indexing: </a:t>
            </a:r>
            <a:r>
              <a:rPr lang="en-US" dirty="0">
                <a:solidFill>
                  <a:srgbClr val="003300"/>
                </a:solidFill>
                <a:latin typeface="Times New Roman" panose="02020603050405020304" pitchFamily="18" charset="0"/>
                <a:cs typeface="Times New Roman" panose="02020603050405020304" pitchFamily="18" charset="0"/>
              </a:rPr>
              <a:t>The transformed feature representations are organized in a way that enables fast search and retrieval. Indexing structures like inverted files, k-d trees, or hash-based methods are commonly used to efficiently index the feature data.</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Similarity Measurement: </a:t>
            </a:r>
            <a:r>
              <a:rPr lang="en-US" dirty="0">
                <a:solidFill>
                  <a:srgbClr val="003300"/>
                </a:solidFill>
                <a:latin typeface="Times New Roman" panose="02020603050405020304" pitchFamily="18" charset="0"/>
                <a:cs typeface="Times New Roman" panose="02020603050405020304" pitchFamily="18" charset="0"/>
              </a:rPr>
              <a:t>When a query image is provided, its features are extracted and compared to the features in the indexed database. Various similarity or distance measures, such as Euclidean distance, cosine similarity, or the </a:t>
            </a:r>
            <a:r>
              <a:rPr lang="en-US" dirty="0" err="1">
                <a:solidFill>
                  <a:srgbClr val="003300"/>
                </a:solidFill>
                <a:latin typeface="Times New Roman" panose="02020603050405020304" pitchFamily="18" charset="0"/>
                <a:cs typeface="Times New Roman" panose="02020603050405020304" pitchFamily="18" charset="0"/>
              </a:rPr>
              <a:t>Jaccard</a:t>
            </a:r>
            <a:r>
              <a:rPr lang="en-US" dirty="0">
                <a:solidFill>
                  <a:srgbClr val="003300"/>
                </a:solidFill>
                <a:latin typeface="Times New Roman" panose="02020603050405020304" pitchFamily="18" charset="0"/>
                <a:cs typeface="Times New Roman" panose="02020603050405020304" pitchFamily="18" charset="0"/>
              </a:rPr>
              <a:t> index, can be used to quantify the similarity between the query features and the features of the indexed images.</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Ranking and Retrieval: </a:t>
            </a:r>
            <a:r>
              <a:rPr lang="en-US" dirty="0">
                <a:solidFill>
                  <a:srgbClr val="003300"/>
                </a:solidFill>
                <a:latin typeface="Times New Roman" panose="02020603050405020304" pitchFamily="18" charset="0"/>
                <a:cs typeface="Times New Roman" panose="02020603050405020304" pitchFamily="18" charset="0"/>
              </a:rPr>
              <a:t>Based on the similarity measurements, the indexed images are ranked in descending order of relevance to the query. The most similar images are returned as the retrieval results.</a:t>
            </a:r>
            <a:endParaRPr lang="en-US"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389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0" name="Picture 2" descr="CBIR using DC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125487"/>
            <a:ext cx="8610600" cy="32308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817163"/>
            <a:ext cx="9144000" cy="2308324"/>
          </a:xfrm>
          <a:prstGeom prst="rect">
            <a:avLst/>
          </a:prstGeom>
        </p:spPr>
        <p:txBody>
          <a:bodyPr wrap="square">
            <a:spAutoFit/>
          </a:bodyPr>
          <a:lstStyle/>
          <a:p>
            <a:r>
              <a:rPr lang="en-US" dirty="0">
                <a:solidFill>
                  <a:srgbClr val="003300"/>
                </a:solidFill>
                <a:latin typeface="Times New Roman" panose="02020603050405020304" pitchFamily="18" charset="0"/>
                <a:cs typeface="Times New Roman" panose="02020603050405020304" pitchFamily="18" charset="0"/>
              </a:rPr>
              <a:t>Recently, state-of-the-art CBIR systems have started using machine-learning methods such as </a:t>
            </a:r>
            <a:r>
              <a:rPr lang="en-US" dirty="0">
                <a:solidFill>
                  <a:srgbClr val="003300"/>
                </a:solidFill>
                <a:latin typeface="Times New Roman" panose="02020603050405020304" pitchFamily="18" charset="0"/>
                <a:cs typeface="Times New Roman" panose="02020603050405020304" pitchFamily="18" charset="0"/>
                <a:hlinkClick r:id="rId4"/>
              </a:rPr>
              <a:t>deep-learning algorithms</a:t>
            </a:r>
            <a:r>
              <a:rPr lang="en-US" dirty="0">
                <a:solidFill>
                  <a:srgbClr val="003300"/>
                </a:solidFill>
                <a:latin typeface="Times New Roman" panose="02020603050405020304" pitchFamily="18" charset="0"/>
                <a:cs typeface="Times New Roman" panose="02020603050405020304" pitchFamily="18" charset="0"/>
              </a:rPr>
              <a:t>. They can perform feature extraction far better than traditional methods.</a:t>
            </a:r>
          </a:p>
          <a:p>
            <a:r>
              <a:rPr lang="en-US" dirty="0">
                <a:solidFill>
                  <a:srgbClr val="003300"/>
                </a:solidFill>
                <a:latin typeface="Times New Roman" panose="02020603050405020304" pitchFamily="18" charset="0"/>
                <a:cs typeface="Times New Roman" panose="02020603050405020304" pitchFamily="18" charset="0"/>
              </a:rPr>
              <a:t>Usually, a </a:t>
            </a:r>
            <a:r>
              <a:rPr lang="en-US" dirty="0">
                <a:solidFill>
                  <a:srgbClr val="003300"/>
                </a:solidFill>
                <a:latin typeface="Times New Roman" panose="02020603050405020304" pitchFamily="18" charset="0"/>
                <a:cs typeface="Times New Roman" panose="02020603050405020304" pitchFamily="18" charset="0"/>
                <a:hlinkClick r:id="rId5"/>
              </a:rPr>
              <a:t>Deep Convolutional Neural Network (DCNN)</a:t>
            </a:r>
            <a:r>
              <a:rPr lang="en-US" dirty="0">
                <a:solidFill>
                  <a:srgbClr val="003300"/>
                </a:solidFill>
                <a:latin typeface="Times New Roman" panose="02020603050405020304" pitchFamily="18" charset="0"/>
                <a:cs typeface="Times New Roman" panose="02020603050405020304" pitchFamily="18" charset="0"/>
              </a:rPr>
              <a:t> is trained using available data. Its job is to extract features from images. So, </a:t>
            </a:r>
            <a:r>
              <a:rPr lang="en-US" b="1" dirty="0">
                <a:solidFill>
                  <a:srgbClr val="003300"/>
                </a:solidFill>
                <a:latin typeface="Times New Roman" panose="02020603050405020304" pitchFamily="18" charset="0"/>
                <a:cs typeface="Times New Roman" panose="02020603050405020304" pitchFamily="18" charset="0"/>
              </a:rPr>
              <a:t>when a user sends the query image to the database system, DCNN extracts its features.</a:t>
            </a:r>
            <a:r>
              <a:rPr lang="en-US" dirty="0">
                <a:solidFill>
                  <a:srgbClr val="003300"/>
                </a:solidFill>
                <a:latin typeface="Times New Roman" panose="02020603050405020304" pitchFamily="18" charset="0"/>
                <a:cs typeface="Times New Roman" panose="02020603050405020304" pitchFamily="18" charset="0"/>
              </a:rPr>
              <a:t> Then, the query-image features are compared to those of the database images. In that step, the database system finds the most similar images using similarity measures and returns them to the user:</a:t>
            </a:r>
            <a:endParaRPr lang="en-US"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041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6024" y="1332590"/>
            <a:ext cx="7044000" cy="462651"/>
          </a:xfrm>
          <a:prstGeom prst="rect">
            <a:avLst/>
          </a:prstGeom>
        </p:spPr>
      </p:pic>
      <p:sp>
        <p:nvSpPr>
          <p:cNvPr id="3" name="object 3"/>
          <p:cNvSpPr txBox="1">
            <a:spLocks noGrp="1"/>
          </p:cNvSpPr>
          <p:nvPr>
            <p:ph type="title" idx="4294967295"/>
          </p:nvPr>
        </p:nvSpPr>
        <p:spPr>
          <a:xfrm>
            <a:off x="1178919" y="683873"/>
            <a:ext cx="7068741" cy="563616"/>
          </a:xfrm>
          <a:prstGeom prst="rect">
            <a:avLst/>
          </a:prstGeom>
        </p:spPr>
        <p:txBody>
          <a:bodyPr vert="horz" wrap="square" lIns="0" tIns="9525" rIns="0" bIns="0" rtlCol="0" anchor="ctr">
            <a:spAutoFit/>
          </a:bodyPr>
          <a:lstStyle/>
          <a:p>
            <a:pPr marL="9525">
              <a:lnSpc>
                <a:spcPct val="100000"/>
              </a:lnSpc>
              <a:spcBef>
                <a:spcPts val="75"/>
              </a:spcBef>
              <a:tabLst>
                <a:tab pos="2130266" algn="l"/>
              </a:tabLst>
            </a:pPr>
            <a:r>
              <a:rPr sz="3600" spc="229" dirty="0"/>
              <a:t>Artificial	</a:t>
            </a:r>
            <a:r>
              <a:rPr sz="3600" spc="172" dirty="0"/>
              <a:t>Neural</a:t>
            </a:r>
            <a:r>
              <a:rPr sz="3600" spc="-135" dirty="0"/>
              <a:t> </a:t>
            </a:r>
            <a:r>
              <a:rPr sz="3600" spc="221" dirty="0"/>
              <a:t>Network</a:t>
            </a:r>
            <a:r>
              <a:rPr sz="3600" spc="-143" dirty="0"/>
              <a:t> </a:t>
            </a:r>
            <a:r>
              <a:rPr sz="3600" spc="120" dirty="0"/>
              <a:t>(ANN)</a:t>
            </a:r>
            <a:endParaRPr sz="3600" dirty="0"/>
          </a:p>
        </p:txBody>
      </p:sp>
      <p:sp>
        <p:nvSpPr>
          <p:cNvPr id="4" name="object 4"/>
          <p:cNvSpPr txBox="1"/>
          <p:nvPr/>
        </p:nvSpPr>
        <p:spPr>
          <a:xfrm>
            <a:off x="744854" y="2002346"/>
            <a:ext cx="7818120" cy="2175596"/>
          </a:xfrm>
          <a:prstGeom prst="rect">
            <a:avLst/>
          </a:prstGeom>
        </p:spPr>
        <p:txBody>
          <a:bodyPr vert="horz" wrap="square" lIns="0" tIns="9525" rIns="0" bIns="0" rtlCol="0">
            <a:spAutoFit/>
          </a:bodyPr>
          <a:lstStyle/>
          <a:p>
            <a:pPr marL="266700" indent="-257651">
              <a:lnSpc>
                <a:spcPts val="2430"/>
              </a:lnSpc>
              <a:spcBef>
                <a:spcPts val="75"/>
              </a:spcBef>
              <a:buFont typeface="Arial MT"/>
              <a:buChar char="•"/>
              <a:tabLst>
                <a:tab pos="266700" algn="l"/>
                <a:tab pos="267176" algn="l"/>
              </a:tabLst>
            </a:pPr>
            <a:r>
              <a:rPr sz="2250" dirty="0">
                <a:latin typeface="Calibri"/>
                <a:cs typeface="Calibri"/>
              </a:rPr>
              <a:t>An</a:t>
            </a:r>
            <a:r>
              <a:rPr sz="2250" spc="-4" dirty="0">
                <a:latin typeface="Calibri"/>
                <a:cs typeface="Calibri"/>
              </a:rPr>
              <a:t> </a:t>
            </a:r>
            <a:r>
              <a:rPr sz="2250" spc="-11" dirty="0">
                <a:latin typeface="Calibri"/>
                <a:cs typeface="Calibri"/>
              </a:rPr>
              <a:t>information</a:t>
            </a:r>
            <a:r>
              <a:rPr sz="2250" dirty="0">
                <a:latin typeface="Calibri"/>
                <a:cs typeface="Calibri"/>
              </a:rPr>
              <a:t> </a:t>
            </a:r>
            <a:r>
              <a:rPr sz="2250" spc="-8" dirty="0">
                <a:latin typeface="Calibri"/>
                <a:cs typeface="Calibri"/>
              </a:rPr>
              <a:t>processing paradigm</a:t>
            </a:r>
            <a:r>
              <a:rPr sz="2250" spc="-4" dirty="0">
                <a:latin typeface="Calibri"/>
                <a:cs typeface="Calibri"/>
              </a:rPr>
              <a:t> </a:t>
            </a:r>
            <a:r>
              <a:rPr sz="2250" spc="-8" dirty="0">
                <a:latin typeface="Calibri"/>
                <a:cs typeface="Calibri"/>
              </a:rPr>
              <a:t>inspired</a:t>
            </a:r>
            <a:r>
              <a:rPr sz="2250" dirty="0">
                <a:latin typeface="Calibri"/>
                <a:cs typeface="Calibri"/>
              </a:rPr>
              <a:t> </a:t>
            </a:r>
            <a:r>
              <a:rPr sz="2250" spc="-8" dirty="0">
                <a:latin typeface="Calibri"/>
                <a:cs typeface="Calibri"/>
              </a:rPr>
              <a:t>by</a:t>
            </a:r>
            <a:r>
              <a:rPr sz="2250" dirty="0">
                <a:latin typeface="Calibri"/>
                <a:cs typeface="Calibri"/>
              </a:rPr>
              <a:t> </a:t>
            </a:r>
            <a:r>
              <a:rPr sz="2250" spc="-4" dirty="0">
                <a:latin typeface="Calibri"/>
                <a:cs typeface="Calibri"/>
              </a:rPr>
              <a:t>human</a:t>
            </a:r>
            <a:r>
              <a:rPr sz="2250" spc="-8" dirty="0">
                <a:latin typeface="Calibri"/>
                <a:cs typeface="Calibri"/>
              </a:rPr>
              <a:t> </a:t>
            </a:r>
            <a:r>
              <a:rPr sz="2250" spc="-30" dirty="0">
                <a:latin typeface="Calibri"/>
                <a:cs typeface="Calibri"/>
              </a:rPr>
              <a:t>brain’s</a:t>
            </a:r>
            <a:endParaRPr sz="2250" dirty="0">
              <a:latin typeface="Calibri"/>
              <a:cs typeface="Calibri"/>
            </a:endParaRPr>
          </a:p>
          <a:p>
            <a:pPr marL="266700">
              <a:lnSpc>
                <a:spcPts val="2430"/>
              </a:lnSpc>
            </a:pPr>
            <a:r>
              <a:rPr sz="2250" spc="-11" dirty="0">
                <a:latin typeface="Calibri"/>
                <a:cs typeface="Calibri"/>
              </a:rPr>
              <a:t>information</a:t>
            </a:r>
            <a:r>
              <a:rPr sz="2250" spc="-4" dirty="0">
                <a:latin typeface="Calibri"/>
                <a:cs typeface="Calibri"/>
              </a:rPr>
              <a:t> </a:t>
            </a:r>
            <a:r>
              <a:rPr sz="2250" spc="-8" dirty="0">
                <a:latin typeface="Calibri"/>
                <a:cs typeface="Calibri"/>
              </a:rPr>
              <a:t>processing </a:t>
            </a:r>
            <a:r>
              <a:rPr sz="2250" spc="-4" dirty="0">
                <a:latin typeface="Calibri"/>
                <a:cs typeface="Calibri"/>
              </a:rPr>
              <a:t>mechanism.</a:t>
            </a:r>
            <a:endParaRPr sz="2250" dirty="0">
              <a:latin typeface="Calibri"/>
              <a:cs typeface="Calibri"/>
            </a:endParaRPr>
          </a:p>
          <a:p>
            <a:pPr>
              <a:spcBef>
                <a:spcPts val="15"/>
              </a:spcBef>
            </a:pPr>
            <a:endParaRPr sz="2625" dirty="0">
              <a:latin typeface="Calibri"/>
              <a:cs typeface="Calibri"/>
            </a:endParaRPr>
          </a:p>
          <a:p>
            <a:pPr marL="266700" marR="3810" indent="-257651">
              <a:lnSpc>
                <a:spcPts val="2160"/>
              </a:lnSpc>
              <a:buFont typeface="Arial MT"/>
              <a:buChar char="•"/>
              <a:tabLst>
                <a:tab pos="266700" algn="l"/>
                <a:tab pos="267176" algn="l"/>
                <a:tab pos="1470184" algn="l"/>
              </a:tabLst>
            </a:pPr>
            <a:r>
              <a:rPr sz="2250" spc="-4" dirty="0">
                <a:latin typeface="Calibri"/>
                <a:cs typeface="Calibri"/>
              </a:rPr>
              <a:t>Composed</a:t>
            </a:r>
            <a:r>
              <a:rPr sz="2250" spc="4" dirty="0">
                <a:latin typeface="Calibri"/>
                <a:cs typeface="Calibri"/>
              </a:rPr>
              <a:t> </a:t>
            </a:r>
            <a:r>
              <a:rPr sz="2250" spc="-4" dirty="0">
                <a:latin typeface="Calibri"/>
                <a:cs typeface="Calibri"/>
              </a:rPr>
              <a:t>of</a:t>
            </a:r>
            <a:r>
              <a:rPr sz="2250" dirty="0">
                <a:latin typeface="Calibri"/>
                <a:cs typeface="Calibri"/>
              </a:rPr>
              <a:t> a</a:t>
            </a:r>
            <a:r>
              <a:rPr sz="2250" spc="-4" dirty="0">
                <a:latin typeface="Calibri"/>
                <a:cs typeface="Calibri"/>
              </a:rPr>
              <a:t> </a:t>
            </a:r>
            <a:r>
              <a:rPr sz="2250" spc="-11" dirty="0">
                <a:latin typeface="Calibri"/>
                <a:cs typeface="Calibri"/>
              </a:rPr>
              <a:t>large</a:t>
            </a:r>
            <a:r>
              <a:rPr sz="2250" spc="-8" dirty="0">
                <a:latin typeface="Calibri"/>
                <a:cs typeface="Calibri"/>
              </a:rPr>
              <a:t> number</a:t>
            </a:r>
            <a:r>
              <a:rPr sz="2250" spc="4" dirty="0">
                <a:latin typeface="Calibri"/>
                <a:cs typeface="Calibri"/>
              </a:rPr>
              <a:t> </a:t>
            </a:r>
            <a:r>
              <a:rPr sz="2250" spc="-4" dirty="0">
                <a:latin typeface="Calibri"/>
                <a:cs typeface="Calibri"/>
              </a:rPr>
              <a:t>of</a:t>
            </a:r>
            <a:r>
              <a:rPr sz="2250" dirty="0">
                <a:latin typeface="Calibri"/>
                <a:cs typeface="Calibri"/>
              </a:rPr>
              <a:t> </a:t>
            </a:r>
            <a:r>
              <a:rPr sz="2250" spc="-4" dirty="0">
                <a:latin typeface="Calibri"/>
                <a:cs typeface="Calibri"/>
              </a:rPr>
              <a:t>highly</a:t>
            </a:r>
            <a:r>
              <a:rPr sz="2250" spc="4" dirty="0">
                <a:latin typeface="Calibri"/>
                <a:cs typeface="Calibri"/>
              </a:rPr>
              <a:t> </a:t>
            </a:r>
            <a:r>
              <a:rPr sz="2250" spc="-11" dirty="0">
                <a:latin typeface="Calibri"/>
                <a:cs typeface="Calibri"/>
              </a:rPr>
              <a:t>interconnected</a:t>
            </a:r>
            <a:r>
              <a:rPr sz="2250" spc="-8" dirty="0">
                <a:latin typeface="Calibri"/>
                <a:cs typeface="Calibri"/>
              </a:rPr>
              <a:t> </a:t>
            </a:r>
            <a:r>
              <a:rPr sz="2250" spc="-11" dirty="0">
                <a:latin typeface="Calibri"/>
                <a:cs typeface="Calibri"/>
              </a:rPr>
              <a:t>processing </a:t>
            </a:r>
            <a:r>
              <a:rPr sz="2250" spc="-499" dirty="0">
                <a:latin typeface="Calibri"/>
                <a:cs typeface="Calibri"/>
              </a:rPr>
              <a:t> </a:t>
            </a:r>
            <a:r>
              <a:rPr sz="2250" spc="-8" dirty="0">
                <a:latin typeface="Calibri"/>
                <a:cs typeface="Calibri"/>
              </a:rPr>
              <a:t>elements	</a:t>
            </a:r>
            <a:r>
              <a:rPr sz="2250" spc="-4" dirty="0">
                <a:latin typeface="Calibri"/>
                <a:cs typeface="Calibri"/>
              </a:rPr>
              <a:t>called </a:t>
            </a:r>
            <a:r>
              <a:rPr sz="2250" spc="-11" dirty="0">
                <a:latin typeface="Calibri"/>
                <a:cs typeface="Calibri"/>
              </a:rPr>
              <a:t>neurons </a:t>
            </a:r>
            <a:r>
              <a:rPr sz="2250" spc="-8" dirty="0">
                <a:latin typeface="Calibri"/>
                <a:cs typeface="Calibri"/>
              </a:rPr>
              <a:t>working </a:t>
            </a:r>
            <a:r>
              <a:rPr sz="2250" dirty="0">
                <a:latin typeface="Calibri"/>
                <a:cs typeface="Calibri"/>
              </a:rPr>
              <a:t>in </a:t>
            </a:r>
            <a:r>
              <a:rPr sz="2250" spc="-4" dirty="0">
                <a:latin typeface="Calibri"/>
                <a:cs typeface="Calibri"/>
              </a:rPr>
              <a:t>unison </a:t>
            </a:r>
            <a:r>
              <a:rPr sz="2250" spc="-8" dirty="0">
                <a:latin typeface="Calibri"/>
                <a:cs typeface="Calibri"/>
              </a:rPr>
              <a:t>to solve </a:t>
            </a:r>
            <a:r>
              <a:rPr sz="2250" spc="-4" dirty="0">
                <a:latin typeface="Calibri"/>
                <a:cs typeface="Calibri"/>
              </a:rPr>
              <a:t>specific </a:t>
            </a:r>
            <a:r>
              <a:rPr sz="2250" dirty="0">
                <a:latin typeface="Calibri"/>
                <a:cs typeface="Calibri"/>
              </a:rPr>
              <a:t> </a:t>
            </a:r>
            <a:r>
              <a:rPr sz="2250" spc="-11" dirty="0">
                <a:latin typeface="Calibri"/>
                <a:cs typeface="Calibri"/>
              </a:rPr>
              <a:t>problems.</a:t>
            </a:r>
            <a:endParaRPr sz="2250" dirty="0">
              <a:latin typeface="Calibri"/>
              <a:cs typeface="Calibri"/>
            </a:endParaRPr>
          </a:p>
          <a:p>
            <a:pPr marL="352425">
              <a:spcBef>
                <a:spcPts val="34"/>
              </a:spcBef>
            </a:pPr>
            <a:r>
              <a:rPr sz="1950" dirty="0">
                <a:latin typeface="Arial MT"/>
                <a:cs typeface="Arial MT"/>
              </a:rPr>
              <a:t>–</a:t>
            </a:r>
            <a:r>
              <a:rPr sz="1950" spc="56" dirty="0">
                <a:latin typeface="Arial MT"/>
                <a:cs typeface="Arial MT"/>
              </a:rPr>
              <a:t> </a:t>
            </a:r>
            <a:r>
              <a:rPr sz="1950" dirty="0">
                <a:latin typeface="Calibri"/>
                <a:cs typeface="Calibri"/>
              </a:rPr>
              <a:t>ANNs</a:t>
            </a:r>
            <a:r>
              <a:rPr sz="1950" spc="-26" dirty="0">
                <a:latin typeface="Calibri"/>
                <a:cs typeface="Calibri"/>
              </a:rPr>
              <a:t> </a:t>
            </a:r>
            <a:r>
              <a:rPr sz="1950" dirty="0">
                <a:latin typeface="Calibri"/>
                <a:cs typeface="Calibri"/>
              </a:rPr>
              <a:t>learn</a:t>
            </a:r>
            <a:r>
              <a:rPr sz="1950" spc="-4" dirty="0">
                <a:latin typeface="Calibri"/>
                <a:cs typeface="Calibri"/>
              </a:rPr>
              <a:t> by</a:t>
            </a:r>
            <a:r>
              <a:rPr sz="1950" spc="-23" dirty="0">
                <a:latin typeface="Calibri"/>
                <a:cs typeface="Calibri"/>
              </a:rPr>
              <a:t> </a:t>
            </a:r>
            <a:r>
              <a:rPr sz="1950" spc="-8" dirty="0">
                <a:latin typeface="Calibri"/>
                <a:cs typeface="Calibri"/>
              </a:rPr>
              <a:t>examples</a:t>
            </a:r>
            <a:r>
              <a:rPr sz="1950" spc="-34" dirty="0">
                <a:latin typeface="Calibri"/>
                <a:cs typeface="Calibri"/>
              </a:rPr>
              <a:t> </a:t>
            </a:r>
            <a:r>
              <a:rPr sz="1950" spc="-15" dirty="0">
                <a:latin typeface="Calibri"/>
                <a:cs typeface="Calibri"/>
              </a:rPr>
              <a:t>like</a:t>
            </a:r>
            <a:r>
              <a:rPr sz="1950" spc="-8" dirty="0">
                <a:latin typeface="Calibri"/>
                <a:cs typeface="Calibri"/>
              </a:rPr>
              <a:t> </a:t>
            </a:r>
            <a:r>
              <a:rPr sz="1950" spc="-4" dirty="0">
                <a:latin typeface="Calibri"/>
                <a:cs typeface="Calibri"/>
              </a:rPr>
              <a:t>human</a:t>
            </a:r>
            <a:r>
              <a:rPr sz="1950" spc="-15" dirty="0">
                <a:latin typeface="Calibri"/>
                <a:cs typeface="Calibri"/>
              </a:rPr>
              <a:t> </a:t>
            </a:r>
            <a:r>
              <a:rPr sz="1950" spc="-4" dirty="0">
                <a:latin typeface="Calibri"/>
                <a:cs typeface="Calibri"/>
              </a:rPr>
              <a:t>being.</a:t>
            </a:r>
            <a:endParaRPr sz="1950" dirty="0">
              <a:latin typeface="Calibri"/>
              <a:cs typeface="Calibri"/>
            </a:endParaRPr>
          </a:p>
        </p:txBody>
      </p:sp>
      <p:sp>
        <p:nvSpPr>
          <p:cNvPr id="6" name="object 6"/>
          <p:cNvSpPr txBox="1"/>
          <p:nvPr/>
        </p:nvSpPr>
        <p:spPr>
          <a:xfrm>
            <a:off x="1202246" y="5835549"/>
            <a:ext cx="135731"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30</a:t>
            </a:r>
            <a:endParaRPr sz="900">
              <a:latin typeface="Calibri"/>
              <a:cs typeface="Calibri"/>
            </a:endParaRPr>
          </a:p>
        </p:txBody>
      </p:sp>
      <p:sp>
        <p:nvSpPr>
          <p:cNvPr id="7" name="Title 1"/>
          <p:cNvSpPr txBox="1">
            <a:spLocks/>
          </p:cNvSpPr>
          <p:nvPr/>
        </p:nvSpPr>
        <p:spPr>
          <a:xfrm>
            <a:off x="3314700" y="-14254"/>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5" name="Picture 2" descr="E:\NIET\Project\xLogo11.png.pagespeed.ic.pydHLuCQEZ.png">
            <a:extLst>
              <a:ext uri="{FF2B5EF4-FFF2-40B4-BE49-F238E27FC236}">
                <a16:creationId xmlns:a16="http://schemas.microsoft.com/office/drawing/2014/main" id="{0CAA97EB-4FFE-1356-C10B-278A97E2EDA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p:cNvSpPr>
            <a:spLocks noGrp="1"/>
          </p:cNvSpPr>
          <p:nvPr>
            <p:ph type="dt" sz="half" idx="10"/>
          </p:nvPr>
        </p:nvSpPr>
        <p:spPr/>
        <p:txBody>
          <a:bodyPr/>
          <a:lstStyle/>
          <a:p>
            <a:r>
              <a:rPr lang="en-US"/>
              <a:t>1/5/2020</a:t>
            </a:r>
          </a:p>
        </p:txBody>
      </p:sp>
      <p:sp>
        <p:nvSpPr>
          <p:cNvPr id="9" name="Footer Placeholder 8"/>
          <p:cNvSpPr>
            <a:spLocks noGrp="1"/>
          </p:cNvSpPr>
          <p:nvPr>
            <p:ph type="ftr" sz="quarter" idx="11"/>
          </p:nvPr>
        </p:nvSpPr>
        <p:spPr/>
        <p:txBody>
          <a:bodyPr/>
          <a:lstStyle/>
          <a:p>
            <a:r>
              <a:rPr lang="it-IT"/>
              <a:t>Ms.Shivani Sharma              COMPUTER VISION  UNIT- 1</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40270" y="1175407"/>
            <a:ext cx="4299464" cy="355562"/>
          </a:xfrm>
          <a:prstGeom prst="rect">
            <a:avLst/>
          </a:prstGeom>
        </p:spPr>
      </p:pic>
      <p:sp>
        <p:nvSpPr>
          <p:cNvPr id="3" name="object 3"/>
          <p:cNvSpPr txBox="1">
            <a:spLocks noGrp="1"/>
          </p:cNvSpPr>
          <p:nvPr>
            <p:ph type="title" idx="4294967295"/>
          </p:nvPr>
        </p:nvSpPr>
        <p:spPr>
          <a:xfrm>
            <a:off x="2286000" y="666986"/>
            <a:ext cx="4349354" cy="540052"/>
          </a:xfrm>
          <a:prstGeom prst="rect">
            <a:avLst/>
          </a:prstGeom>
        </p:spPr>
        <p:txBody>
          <a:bodyPr vert="horz" wrap="square" lIns="0" tIns="9049" rIns="0" bIns="0" rtlCol="0" anchor="ctr">
            <a:spAutoFit/>
          </a:bodyPr>
          <a:lstStyle/>
          <a:p>
            <a:pPr marL="9525">
              <a:lnSpc>
                <a:spcPct val="100000"/>
              </a:lnSpc>
              <a:spcBef>
                <a:spcPts val="71"/>
              </a:spcBef>
            </a:pPr>
            <a:r>
              <a:rPr sz="3450" spc="158" dirty="0"/>
              <a:t>Neurons</a:t>
            </a:r>
            <a:r>
              <a:rPr sz="3450" spc="-109" dirty="0"/>
              <a:t> </a:t>
            </a:r>
            <a:r>
              <a:rPr sz="3450" spc="165" dirty="0"/>
              <a:t>in</a:t>
            </a:r>
            <a:r>
              <a:rPr sz="3450" spc="-109" dirty="0"/>
              <a:t> </a:t>
            </a:r>
            <a:r>
              <a:rPr sz="3450" spc="184" dirty="0"/>
              <a:t>the</a:t>
            </a:r>
            <a:r>
              <a:rPr sz="3450" spc="-109" dirty="0"/>
              <a:t> </a:t>
            </a:r>
            <a:r>
              <a:rPr sz="3450" spc="176" dirty="0"/>
              <a:t>Brain</a:t>
            </a:r>
            <a:endParaRPr sz="3450" dirty="0"/>
          </a:p>
        </p:txBody>
      </p:sp>
      <p:pic>
        <p:nvPicPr>
          <p:cNvPr id="4" name="object 4"/>
          <p:cNvPicPr/>
          <p:nvPr/>
        </p:nvPicPr>
        <p:blipFill>
          <a:blip r:embed="rId3" cstate="print"/>
          <a:stretch>
            <a:fillRect/>
          </a:stretch>
        </p:blipFill>
        <p:spPr>
          <a:xfrm>
            <a:off x="2628901" y="1769364"/>
            <a:ext cx="3494150" cy="1416177"/>
          </a:xfrm>
          <a:prstGeom prst="rect">
            <a:avLst/>
          </a:prstGeom>
        </p:spPr>
      </p:pic>
      <p:sp>
        <p:nvSpPr>
          <p:cNvPr id="5" name="object 5"/>
          <p:cNvSpPr txBox="1"/>
          <p:nvPr/>
        </p:nvSpPr>
        <p:spPr>
          <a:xfrm>
            <a:off x="942823" y="3148363"/>
            <a:ext cx="7279481" cy="2788296"/>
          </a:xfrm>
          <a:prstGeom prst="rect">
            <a:avLst/>
          </a:prstGeom>
        </p:spPr>
        <p:txBody>
          <a:bodyPr vert="horz" wrap="square" lIns="0" tIns="9049" rIns="0" bIns="0" rtlCol="0">
            <a:spAutoFit/>
          </a:bodyPr>
          <a:lstStyle/>
          <a:p>
            <a:pPr marL="266224" marR="3810" indent="-257175">
              <a:lnSpc>
                <a:spcPct val="110000"/>
              </a:lnSpc>
              <a:spcBef>
                <a:spcPts val="71"/>
              </a:spcBef>
              <a:buFont typeface="Arial MT"/>
              <a:buChar char="•"/>
              <a:tabLst>
                <a:tab pos="266224" algn="l"/>
                <a:tab pos="266700" algn="l"/>
              </a:tabLst>
            </a:pPr>
            <a:r>
              <a:rPr sz="2250" spc="-4" dirty="0">
                <a:latin typeface="Calibri"/>
                <a:cs typeface="Calibri"/>
              </a:rPr>
              <a:t>The</a:t>
            </a:r>
            <a:r>
              <a:rPr sz="2250" spc="-11" dirty="0">
                <a:latin typeface="Calibri"/>
                <a:cs typeface="Calibri"/>
              </a:rPr>
              <a:t> </a:t>
            </a:r>
            <a:r>
              <a:rPr sz="2250" dirty="0">
                <a:latin typeface="Calibri"/>
                <a:cs typeface="Calibri"/>
              </a:rPr>
              <a:t>main </a:t>
            </a:r>
            <a:r>
              <a:rPr sz="2250" spc="-8" dirty="0">
                <a:latin typeface="Calibri"/>
                <a:cs typeface="Calibri"/>
              </a:rPr>
              <a:t>purpose</a:t>
            </a:r>
            <a:r>
              <a:rPr sz="2250" spc="8" dirty="0">
                <a:latin typeface="Calibri"/>
                <a:cs typeface="Calibri"/>
              </a:rPr>
              <a:t> </a:t>
            </a:r>
            <a:r>
              <a:rPr sz="2250" spc="-4" dirty="0">
                <a:latin typeface="Calibri"/>
                <a:cs typeface="Calibri"/>
              </a:rPr>
              <a:t>of </a:t>
            </a:r>
            <a:r>
              <a:rPr sz="2250" spc="-11" dirty="0">
                <a:latin typeface="Calibri"/>
                <a:cs typeface="Calibri"/>
              </a:rPr>
              <a:t>neurons</a:t>
            </a:r>
            <a:r>
              <a:rPr sz="2250" spc="11" dirty="0">
                <a:latin typeface="Calibri"/>
                <a:cs typeface="Calibri"/>
              </a:rPr>
              <a:t> </a:t>
            </a:r>
            <a:r>
              <a:rPr sz="2250" dirty="0">
                <a:latin typeface="Calibri"/>
                <a:cs typeface="Calibri"/>
              </a:rPr>
              <a:t>is</a:t>
            </a:r>
            <a:r>
              <a:rPr sz="2250" spc="-8" dirty="0">
                <a:latin typeface="Calibri"/>
                <a:cs typeface="Calibri"/>
              </a:rPr>
              <a:t> </a:t>
            </a:r>
            <a:r>
              <a:rPr sz="2250" spc="-11" dirty="0">
                <a:latin typeface="Calibri"/>
                <a:cs typeface="Calibri"/>
              </a:rPr>
              <a:t>to</a:t>
            </a:r>
            <a:r>
              <a:rPr sz="2250" spc="-4" dirty="0">
                <a:latin typeface="Calibri"/>
                <a:cs typeface="Calibri"/>
              </a:rPr>
              <a:t> </a:t>
            </a:r>
            <a:r>
              <a:rPr sz="2250" spc="-11" dirty="0">
                <a:latin typeface="Calibri"/>
                <a:cs typeface="Calibri"/>
              </a:rPr>
              <a:t>receive,</a:t>
            </a:r>
            <a:r>
              <a:rPr sz="2250" spc="-23" dirty="0">
                <a:latin typeface="Calibri"/>
                <a:cs typeface="Calibri"/>
              </a:rPr>
              <a:t> </a:t>
            </a:r>
            <a:r>
              <a:rPr sz="2250" spc="-11" dirty="0">
                <a:latin typeface="Calibri"/>
                <a:cs typeface="Calibri"/>
              </a:rPr>
              <a:t>analyze</a:t>
            </a:r>
            <a:r>
              <a:rPr sz="2250" dirty="0">
                <a:latin typeface="Calibri"/>
                <a:cs typeface="Calibri"/>
              </a:rPr>
              <a:t> and </a:t>
            </a:r>
            <a:r>
              <a:rPr sz="2250" spc="4" dirty="0">
                <a:latin typeface="Calibri"/>
                <a:cs typeface="Calibri"/>
              </a:rPr>
              <a:t> </a:t>
            </a:r>
            <a:r>
              <a:rPr sz="2250" spc="-8" dirty="0">
                <a:latin typeface="Calibri"/>
                <a:cs typeface="Calibri"/>
              </a:rPr>
              <a:t>transmit </a:t>
            </a:r>
            <a:r>
              <a:rPr sz="2250" spc="-4" dirty="0">
                <a:latin typeface="Calibri"/>
                <a:cs typeface="Calibri"/>
              </a:rPr>
              <a:t>further</a:t>
            </a:r>
            <a:r>
              <a:rPr sz="2250" spc="4" dirty="0">
                <a:latin typeface="Calibri"/>
                <a:cs typeface="Calibri"/>
              </a:rPr>
              <a:t> </a:t>
            </a:r>
            <a:r>
              <a:rPr sz="2250" dirty="0">
                <a:latin typeface="Calibri"/>
                <a:cs typeface="Calibri"/>
              </a:rPr>
              <a:t>the</a:t>
            </a:r>
            <a:r>
              <a:rPr sz="2250" spc="-23" dirty="0">
                <a:latin typeface="Calibri"/>
                <a:cs typeface="Calibri"/>
              </a:rPr>
              <a:t> </a:t>
            </a:r>
            <a:r>
              <a:rPr sz="2250" spc="-11" dirty="0">
                <a:latin typeface="Calibri"/>
                <a:cs typeface="Calibri"/>
              </a:rPr>
              <a:t>information</a:t>
            </a:r>
            <a:r>
              <a:rPr sz="2250" spc="4" dirty="0">
                <a:latin typeface="Calibri"/>
                <a:cs typeface="Calibri"/>
              </a:rPr>
              <a:t> </a:t>
            </a:r>
            <a:r>
              <a:rPr sz="2250" dirty="0">
                <a:latin typeface="Calibri"/>
                <a:cs typeface="Calibri"/>
              </a:rPr>
              <a:t>in</a:t>
            </a:r>
            <a:r>
              <a:rPr sz="2250" spc="-11" dirty="0">
                <a:latin typeface="Calibri"/>
                <a:cs typeface="Calibri"/>
              </a:rPr>
              <a:t> </a:t>
            </a:r>
            <a:r>
              <a:rPr sz="2250" dirty="0">
                <a:latin typeface="Calibri"/>
                <a:cs typeface="Calibri"/>
              </a:rPr>
              <a:t>a</a:t>
            </a:r>
            <a:r>
              <a:rPr sz="2250" spc="4" dirty="0">
                <a:latin typeface="Calibri"/>
                <a:cs typeface="Calibri"/>
              </a:rPr>
              <a:t> </a:t>
            </a:r>
            <a:r>
              <a:rPr sz="2250" spc="-15" dirty="0">
                <a:latin typeface="Calibri"/>
                <a:cs typeface="Calibri"/>
              </a:rPr>
              <a:t>form</a:t>
            </a:r>
            <a:r>
              <a:rPr sz="2250" spc="-4" dirty="0">
                <a:latin typeface="Calibri"/>
                <a:cs typeface="Calibri"/>
              </a:rPr>
              <a:t> of</a:t>
            </a:r>
            <a:r>
              <a:rPr sz="2250" dirty="0">
                <a:latin typeface="Calibri"/>
                <a:cs typeface="Calibri"/>
              </a:rPr>
              <a:t> </a:t>
            </a:r>
            <a:r>
              <a:rPr sz="2250" spc="-4" dirty="0">
                <a:latin typeface="Calibri"/>
                <a:cs typeface="Calibri"/>
              </a:rPr>
              <a:t>signals</a:t>
            </a:r>
            <a:r>
              <a:rPr sz="2250" dirty="0">
                <a:latin typeface="Calibri"/>
                <a:cs typeface="Calibri"/>
              </a:rPr>
              <a:t> </a:t>
            </a:r>
            <a:r>
              <a:rPr sz="2250" spc="-4" dirty="0">
                <a:latin typeface="Calibri"/>
                <a:cs typeface="Calibri"/>
              </a:rPr>
              <a:t>(electric </a:t>
            </a:r>
            <a:r>
              <a:rPr sz="2250" spc="-495" dirty="0">
                <a:latin typeface="Calibri"/>
                <a:cs typeface="Calibri"/>
              </a:rPr>
              <a:t> </a:t>
            </a:r>
            <a:r>
              <a:rPr sz="2250" spc="-8" dirty="0">
                <a:latin typeface="Calibri"/>
                <a:cs typeface="Calibri"/>
              </a:rPr>
              <a:t>pulses).</a:t>
            </a:r>
            <a:endParaRPr sz="2250">
              <a:latin typeface="Calibri"/>
              <a:cs typeface="Calibri"/>
            </a:endParaRPr>
          </a:p>
          <a:p>
            <a:pPr marL="266224" indent="-257175">
              <a:spcBef>
                <a:spcPts val="810"/>
              </a:spcBef>
              <a:buFont typeface="Arial MT"/>
              <a:buChar char="•"/>
              <a:tabLst>
                <a:tab pos="266224" algn="l"/>
                <a:tab pos="266700" algn="l"/>
              </a:tabLst>
            </a:pPr>
            <a:r>
              <a:rPr sz="2250" spc="-4" dirty="0">
                <a:latin typeface="Calibri"/>
                <a:cs typeface="Calibri"/>
              </a:rPr>
              <a:t>When</a:t>
            </a:r>
            <a:r>
              <a:rPr sz="2250" dirty="0">
                <a:latin typeface="Calibri"/>
                <a:cs typeface="Calibri"/>
              </a:rPr>
              <a:t> a</a:t>
            </a:r>
            <a:r>
              <a:rPr sz="2250" spc="-4" dirty="0">
                <a:latin typeface="Calibri"/>
                <a:cs typeface="Calibri"/>
              </a:rPr>
              <a:t> </a:t>
            </a:r>
            <a:r>
              <a:rPr sz="2250" spc="-11" dirty="0">
                <a:latin typeface="Calibri"/>
                <a:cs typeface="Calibri"/>
              </a:rPr>
              <a:t>neuron</a:t>
            </a:r>
            <a:r>
              <a:rPr sz="2250" spc="-4" dirty="0">
                <a:latin typeface="Calibri"/>
                <a:cs typeface="Calibri"/>
              </a:rPr>
              <a:t> sends </a:t>
            </a:r>
            <a:r>
              <a:rPr sz="2250" dirty="0">
                <a:latin typeface="Calibri"/>
                <a:cs typeface="Calibri"/>
              </a:rPr>
              <a:t>the</a:t>
            </a:r>
            <a:r>
              <a:rPr sz="2250" spc="-11" dirty="0">
                <a:latin typeface="Calibri"/>
                <a:cs typeface="Calibri"/>
              </a:rPr>
              <a:t> information, </a:t>
            </a:r>
            <a:r>
              <a:rPr sz="2250" spc="-8" dirty="0">
                <a:latin typeface="Calibri"/>
                <a:cs typeface="Calibri"/>
              </a:rPr>
              <a:t>we </a:t>
            </a:r>
            <a:r>
              <a:rPr sz="2250" spc="-15" dirty="0">
                <a:latin typeface="Calibri"/>
                <a:cs typeface="Calibri"/>
              </a:rPr>
              <a:t>say</a:t>
            </a:r>
            <a:r>
              <a:rPr sz="2250" dirty="0">
                <a:latin typeface="Calibri"/>
                <a:cs typeface="Calibri"/>
              </a:rPr>
              <a:t> </a:t>
            </a:r>
            <a:r>
              <a:rPr sz="2250" spc="-4" dirty="0">
                <a:latin typeface="Calibri"/>
                <a:cs typeface="Calibri"/>
              </a:rPr>
              <a:t>that</a:t>
            </a:r>
            <a:r>
              <a:rPr sz="2250" spc="-23" dirty="0">
                <a:latin typeface="Calibri"/>
                <a:cs typeface="Calibri"/>
              </a:rPr>
              <a:t> </a:t>
            </a:r>
            <a:r>
              <a:rPr sz="2250" dirty="0">
                <a:latin typeface="Calibri"/>
                <a:cs typeface="Calibri"/>
              </a:rPr>
              <a:t>it</a:t>
            </a:r>
            <a:r>
              <a:rPr sz="2250" spc="-8" dirty="0">
                <a:latin typeface="Calibri"/>
                <a:cs typeface="Calibri"/>
              </a:rPr>
              <a:t> </a:t>
            </a:r>
            <a:r>
              <a:rPr sz="2250" spc="-34" dirty="0">
                <a:latin typeface="Calibri"/>
                <a:cs typeface="Calibri"/>
              </a:rPr>
              <a:t>“fires”.</a:t>
            </a:r>
            <a:endParaRPr sz="2250">
              <a:latin typeface="Calibri"/>
              <a:cs typeface="Calibri"/>
            </a:endParaRPr>
          </a:p>
          <a:p>
            <a:pPr marL="266224" marR="34290" indent="-257175">
              <a:lnSpc>
                <a:spcPct val="110000"/>
              </a:lnSpc>
              <a:spcBef>
                <a:spcPts val="544"/>
              </a:spcBef>
              <a:buFont typeface="Arial MT"/>
              <a:buChar char="•"/>
              <a:tabLst>
                <a:tab pos="266224" algn="l"/>
                <a:tab pos="266700" algn="l"/>
              </a:tabLst>
            </a:pPr>
            <a:r>
              <a:rPr sz="2250" dirty="0">
                <a:latin typeface="Calibri"/>
                <a:cs typeface="Calibri"/>
              </a:rPr>
              <a:t>Acting </a:t>
            </a:r>
            <a:r>
              <a:rPr sz="2250" spc="-8" dirty="0">
                <a:latin typeface="Calibri"/>
                <a:cs typeface="Calibri"/>
              </a:rPr>
              <a:t>through specialized projections </a:t>
            </a:r>
            <a:r>
              <a:rPr sz="2250" spc="-4" dirty="0">
                <a:latin typeface="Calibri"/>
                <a:cs typeface="Calibri"/>
              </a:rPr>
              <a:t>known </a:t>
            </a:r>
            <a:r>
              <a:rPr sz="2250" dirty="0">
                <a:latin typeface="Calibri"/>
                <a:cs typeface="Calibri"/>
              </a:rPr>
              <a:t>as </a:t>
            </a:r>
            <a:r>
              <a:rPr sz="2250" spc="-8" dirty="0">
                <a:latin typeface="Calibri"/>
                <a:cs typeface="Calibri"/>
              </a:rPr>
              <a:t>dendrites </a:t>
            </a:r>
            <a:r>
              <a:rPr sz="2250" spc="-4" dirty="0">
                <a:latin typeface="Calibri"/>
                <a:cs typeface="Calibri"/>
              </a:rPr>
              <a:t> </a:t>
            </a:r>
            <a:r>
              <a:rPr sz="2250" dirty="0">
                <a:latin typeface="Calibri"/>
                <a:cs typeface="Calibri"/>
              </a:rPr>
              <a:t>and</a:t>
            </a:r>
            <a:r>
              <a:rPr sz="2250" spc="-4" dirty="0">
                <a:latin typeface="Calibri"/>
                <a:cs typeface="Calibri"/>
              </a:rPr>
              <a:t> </a:t>
            </a:r>
            <a:r>
              <a:rPr sz="2250" spc="-19" dirty="0">
                <a:latin typeface="Calibri"/>
                <a:cs typeface="Calibri"/>
              </a:rPr>
              <a:t>axons,</a:t>
            </a:r>
            <a:r>
              <a:rPr sz="2250" dirty="0">
                <a:latin typeface="Calibri"/>
                <a:cs typeface="Calibri"/>
              </a:rPr>
              <a:t> </a:t>
            </a:r>
            <a:r>
              <a:rPr sz="2250" spc="-11" dirty="0">
                <a:latin typeface="Calibri"/>
                <a:cs typeface="Calibri"/>
              </a:rPr>
              <a:t>neurons</a:t>
            </a:r>
            <a:r>
              <a:rPr sz="2250" spc="4" dirty="0">
                <a:latin typeface="Calibri"/>
                <a:cs typeface="Calibri"/>
              </a:rPr>
              <a:t> </a:t>
            </a:r>
            <a:r>
              <a:rPr sz="2250" spc="-4" dirty="0">
                <a:latin typeface="Calibri"/>
                <a:cs typeface="Calibri"/>
              </a:rPr>
              <a:t>carry</a:t>
            </a:r>
            <a:r>
              <a:rPr sz="2250" spc="8" dirty="0">
                <a:latin typeface="Calibri"/>
                <a:cs typeface="Calibri"/>
              </a:rPr>
              <a:t> </a:t>
            </a:r>
            <a:r>
              <a:rPr sz="2250" spc="-11" dirty="0">
                <a:latin typeface="Calibri"/>
                <a:cs typeface="Calibri"/>
              </a:rPr>
              <a:t>information</a:t>
            </a:r>
            <a:r>
              <a:rPr sz="2250" spc="4" dirty="0">
                <a:latin typeface="Calibri"/>
                <a:cs typeface="Calibri"/>
              </a:rPr>
              <a:t> </a:t>
            </a:r>
            <a:r>
              <a:rPr sz="2250" spc="-8" dirty="0">
                <a:latin typeface="Calibri"/>
                <a:cs typeface="Calibri"/>
              </a:rPr>
              <a:t>throughout</a:t>
            </a:r>
            <a:r>
              <a:rPr sz="2250" spc="4" dirty="0">
                <a:latin typeface="Calibri"/>
                <a:cs typeface="Calibri"/>
              </a:rPr>
              <a:t> </a:t>
            </a:r>
            <a:r>
              <a:rPr sz="2250" dirty="0">
                <a:latin typeface="Calibri"/>
                <a:cs typeface="Calibri"/>
              </a:rPr>
              <a:t>the</a:t>
            </a:r>
            <a:r>
              <a:rPr sz="2250" spc="-15" dirty="0">
                <a:latin typeface="Calibri"/>
                <a:cs typeface="Calibri"/>
              </a:rPr>
              <a:t> neural </a:t>
            </a:r>
            <a:r>
              <a:rPr sz="2250" spc="-495" dirty="0">
                <a:latin typeface="Calibri"/>
                <a:cs typeface="Calibri"/>
              </a:rPr>
              <a:t> </a:t>
            </a:r>
            <a:r>
              <a:rPr sz="2250" spc="-8" dirty="0">
                <a:latin typeface="Calibri"/>
                <a:cs typeface="Calibri"/>
              </a:rPr>
              <a:t>network.</a:t>
            </a:r>
            <a:endParaRPr sz="2250">
              <a:latin typeface="Calibri"/>
              <a:cs typeface="Calibri"/>
            </a:endParaRPr>
          </a:p>
        </p:txBody>
      </p:sp>
      <p:sp>
        <p:nvSpPr>
          <p:cNvPr id="7" name="object 7"/>
          <p:cNvSpPr txBox="1"/>
          <p:nvPr/>
        </p:nvSpPr>
        <p:spPr>
          <a:xfrm>
            <a:off x="59055" y="5830063"/>
            <a:ext cx="135731"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31</a:t>
            </a:r>
            <a:endParaRPr sz="900">
              <a:latin typeface="Calibri"/>
              <a:cs typeface="Calibri"/>
            </a:endParaRPr>
          </a:p>
        </p:txBody>
      </p:sp>
      <p:sp>
        <p:nvSpPr>
          <p:cNvPr id="8" name="Title 1"/>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6" name="Picture 2" descr="E:\NIET\Project\xLogo11.png.pagespeed.ic.pydHLuCQEZ.png">
            <a:extLst>
              <a:ext uri="{FF2B5EF4-FFF2-40B4-BE49-F238E27FC236}">
                <a16:creationId xmlns:a16="http://schemas.microsoft.com/office/drawing/2014/main" id="{1E597D1B-D79B-D7FC-4609-EF8C7FFE85ED}"/>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9" name="Date Placeholder 8"/>
          <p:cNvSpPr>
            <a:spLocks noGrp="1"/>
          </p:cNvSpPr>
          <p:nvPr>
            <p:ph type="dt" sz="half" idx="10"/>
          </p:nvPr>
        </p:nvSpPr>
        <p:spPr/>
        <p:txBody>
          <a:bodyPr/>
          <a:lstStyle/>
          <a:p>
            <a:r>
              <a:rPr lang="en-US"/>
              <a:t>1/5/2020</a:t>
            </a:r>
          </a:p>
        </p:txBody>
      </p:sp>
      <p:sp>
        <p:nvSpPr>
          <p:cNvPr id="10" name="Footer Placeholder 9"/>
          <p:cNvSpPr>
            <a:spLocks noGrp="1"/>
          </p:cNvSpPr>
          <p:nvPr>
            <p:ph type="ftr" sz="quarter" idx="11"/>
          </p:nvPr>
        </p:nvSpPr>
        <p:spPr/>
        <p:txBody>
          <a:bodyPr/>
          <a:lstStyle/>
          <a:p>
            <a:r>
              <a:rPr lang="it-IT"/>
              <a:t>Ms.Shivani Sharma              COMPUTER VISION  UNIT- 1</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43100" y="2996946"/>
            <a:ext cx="4499991" cy="2698623"/>
          </a:xfrm>
          <a:prstGeom prst="rect">
            <a:avLst/>
          </a:prstGeom>
        </p:spPr>
      </p:pic>
      <p:sp>
        <p:nvSpPr>
          <p:cNvPr id="3" name="object 3"/>
          <p:cNvSpPr txBox="1"/>
          <p:nvPr/>
        </p:nvSpPr>
        <p:spPr>
          <a:xfrm>
            <a:off x="2498598" y="2978467"/>
            <a:ext cx="415290" cy="401552"/>
          </a:xfrm>
          <a:prstGeom prst="rect">
            <a:avLst/>
          </a:prstGeom>
        </p:spPr>
        <p:txBody>
          <a:bodyPr vert="horz" wrap="square" lIns="0" tIns="9049" rIns="0" bIns="0" rtlCol="0">
            <a:spAutoFit/>
          </a:bodyPr>
          <a:lstStyle/>
          <a:p>
            <a:pPr marL="28575">
              <a:spcBef>
                <a:spcPts val="71"/>
              </a:spcBef>
            </a:pPr>
            <a:r>
              <a:rPr sz="2550" spc="-45" dirty="0">
                <a:latin typeface="Cambria Math"/>
                <a:cs typeface="Cambria Math"/>
              </a:rPr>
              <a:t>𝑤</a:t>
            </a:r>
            <a:r>
              <a:rPr sz="2756" spc="-67" baseline="-15873" dirty="0">
                <a:latin typeface="Cambria Math"/>
                <a:cs typeface="Cambria Math"/>
              </a:rPr>
              <a:t>1</a:t>
            </a:r>
            <a:endParaRPr sz="2756" baseline="-15873">
              <a:latin typeface="Cambria Math"/>
              <a:cs typeface="Cambria Math"/>
            </a:endParaRPr>
          </a:p>
        </p:txBody>
      </p:sp>
      <p:sp>
        <p:nvSpPr>
          <p:cNvPr id="4" name="object 4"/>
          <p:cNvSpPr txBox="1"/>
          <p:nvPr/>
        </p:nvSpPr>
        <p:spPr>
          <a:xfrm>
            <a:off x="1661732" y="2759963"/>
            <a:ext cx="355282" cy="401552"/>
          </a:xfrm>
          <a:prstGeom prst="rect">
            <a:avLst/>
          </a:prstGeom>
        </p:spPr>
        <p:txBody>
          <a:bodyPr vert="horz" wrap="square" lIns="0" tIns="9049" rIns="0" bIns="0" rtlCol="0">
            <a:spAutoFit/>
          </a:bodyPr>
          <a:lstStyle/>
          <a:p>
            <a:pPr marL="28575">
              <a:spcBef>
                <a:spcPts val="71"/>
              </a:spcBef>
            </a:pPr>
            <a:r>
              <a:rPr sz="2550" spc="-19" dirty="0">
                <a:latin typeface="Cambria Math"/>
                <a:cs typeface="Cambria Math"/>
              </a:rPr>
              <a:t>𝑥</a:t>
            </a:r>
            <a:r>
              <a:rPr sz="2756" spc="-28" baseline="-15873" dirty="0">
                <a:latin typeface="Cambria Math"/>
                <a:cs typeface="Cambria Math"/>
              </a:rPr>
              <a:t>1</a:t>
            </a:r>
            <a:endParaRPr sz="2756" baseline="-15873">
              <a:latin typeface="Cambria Math"/>
              <a:cs typeface="Cambria Math"/>
            </a:endParaRPr>
          </a:p>
        </p:txBody>
      </p:sp>
      <p:pic>
        <p:nvPicPr>
          <p:cNvPr id="5" name="object 5"/>
          <p:cNvPicPr/>
          <p:nvPr/>
        </p:nvPicPr>
        <p:blipFill>
          <a:blip r:embed="rId3" cstate="print"/>
          <a:stretch>
            <a:fillRect/>
          </a:stretch>
        </p:blipFill>
        <p:spPr>
          <a:xfrm>
            <a:off x="1832203" y="1315445"/>
            <a:ext cx="5623040" cy="332402"/>
          </a:xfrm>
          <a:prstGeom prst="rect">
            <a:avLst/>
          </a:prstGeom>
        </p:spPr>
      </p:pic>
      <p:sp>
        <p:nvSpPr>
          <p:cNvPr id="6" name="object 6"/>
          <p:cNvSpPr txBox="1">
            <a:spLocks noGrp="1"/>
          </p:cNvSpPr>
          <p:nvPr>
            <p:ph type="title" idx="4294967295"/>
          </p:nvPr>
        </p:nvSpPr>
        <p:spPr>
          <a:xfrm>
            <a:off x="1801654" y="650077"/>
            <a:ext cx="5784056" cy="516969"/>
          </a:xfrm>
          <a:prstGeom prst="rect">
            <a:avLst/>
          </a:prstGeom>
        </p:spPr>
        <p:txBody>
          <a:bodyPr vert="horz" wrap="square" lIns="0" tIns="9049" rIns="0" bIns="0" rtlCol="0" anchor="ctr">
            <a:spAutoFit/>
          </a:bodyPr>
          <a:lstStyle/>
          <a:p>
            <a:pPr marL="123825">
              <a:lnSpc>
                <a:spcPct val="100000"/>
              </a:lnSpc>
              <a:spcBef>
                <a:spcPts val="71"/>
              </a:spcBef>
            </a:pPr>
            <a:r>
              <a:rPr spc="143" dirty="0"/>
              <a:t>Mathematical</a:t>
            </a:r>
            <a:r>
              <a:rPr spc="-98" dirty="0"/>
              <a:t> </a:t>
            </a:r>
            <a:r>
              <a:rPr spc="120" dirty="0"/>
              <a:t>Model:</a:t>
            </a:r>
            <a:r>
              <a:rPr spc="-79" dirty="0"/>
              <a:t> </a:t>
            </a:r>
            <a:r>
              <a:rPr spc="150" dirty="0"/>
              <a:t>Neuron</a:t>
            </a:r>
          </a:p>
        </p:txBody>
      </p:sp>
      <p:grpSp>
        <p:nvGrpSpPr>
          <p:cNvPr id="7" name="object 7"/>
          <p:cNvGrpSpPr/>
          <p:nvPr/>
        </p:nvGrpSpPr>
        <p:grpSpPr>
          <a:xfrm>
            <a:off x="4812030" y="3891915"/>
            <a:ext cx="984409" cy="1005840"/>
            <a:chOff x="6416040" y="4046220"/>
            <a:chExt cx="1312545" cy="1341120"/>
          </a:xfrm>
        </p:grpSpPr>
        <p:sp>
          <p:nvSpPr>
            <p:cNvPr id="8" name="object 8"/>
            <p:cNvSpPr/>
            <p:nvPr/>
          </p:nvSpPr>
          <p:spPr>
            <a:xfrm>
              <a:off x="6454140" y="4084320"/>
              <a:ext cx="1236345" cy="1264920"/>
            </a:xfrm>
            <a:custGeom>
              <a:avLst/>
              <a:gdLst/>
              <a:ahLst/>
              <a:cxnLst/>
              <a:rect l="l" t="t" r="r" b="b"/>
              <a:pathLst>
                <a:path w="1236345" h="1264920">
                  <a:moveTo>
                    <a:pt x="617982" y="0"/>
                  </a:moveTo>
                  <a:lnTo>
                    <a:pt x="569693" y="1903"/>
                  </a:lnTo>
                  <a:lnTo>
                    <a:pt x="522421" y="7518"/>
                  </a:lnTo>
                  <a:lnTo>
                    <a:pt x="476301" y="16706"/>
                  </a:lnTo>
                  <a:lnTo>
                    <a:pt x="431471" y="29324"/>
                  </a:lnTo>
                  <a:lnTo>
                    <a:pt x="388069" y="45233"/>
                  </a:lnTo>
                  <a:lnTo>
                    <a:pt x="346232" y="64292"/>
                  </a:lnTo>
                  <a:lnTo>
                    <a:pt x="306098" y="86359"/>
                  </a:lnTo>
                  <a:lnTo>
                    <a:pt x="267804" y="111295"/>
                  </a:lnTo>
                  <a:lnTo>
                    <a:pt x="231488" y="138959"/>
                  </a:lnTo>
                  <a:lnTo>
                    <a:pt x="197286" y="169209"/>
                  </a:lnTo>
                  <a:lnTo>
                    <a:pt x="165338" y="201906"/>
                  </a:lnTo>
                  <a:lnTo>
                    <a:pt x="135780" y="236908"/>
                  </a:lnTo>
                  <a:lnTo>
                    <a:pt x="108749" y="274075"/>
                  </a:lnTo>
                  <a:lnTo>
                    <a:pt x="84384" y="313266"/>
                  </a:lnTo>
                  <a:lnTo>
                    <a:pt x="62821" y="354341"/>
                  </a:lnTo>
                  <a:lnTo>
                    <a:pt x="44199" y="397158"/>
                  </a:lnTo>
                  <a:lnTo>
                    <a:pt x="28654" y="441577"/>
                  </a:lnTo>
                  <a:lnTo>
                    <a:pt x="16324" y="487457"/>
                  </a:lnTo>
                  <a:lnTo>
                    <a:pt x="7346" y="534658"/>
                  </a:lnTo>
                  <a:lnTo>
                    <a:pt x="1859" y="583039"/>
                  </a:lnTo>
                  <a:lnTo>
                    <a:pt x="0" y="632459"/>
                  </a:lnTo>
                  <a:lnTo>
                    <a:pt x="1859" y="681880"/>
                  </a:lnTo>
                  <a:lnTo>
                    <a:pt x="7346" y="730261"/>
                  </a:lnTo>
                  <a:lnTo>
                    <a:pt x="16324" y="777462"/>
                  </a:lnTo>
                  <a:lnTo>
                    <a:pt x="28654" y="823342"/>
                  </a:lnTo>
                  <a:lnTo>
                    <a:pt x="44199" y="867761"/>
                  </a:lnTo>
                  <a:lnTo>
                    <a:pt x="62821" y="910578"/>
                  </a:lnTo>
                  <a:lnTo>
                    <a:pt x="84384" y="951653"/>
                  </a:lnTo>
                  <a:lnTo>
                    <a:pt x="108749" y="990844"/>
                  </a:lnTo>
                  <a:lnTo>
                    <a:pt x="135780" y="1028011"/>
                  </a:lnTo>
                  <a:lnTo>
                    <a:pt x="165338" y="1063013"/>
                  </a:lnTo>
                  <a:lnTo>
                    <a:pt x="197286" y="1095710"/>
                  </a:lnTo>
                  <a:lnTo>
                    <a:pt x="231488" y="1125960"/>
                  </a:lnTo>
                  <a:lnTo>
                    <a:pt x="267804" y="1153624"/>
                  </a:lnTo>
                  <a:lnTo>
                    <a:pt x="306098" y="1178560"/>
                  </a:lnTo>
                  <a:lnTo>
                    <a:pt x="346232" y="1200627"/>
                  </a:lnTo>
                  <a:lnTo>
                    <a:pt x="388069" y="1219686"/>
                  </a:lnTo>
                  <a:lnTo>
                    <a:pt x="431471" y="1235595"/>
                  </a:lnTo>
                  <a:lnTo>
                    <a:pt x="476301" y="1248213"/>
                  </a:lnTo>
                  <a:lnTo>
                    <a:pt x="522421" y="1257401"/>
                  </a:lnTo>
                  <a:lnTo>
                    <a:pt x="569693" y="1263016"/>
                  </a:lnTo>
                  <a:lnTo>
                    <a:pt x="617982" y="1264919"/>
                  </a:lnTo>
                  <a:lnTo>
                    <a:pt x="666270" y="1263016"/>
                  </a:lnTo>
                  <a:lnTo>
                    <a:pt x="713542" y="1257401"/>
                  </a:lnTo>
                  <a:lnTo>
                    <a:pt x="759662" y="1248213"/>
                  </a:lnTo>
                  <a:lnTo>
                    <a:pt x="804492" y="1235595"/>
                  </a:lnTo>
                  <a:lnTo>
                    <a:pt x="847894" y="1219686"/>
                  </a:lnTo>
                  <a:lnTo>
                    <a:pt x="889731" y="1200627"/>
                  </a:lnTo>
                  <a:lnTo>
                    <a:pt x="929865" y="1178559"/>
                  </a:lnTo>
                  <a:lnTo>
                    <a:pt x="968159" y="1153624"/>
                  </a:lnTo>
                  <a:lnTo>
                    <a:pt x="1004475" y="1125960"/>
                  </a:lnTo>
                  <a:lnTo>
                    <a:pt x="1038677" y="1095710"/>
                  </a:lnTo>
                  <a:lnTo>
                    <a:pt x="1070625" y="1063013"/>
                  </a:lnTo>
                  <a:lnTo>
                    <a:pt x="1100183" y="1028011"/>
                  </a:lnTo>
                  <a:lnTo>
                    <a:pt x="1127214" y="990844"/>
                  </a:lnTo>
                  <a:lnTo>
                    <a:pt x="1151579" y="951653"/>
                  </a:lnTo>
                  <a:lnTo>
                    <a:pt x="1173142" y="910578"/>
                  </a:lnTo>
                  <a:lnTo>
                    <a:pt x="1191764" y="867761"/>
                  </a:lnTo>
                  <a:lnTo>
                    <a:pt x="1207309" y="823342"/>
                  </a:lnTo>
                  <a:lnTo>
                    <a:pt x="1219639" y="777462"/>
                  </a:lnTo>
                  <a:lnTo>
                    <a:pt x="1228617" y="730261"/>
                  </a:lnTo>
                  <a:lnTo>
                    <a:pt x="1234104" y="681880"/>
                  </a:lnTo>
                  <a:lnTo>
                    <a:pt x="1235964" y="632459"/>
                  </a:lnTo>
                  <a:lnTo>
                    <a:pt x="1234104" y="583039"/>
                  </a:lnTo>
                  <a:lnTo>
                    <a:pt x="1228617" y="534658"/>
                  </a:lnTo>
                  <a:lnTo>
                    <a:pt x="1219639" y="487457"/>
                  </a:lnTo>
                  <a:lnTo>
                    <a:pt x="1207309" y="441577"/>
                  </a:lnTo>
                  <a:lnTo>
                    <a:pt x="1191764" y="397158"/>
                  </a:lnTo>
                  <a:lnTo>
                    <a:pt x="1173142" y="354341"/>
                  </a:lnTo>
                  <a:lnTo>
                    <a:pt x="1151579" y="313266"/>
                  </a:lnTo>
                  <a:lnTo>
                    <a:pt x="1127214" y="274075"/>
                  </a:lnTo>
                  <a:lnTo>
                    <a:pt x="1100183" y="236908"/>
                  </a:lnTo>
                  <a:lnTo>
                    <a:pt x="1070625" y="201906"/>
                  </a:lnTo>
                  <a:lnTo>
                    <a:pt x="1038677" y="169209"/>
                  </a:lnTo>
                  <a:lnTo>
                    <a:pt x="1004475" y="138959"/>
                  </a:lnTo>
                  <a:lnTo>
                    <a:pt x="968159" y="111295"/>
                  </a:lnTo>
                  <a:lnTo>
                    <a:pt x="929865" y="86359"/>
                  </a:lnTo>
                  <a:lnTo>
                    <a:pt x="889731" y="64292"/>
                  </a:lnTo>
                  <a:lnTo>
                    <a:pt x="847894" y="45233"/>
                  </a:lnTo>
                  <a:lnTo>
                    <a:pt x="804492" y="29324"/>
                  </a:lnTo>
                  <a:lnTo>
                    <a:pt x="759662" y="16706"/>
                  </a:lnTo>
                  <a:lnTo>
                    <a:pt x="713542" y="7518"/>
                  </a:lnTo>
                  <a:lnTo>
                    <a:pt x="666270" y="1903"/>
                  </a:lnTo>
                  <a:lnTo>
                    <a:pt x="617982" y="0"/>
                  </a:lnTo>
                  <a:close/>
                </a:path>
              </a:pathLst>
            </a:custGeom>
            <a:solidFill>
              <a:srgbClr val="00CC99"/>
            </a:solidFill>
          </p:spPr>
          <p:txBody>
            <a:bodyPr wrap="square" lIns="0" tIns="0" rIns="0" bIns="0" rtlCol="0"/>
            <a:lstStyle/>
            <a:p>
              <a:endParaRPr sz="1350"/>
            </a:p>
          </p:txBody>
        </p:sp>
        <p:sp>
          <p:nvSpPr>
            <p:cNvPr id="9" name="object 9"/>
            <p:cNvSpPr/>
            <p:nvPr/>
          </p:nvSpPr>
          <p:spPr>
            <a:xfrm>
              <a:off x="6454140" y="4084320"/>
              <a:ext cx="1236345" cy="1264920"/>
            </a:xfrm>
            <a:custGeom>
              <a:avLst/>
              <a:gdLst/>
              <a:ahLst/>
              <a:cxnLst/>
              <a:rect l="l" t="t" r="r" b="b"/>
              <a:pathLst>
                <a:path w="1236345" h="1264920">
                  <a:moveTo>
                    <a:pt x="0" y="632459"/>
                  </a:moveTo>
                  <a:lnTo>
                    <a:pt x="1859" y="583039"/>
                  </a:lnTo>
                  <a:lnTo>
                    <a:pt x="7346" y="534658"/>
                  </a:lnTo>
                  <a:lnTo>
                    <a:pt x="16324" y="487457"/>
                  </a:lnTo>
                  <a:lnTo>
                    <a:pt x="28654" y="441577"/>
                  </a:lnTo>
                  <a:lnTo>
                    <a:pt x="44199" y="397158"/>
                  </a:lnTo>
                  <a:lnTo>
                    <a:pt x="62821" y="354341"/>
                  </a:lnTo>
                  <a:lnTo>
                    <a:pt x="84384" y="313266"/>
                  </a:lnTo>
                  <a:lnTo>
                    <a:pt x="108749" y="274075"/>
                  </a:lnTo>
                  <a:lnTo>
                    <a:pt x="135780" y="236908"/>
                  </a:lnTo>
                  <a:lnTo>
                    <a:pt x="165338" y="201906"/>
                  </a:lnTo>
                  <a:lnTo>
                    <a:pt x="197286" y="169209"/>
                  </a:lnTo>
                  <a:lnTo>
                    <a:pt x="231488" y="138959"/>
                  </a:lnTo>
                  <a:lnTo>
                    <a:pt x="267804" y="111295"/>
                  </a:lnTo>
                  <a:lnTo>
                    <a:pt x="306098" y="86359"/>
                  </a:lnTo>
                  <a:lnTo>
                    <a:pt x="346232" y="64292"/>
                  </a:lnTo>
                  <a:lnTo>
                    <a:pt x="388069" y="45233"/>
                  </a:lnTo>
                  <a:lnTo>
                    <a:pt x="431471" y="29324"/>
                  </a:lnTo>
                  <a:lnTo>
                    <a:pt x="476301" y="16706"/>
                  </a:lnTo>
                  <a:lnTo>
                    <a:pt x="522421" y="7518"/>
                  </a:lnTo>
                  <a:lnTo>
                    <a:pt x="569693" y="1903"/>
                  </a:lnTo>
                  <a:lnTo>
                    <a:pt x="617982" y="0"/>
                  </a:lnTo>
                  <a:lnTo>
                    <a:pt x="666270" y="1903"/>
                  </a:lnTo>
                  <a:lnTo>
                    <a:pt x="713542" y="7518"/>
                  </a:lnTo>
                  <a:lnTo>
                    <a:pt x="759662" y="16706"/>
                  </a:lnTo>
                  <a:lnTo>
                    <a:pt x="804492" y="29324"/>
                  </a:lnTo>
                  <a:lnTo>
                    <a:pt x="847894" y="45233"/>
                  </a:lnTo>
                  <a:lnTo>
                    <a:pt x="889731" y="64292"/>
                  </a:lnTo>
                  <a:lnTo>
                    <a:pt x="929865" y="86359"/>
                  </a:lnTo>
                  <a:lnTo>
                    <a:pt x="968159" y="111295"/>
                  </a:lnTo>
                  <a:lnTo>
                    <a:pt x="1004475" y="138959"/>
                  </a:lnTo>
                  <a:lnTo>
                    <a:pt x="1038677" y="169209"/>
                  </a:lnTo>
                  <a:lnTo>
                    <a:pt x="1070625" y="201906"/>
                  </a:lnTo>
                  <a:lnTo>
                    <a:pt x="1100183" y="236908"/>
                  </a:lnTo>
                  <a:lnTo>
                    <a:pt x="1127214" y="274075"/>
                  </a:lnTo>
                  <a:lnTo>
                    <a:pt x="1151579" y="313266"/>
                  </a:lnTo>
                  <a:lnTo>
                    <a:pt x="1173142" y="354341"/>
                  </a:lnTo>
                  <a:lnTo>
                    <a:pt x="1191764" y="397158"/>
                  </a:lnTo>
                  <a:lnTo>
                    <a:pt x="1207309" y="441577"/>
                  </a:lnTo>
                  <a:lnTo>
                    <a:pt x="1219639" y="487457"/>
                  </a:lnTo>
                  <a:lnTo>
                    <a:pt x="1228617" y="534658"/>
                  </a:lnTo>
                  <a:lnTo>
                    <a:pt x="1234104" y="583039"/>
                  </a:lnTo>
                  <a:lnTo>
                    <a:pt x="1235964" y="632459"/>
                  </a:lnTo>
                  <a:lnTo>
                    <a:pt x="1234104" y="681880"/>
                  </a:lnTo>
                  <a:lnTo>
                    <a:pt x="1228617" y="730261"/>
                  </a:lnTo>
                  <a:lnTo>
                    <a:pt x="1219639" y="777462"/>
                  </a:lnTo>
                  <a:lnTo>
                    <a:pt x="1207309" y="823342"/>
                  </a:lnTo>
                  <a:lnTo>
                    <a:pt x="1191764" y="867761"/>
                  </a:lnTo>
                  <a:lnTo>
                    <a:pt x="1173142" y="910578"/>
                  </a:lnTo>
                  <a:lnTo>
                    <a:pt x="1151579" y="951653"/>
                  </a:lnTo>
                  <a:lnTo>
                    <a:pt x="1127214" y="990844"/>
                  </a:lnTo>
                  <a:lnTo>
                    <a:pt x="1100183" y="1028011"/>
                  </a:lnTo>
                  <a:lnTo>
                    <a:pt x="1070625" y="1063013"/>
                  </a:lnTo>
                  <a:lnTo>
                    <a:pt x="1038677" y="1095710"/>
                  </a:lnTo>
                  <a:lnTo>
                    <a:pt x="1004475" y="1125960"/>
                  </a:lnTo>
                  <a:lnTo>
                    <a:pt x="968159" y="1153624"/>
                  </a:lnTo>
                  <a:lnTo>
                    <a:pt x="929865" y="1178559"/>
                  </a:lnTo>
                  <a:lnTo>
                    <a:pt x="889731" y="1200627"/>
                  </a:lnTo>
                  <a:lnTo>
                    <a:pt x="847894" y="1219686"/>
                  </a:lnTo>
                  <a:lnTo>
                    <a:pt x="804492" y="1235595"/>
                  </a:lnTo>
                  <a:lnTo>
                    <a:pt x="759662" y="1248213"/>
                  </a:lnTo>
                  <a:lnTo>
                    <a:pt x="713542" y="1257401"/>
                  </a:lnTo>
                  <a:lnTo>
                    <a:pt x="666270" y="1263016"/>
                  </a:lnTo>
                  <a:lnTo>
                    <a:pt x="617982" y="1264919"/>
                  </a:lnTo>
                  <a:lnTo>
                    <a:pt x="569693" y="1263016"/>
                  </a:lnTo>
                  <a:lnTo>
                    <a:pt x="522421" y="1257401"/>
                  </a:lnTo>
                  <a:lnTo>
                    <a:pt x="476301" y="1248213"/>
                  </a:lnTo>
                  <a:lnTo>
                    <a:pt x="431471" y="1235595"/>
                  </a:lnTo>
                  <a:lnTo>
                    <a:pt x="388069" y="1219686"/>
                  </a:lnTo>
                  <a:lnTo>
                    <a:pt x="346232" y="1200627"/>
                  </a:lnTo>
                  <a:lnTo>
                    <a:pt x="306098" y="1178560"/>
                  </a:lnTo>
                  <a:lnTo>
                    <a:pt x="267804" y="1153624"/>
                  </a:lnTo>
                  <a:lnTo>
                    <a:pt x="231488" y="1125960"/>
                  </a:lnTo>
                  <a:lnTo>
                    <a:pt x="197286" y="1095710"/>
                  </a:lnTo>
                  <a:lnTo>
                    <a:pt x="165338" y="1063013"/>
                  </a:lnTo>
                  <a:lnTo>
                    <a:pt x="135780" y="1028011"/>
                  </a:lnTo>
                  <a:lnTo>
                    <a:pt x="108749" y="990844"/>
                  </a:lnTo>
                  <a:lnTo>
                    <a:pt x="84384" y="951653"/>
                  </a:lnTo>
                  <a:lnTo>
                    <a:pt x="62821" y="910578"/>
                  </a:lnTo>
                  <a:lnTo>
                    <a:pt x="44199" y="867761"/>
                  </a:lnTo>
                  <a:lnTo>
                    <a:pt x="28654" y="823342"/>
                  </a:lnTo>
                  <a:lnTo>
                    <a:pt x="16324" y="777462"/>
                  </a:lnTo>
                  <a:lnTo>
                    <a:pt x="7346" y="730261"/>
                  </a:lnTo>
                  <a:lnTo>
                    <a:pt x="1859" y="681880"/>
                  </a:lnTo>
                  <a:lnTo>
                    <a:pt x="0" y="632459"/>
                  </a:lnTo>
                  <a:close/>
                </a:path>
              </a:pathLst>
            </a:custGeom>
            <a:ln w="76200">
              <a:solidFill>
                <a:srgbClr val="339966"/>
              </a:solidFill>
            </a:ln>
          </p:spPr>
          <p:txBody>
            <a:bodyPr wrap="square" lIns="0" tIns="0" rIns="0" bIns="0" rtlCol="0"/>
            <a:lstStyle/>
            <a:p>
              <a:endParaRPr sz="1350"/>
            </a:p>
          </p:txBody>
        </p:sp>
      </p:grpSp>
      <p:sp>
        <p:nvSpPr>
          <p:cNvPr id="10" name="object 10"/>
          <p:cNvSpPr txBox="1"/>
          <p:nvPr/>
        </p:nvSpPr>
        <p:spPr>
          <a:xfrm>
            <a:off x="4941475" y="4066375"/>
            <a:ext cx="648176" cy="517930"/>
          </a:xfrm>
          <a:prstGeom prst="rect">
            <a:avLst/>
          </a:prstGeom>
        </p:spPr>
        <p:txBody>
          <a:bodyPr vert="horz" wrap="square" lIns="0" tIns="10001" rIns="0" bIns="0" rtlCol="0">
            <a:spAutoFit/>
          </a:bodyPr>
          <a:lstStyle/>
          <a:p>
            <a:pPr marL="9525">
              <a:spcBef>
                <a:spcPts val="79"/>
              </a:spcBef>
            </a:pPr>
            <a:r>
              <a:rPr sz="3300" b="1" i="1" spc="-4" dirty="0">
                <a:latin typeface="Times New Roman"/>
                <a:cs typeface="Times New Roman"/>
              </a:rPr>
              <a:t>f</a:t>
            </a:r>
            <a:r>
              <a:rPr sz="3300" b="1" spc="-4" dirty="0">
                <a:latin typeface="Times New Roman"/>
                <a:cs typeface="Times New Roman"/>
              </a:rPr>
              <a:t>(</a:t>
            </a:r>
            <a:r>
              <a:rPr sz="3300" b="1" i="1" dirty="0">
                <a:latin typeface="Times New Roman"/>
                <a:cs typeface="Times New Roman"/>
              </a:rPr>
              <a:t>x</a:t>
            </a:r>
            <a:r>
              <a:rPr sz="3300" b="1" dirty="0">
                <a:latin typeface="Times New Roman"/>
                <a:cs typeface="Times New Roman"/>
              </a:rPr>
              <a:t>)</a:t>
            </a:r>
            <a:endParaRPr sz="3300">
              <a:latin typeface="Times New Roman"/>
              <a:cs typeface="Times New Roman"/>
            </a:endParaRPr>
          </a:p>
        </p:txBody>
      </p:sp>
      <p:sp>
        <p:nvSpPr>
          <p:cNvPr id="11" name="object 11"/>
          <p:cNvSpPr txBox="1"/>
          <p:nvPr/>
        </p:nvSpPr>
        <p:spPr>
          <a:xfrm>
            <a:off x="3880770" y="4132039"/>
            <a:ext cx="296704" cy="263053"/>
          </a:xfrm>
          <a:prstGeom prst="rect">
            <a:avLst/>
          </a:prstGeom>
        </p:spPr>
        <p:txBody>
          <a:bodyPr vert="horz" wrap="square" lIns="0" tIns="9049" rIns="0" bIns="0" rtlCol="0">
            <a:spAutoFit/>
          </a:bodyPr>
          <a:lstStyle/>
          <a:p>
            <a:pPr marL="9525">
              <a:spcBef>
                <a:spcPts val="71"/>
              </a:spcBef>
            </a:pPr>
            <a:r>
              <a:rPr sz="1650" spc="533" dirty="0">
                <a:latin typeface="Cambria Math"/>
                <a:cs typeface="Cambria Math"/>
              </a:rPr>
              <a:t>෍</a:t>
            </a:r>
            <a:endParaRPr sz="1650">
              <a:latin typeface="Cambria Math"/>
              <a:cs typeface="Cambria Math"/>
            </a:endParaRPr>
          </a:p>
        </p:txBody>
      </p:sp>
      <p:sp>
        <p:nvSpPr>
          <p:cNvPr id="12" name="object 12"/>
          <p:cNvSpPr txBox="1"/>
          <p:nvPr/>
        </p:nvSpPr>
        <p:spPr>
          <a:xfrm>
            <a:off x="1637252" y="4018845"/>
            <a:ext cx="363855" cy="401552"/>
          </a:xfrm>
          <a:prstGeom prst="rect">
            <a:avLst/>
          </a:prstGeom>
        </p:spPr>
        <p:txBody>
          <a:bodyPr vert="horz" wrap="square" lIns="0" tIns="9049" rIns="0" bIns="0" rtlCol="0">
            <a:spAutoFit/>
          </a:bodyPr>
          <a:lstStyle/>
          <a:p>
            <a:pPr marL="28575">
              <a:spcBef>
                <a:spcPts val="71"/>
              </a:spcBef>
            </a:pPr>
            <a:r>
              <a:rPr sz="2550" spc="15" dirty="0">
                <a:latin typeface="Cambria Math"/>
                <a:cs typeface="Cambria Math"/>
              </a:rPr>
              <a:t>𝑥</a:t>
            </a:r>
            <a:r>
              <a:rPr sz="2756" spc="23" baseline="-15873" dirty="0">
                <a:latin typeface="Cambria Math"/>
                <a:cs typeface="Cambria Math"/>
              </a:rPr>
              <a:t>2</a:t>
            </a:r>
            <a:endParaRPr sz="2756" baseline="-15873">
              <a:latin typeface="Cambria Math"/>
              <a:cs typeface="Cambria Math"/>
            </a:endParaRPr>
          </a:p>
        </p:txBody>
      </p:sp>
      <p:sp>
        <p:nvSpPr>
          <p:cNvPr id="13" name="object 13"/>
          <p:cNvSpPr txBox="1"/>
          <p:nvPr/>
        </p:nvSpPr>
        <p:spPr>
          <a:xfrm>
            <a:off x="1637252" y="5412638"/>
            <a:ext cx="363855" cy="401552"/>
          </a:xfrm>
          <a:prstGeom prst="rect">
            <a:avLst/>
          </a:prstGeom>
        </p:spPr>
        <p:txBody>
          <a:bodyPr vert="horz" wrap="square" lIns="0" tIns="9049" rIns="0" bIns="0" rtlCol="0">
            <a:spAutoFit/>
          </a:bodyPr>
          <a:lstStyle/>
          <a:p>
            <a:pPr marL="28575">
              <a:spcBef>
                <a:spcPts val="71"/>
              </a:spcBef>
            </a:pPr>
            <a:r>
              <a:rPr sz="2550" spc="15" dirty="0">
                <a:latin typeface="Cambria Math"/>
                <a:cs typeface="Cambria Math"/>
              </a:rPr>
              <a:t>𝑥</a:t>
            </a:r>
            <a:r>
              <a:rPr sz="2756" spc="23" baseline="-15873" dirty="0">
                <a:latin typeface="Cambria Math"/>
                <a:cs typeface="Cambria Math"/>
              </a:rPr>
              <a:t>3</a:t>
            </a:r>
            <a:endParaRPr sz="2756" baseline="-15873">
              <a:latin typeface="Cambria Math"/>
              <a:cs typeface="Cambria Math"/>
            </a:endParaRPr>
          </a:p>
        </p:txBody>
      </p:sp>
      <p:sp>
        <p:nvSpPr>
          <p:cNvPr id="14" name="object 14"/>
          <p:cNvSpPr txBox="1"/>
          <p:nvPr/>
        </p:nvSpPr>
        <p:spPr>
          <a:xfrm>
            <a:off x="2480977" y="3865911"/>
            <a:ext cx="422910" cy="401552"/>
          </a:xfrm>
          <a:prstGeom prst="rect">
            <a:avLst/>
          </a:prstGeom>
        </p:spPr>
        <p:txBody>
          <a:bodyPr vert="horz" wrap="square" lIns="0" tIns="9049" rIns="0" bIns="0" rtlCol="0">
            <a:spAutoFit/>
          </a:bodyPr>
          <a:lstStyle/>
          <a:p>
            <a:pPr marL="28575">
              <a:spcBef>
                <a:spcPts val="71"/>
              </a:spcBef>
            </a:pPr>
            <a:r>
              <a:rPr sz="2550" spc="-15" dirty="0">
                <a:latin typeface="Cambria Math"/>
                <a:cs typeface="Cambria Math"/>
              </a:rPr>
              <a:t>𝑤</a:t>
            </a:r>
            <a:r>
              <a:rPr sz="2756" spc="-23" baseline="-15873" dirty="0">
                <a:latin typeface="Cambria Math"/>
                <a:cs typeface="Cambria Math"/>
              </a:rPr>
              <a:t>2</a:t>
            </a:r>
            <a:endParaRPr sz="2756" baseline="-15873">
              <a:latin typeface="Cambria Math"/>
              <a:cs typeface="Cambria Math"/>
            </a:endParaRPr>
          </a:p>
        </p:txBody>
      </p:sp>
      <p:sp>
        <p:nvSpPr>
          <p:cNvPr id="15" name="object 15"/>
          <p:cNvSpPr txBox="1"/>
          <p:nvPr/>
        </p:nvSpPr>
        <p:spPr>
          <a:xfrm>
            <a:off x="2439828" y="4578001"/>
            <a:ext cx="422910" cy="401552"/>
          </a:xfrm>
          <a:prstGeom prst="rect">
            <a:avLst/>
          </a:prstGeom>
        </p:spPr>
        <p:txBody>
          <a:bodyPr vert="horz" wrap="square" lIns="0" tIns="9049" rIns="0" bIns="0" rtlCol="0">
            <a:spAutoFit/>
          </a:bodyPr>
          <a:lstStyle/>
          <a:p>
            <a:pPr marL="28575">
              <a:spcBef>
                <a:spcPts val="71"/>
              </a:spcBef>
            </a:pPr>
            <a:r>
              <a:rPr sz="2550" spc="-15" dirty="0">
                <a:latin typeface="Cambria Math"/>
                <a:cs typeface="Cambria Math"/>
              </a:rPr>
              <a:t>𝑤</a:t>
            </a:r>
            <a:r>
              <a:rPr sz="2756" spc="-23" baseline="-15873" dirty="0">
                <a:latin typeface="Cambria Math"/>
                <a:cs typeface="Cambria Math"/>
              </a:rPr>
              <a:t>3</a:t>
            </a:r>
            <a:endParaRPr sz="2756" baseline="-15873">
              <a:latin typeface="Cambria Math"/>
              <a:cs typeface="Cambria Math"/>
            </a:endParaRPr>
          </a:p>
        </p:txBody>
      </p:sp>
      <p:sp>
        <p:nvSpPr>
          <p:cNvPr id="16" name="object 16"/>
          <p:cNvSpPr/>
          <p:nvPr/>
        </p:nvSpPr>
        <p:spPr>
          <a:xfrm>
            <a:off x="4442651" y="2989707"/>
            <a:ext cx="758189" cy="748189"/>
          </a:xfrm>
          <a:custGeom>
            <a:avLst/>
            <a:gdLst/>
            <a:ahLst/>
            <a:cxnLst/>
            <a:rect l="l" t="t" r="r" b="b"/>
            <a:pathLst>
              <a:path w="1010920" h="997585">
                <a:moveTo>
                  <a:pt x="773820" y="880264"/>
                </a:moveTo>
                <a:lnTo>
                  <a:pt x="763539" y="883920"/>
                </a:lnTo>
                <a:lnTo>
                  <a:pt x="755378" y="891194"/>
                </a:lnTo>
                <a:lnTo>
                  <a:pt x="750442" y="901446"/>
                </a:lnTo>
                <a:lnTo>
                  <a:pt x="749853" y="912756"/>
                </a:lnTo>
                <a:lnTo>
                  <a:pt x="753538" y="923067"/>
                </a:lnTo>
                <a:lnTo>
                  <a:pt x="760819" y="931235"/>
                </a:lnTo>
                <a:lnTo>
                  <a:pt x="771016" y="936117"/>
                </a:lnTo>
                <a:lnTo>
                  <a:pt x="1010792" y="997457"/>
                </a:lnTo>
                <a:lnTo>
                  <a:pt x="1005534" y="978026"/>
                </a:lnTo>
                <a:lnTo>
                  <a:pt x="950340" y="978026"/>
                </a:lnTo>
                <a:lnTo>
                  <a:pt x="875164" y="903874"/>
                </a:lnTo>
                <a:lnTo>
                  <a:pt x="785113" y="880872"/>
                </a:lnTo>
                <a:lnTo>
                  <a:pt x="773820" y="880264"/>
                </a:lnTo>
                <a:close/>
              </a:path>
              <a:path w="1010920" h="997585">
                <a:moveTo>
                  <a:pt x="875164" y="903874"/>
                </a:moveTo>
                <a:lnTo>
                  <a:pt x="950340" y="978026"/>
                </a:lnTo>
                <a:lnTo>
                  <a:pt x="963007" y="965200"/>
                </a:lnTo>
                <a:lnTo>
                  <a:pt x="942847" y="965200"/>
                </a:lnTo>
                <a:lnTo>
                  <a:pt x="930058" y="917897"/>
                </a:lnTo>
                <a:lnTo>
                  <a:pt x="875164" y="903874"/>
                </a:lnTo>
                <a:close/>
              </a:path>
              <a:path w="1010920" h="997585">
                <a:moveTo>
                  <a:pt x="922414" y="737800"/>
                </a:moveTo>
                <a:lnTo>
                  <a:pt x="911097" y="738504"/>
                </a:lnTo>
                <a:lnTo>
                  <a:pt x="900943" y="743553"/>
                </a:lnTo>
                <a:lnTo>
                  <a:pt x="893778" y="751839"/>
                </a:lnTo>
                <a:lnTo>
                  <a:pt x="890256" y="762222"/>
                </a:lnTo>
                <a:lnTo>
                  <a:pt x="891032" y="773557"/>
                </a:lnTo>
                <a:lnTo>
                  <a:pt x="915272" y="863211"/>
                </a:lnTo>
                <a:lnTo>
                  <a:pt x="990472" y="937387"/>
                </a:lnTo>
                <a:lnTo>
                  <a:pt x="950340" y="978026"/>
                </a:lnTo>
                <a:lnTo>
                  <a:pt x="1005534" y="978026"/>
                </a:lnTo>
                <a:lnTo>
                  <a:pt x="946149" y="758571"/>
                </a:lnTo>
                <a:lnTo>
                  <a:pt x="941048" y="748488"/>
                </a:lnTo>
                <a:lnTo>
                  <a:pt x="932767" y="741346"/>
                </a:lnTo>
                <a:lnTo>
                  <a:pt x="922414" y="737800"/>
                </a:lnTo>
                <a:close/>
              </a:path>
              <a:path w="1010920" h="997585">
                <a:moveTo>
                  <a:pt x="930058" y="917897"/>
                </a:moveTo>
                <a:lnTo>
                  <a:pt x="942847" y="965200"/>
                </a:lnTo>
                <a:lnTo>
                  <a:pt x="977518" y="930021"/>
                </a:lnTo>
                <a:lnTo>
                  <a:pt x="930058" y="917897"/>
                </a:lnTo>
                <a:close/>
              </a:path>
              <a:path w="1010920" h="997585">
                <a:moveTo>
                  <a:pt x="915272" y="863211"/>
                </a:moveTo>
                <a:lnTo>
                  <a:pt x="930058" y="917897"/>
                </a:lnTo>
                <a:lnTo>
                  <a:pt x="977518" y="930021"/>
                </a:lnTo>
                <a:lnTo>
                  <a:pt x="942847" y="965200"/>
                </a:lnTo>
                <a:lnTo>
                  <a:pt x="963007" y="965200"/>
                </a:lnTo>
                <a:lnTo>
                  <a:pt x="990472" y="937387"/>
                </a:lnTo>
                <a:lnTo>
                  <a:pt x="915272" y="863211"/>
                </a:lnTo>
                <a:close/>
              </a:path>
              <a:path w="1010920" h="997585">
                <a:moveTo>
                  <a:pt x="40131" y="0"/>
                </a:moveTo>
                <a:lnTo>
                  <a:pt x="0" y="40639"/>
                </a:lnTo>
                <a:lnTo>
                  <a:pt x="875164" y="903874"/>
                </a:lnTo>
                <a:lnTo>
                  <a:pt x="930058" y="917897"/>
                </a:lnTo>
                <a:lnTo>
                  <a:pt x="915272" y="863211"/>
                </a:lnTo>
                <a:lnTo>
                  <a:pt x="40131" y="0"/>
                </a:lnTo>
                <a:close/>
              </a:path>
            </a:pathLst>
          </a:custGeom>
          <a:solidFill>
            <a:srgbClr val="C00000"/>
          </a:solidFill>
        </p:spPr>
        <p:txBody>
          <a:bodyPr wrap="square" lIns="0" tIns="0" rIns="0" bIns="0" rtlCol="0"/>
          <a:lstStyle/>
          <a:p>
            <a:endParaRPr sz="1350"/>
          </a:p>
        </p:txBody>
      </p:sp>
      <p:sp>
        <p:nvSpPr>
          <p:cNvPr id="17" name="object 17"/>
          <p:cNvSpPr txBox="1"/>
          <p:nvPr/>
        </p:nvSpPr>
        <p:spPr>
          <a:xfrm>
            <a:off x="3717132" y="2702814"/>
            <a:ext cx="1953101" cy="310181"/>
          </a:xfrm>
          <a:prstGeom prst="rect">
            <a:avLst/>
          </a:prstGeom>
        </p:spPr>
        <p:txBody>
          <a:bodyPr vert="horz" wrap="square" lIns="0" tIns="10001" rIns="0" bIns="0" rtlCol="0">
            <a:spAutoFit/>
          </a:bodyPr>
          <a:lstStyle/>
          <a:p>
            <a:pPr marL="9525">
              <a:spcBef>
                <a:spcPts val="79"/>
              </a:spcBef>
            </a:pPr>
            <a:r>
              <a:rPr sz="1950" dirty="0">
                <a:solidFill>
                  <a:srgbClr val="0000FF"/>
                </a:solidFill>
                <a:latin typeface="Times New Roman"/>
                <a:cs typeface="Times New Roman"/>
              </a:rPr>
              <a:t>Activation</a:t>
            </a:r>
            <a:r>
              <a:rPr sz="1950" spc="-64" dirty="0">
                <a:solidFill>
                  <a:srgbClr val="0000FF"/>
                </a:solidFill>
                <a:latin typeface="Times New Roman"/>
                <a:cs typeface="Times New Roman"/>
              </a:rPr>
              <a:t> </a:t>
            </a:r>
            <a:r>
              <a:rPr sz="1950" dirty="0">
                <a:solidFill>
                  <a:srgbClr val="0000FF"/>
                </a:solidFill>
                <a:latin typeface="Times New Roman"/>
                <a:cs typeface="Times New Roman"/>
              </a:rPr>
              <a:t>function</a:t>
            </a:r>
            <a:endParaRPr sz="1950">
              <a:latin typeface="Times New Roman"/>
              <a:cs typeface="Times New Roman"/>
            </a:endParaRPr>
          </a:p>
        </p:txBody>
      </p:sp>
      <p:grpSp>
        <p:nvGrpSpPr>
          <p:cNvPr id="18" name="object 18"/>
          <p:cNvGrpSpPr/>
          <p:nvPr/>
        </p:nvGrpSpPr>
        <p:grpSpPr>
          <a:xfrm>
            <a:off x="1217771" y="2306669"/>
            <a:ext cx="1733550" cy="3179445"/>
            <a:chOff x="1623694" y="1932558"/>
            <a:chExt cx="2311400" cy="4239260"/>
          </a:xfrm>
        </p:grpSpPr>
        <p:sp>
          <p:nvSpPr>
            <p:cNvPr id="19" name="object 19"/>
            <p:cNvSpPr/>
            <p:nvPr/>
          </p:nvSpPr>
          <p:spPr>
            <a:xfrm>
              <a:off x="1623695" y="1932558"/>
              <a:ext cx="1064895" cy="4239260"/>
            </a:xfrm>
            <a:custGeom>
              <a:avLst/>
              <a:gdLst/>
              <a:ahLst/>
              <a:cxnLst/>
              <a:rect l="l" t="t" r="r" b="b"/>
              <a:pathLst>
                <a:path w="1064895" h="4239260">
                  <a:moveTo>
                    <a:pt x="681291" y="3999750"/>
                  </a:moveTo>
                  <a:lnTo>
                    <a:pt x="679145" y="3989006"/>
                  </a:lnTo>
                  <a:lnTo>
                    <a:pt x="673112" y="3979849"/>
                  </a:lnTo>
                  <a:lnTo>
                    <a:pt x="663702" y="3973487"/>
                  </a:lnTo>
                  <a:lnTo>
                    <a:pt x="652614" y="3971264"/>
                  </a:lnTo>
                  <a:lnTo>
                    <a:pt x="641883" y="3973411"/>
                  </a:lnTo>
                  <a:lnTo>
                    <a:pt x="632726" y="3979430"/>
                  </a:lnTo>
                  <a:lnTo>
                    <a:pt x="626364" y="3988828"/>
                  </a:lnTo>
                  <a:lnTo>
                    <a:pt x="590575" y="4074401"/>
                  </a:lnTo>
                  <a:lnTo>
                    <a:pt x="56642" y="58547"/>
                  </a:lnTo>
                  <a:lnTo>
                    <a:pt x="0" y="66167"/>
                  </a:lnTo>
                  <a:lnTo>
                    <a:pt x="533946" y="4081970"/>
                  </a:lnTo>
                  <a:lnTo>
                    <a:pt x="477012" y="4008678"/>
                  </a:lnTo>
                  <a:lnTo>
                    <a:pt x="468426" y="4001274"/>
                  </a:lnTo>
                  <a:lnTo>
                    <a:pt x="458038" y="3997858"/>
                  </a:lnTo>
                  <a:lnTo>
                    <a:pt x="447090" y="3998595"/>
                  </a:lnTo>
                  <a:lnTo>
                    <a:pt x="436880" y="4003637"/>
                  </a:lnTo>
                  <a:lnTo>
                    <a:pt x="429475" y="4012234"/>
                  </a:lnTo>
                  <a:lnTo>
                    <a:pt x="426059" y="4022648"/>
                  </a:lnTo>
                  <a:lnTo>
                    <a:pt x="426821" y="4033583"/>
                  </a:lnTo>
                  <a:lnTo>
                    <a:pt x="431927" y="4043730"/>
                  </a:lnTo>
                  <a:lnTo>
                    <a:pt x="583692" y="4239196"/>
                  </a:lnTo>
                  <a:lnTo>
                    <a:pt x="605599" y="4186745"/>
                  </a:lnTo>
                  <a:lnTo>
                    <a:pt x="679069" y="4010863"/>
                  </a:lnTo>
                  <a:lnTo>
                    <a:pt x="681291" y="3999750"/>
                  </a:lnTo>
                  <a:close/>
                </a:path>
                <a:path w="1064895" h="4239260">
                  <a:moveTo>
                    <a:pt x="851382" y="2054009"/>
                  </a:moveTo>
                  <a:lnTo>
                    <a:pt x="847940" y="2043645"/>
                  </a:lnTo>
                  <a:lnTo>
                    <a:pt x="840828" y="2035289"/>
                  </a:lnTo>
                  <a:lnTo>
                    <a:pt x="830707" y="2030095"/>
                  </a:lnTo>
                  <a:lnTo>
                    <a:pt x="819429" y="2029307"/>
                  </a:lnTo>
                  <a:lnTo>
                    <a:pt x="809066" y="2032762"/>
                  </a:lnTo>
                  <a:lnTo>
                    <a:pt x="800709" y="2039848"/>
                  </a:lnTo>
                  <a:lnTo>
                    <a:pt x="795528" y="2049907"/>
                  </a:lnTo>
                  <a:lnTo>
                    <a:pt x="770509" y="2139340"/>
                  </a:lnTo>
                  <a:lnTo>
                    <a:pt x="226695" y="55118"/>
                  </a:lnTo>
                  <a:lnTo>
                    <a:pt x="171323" y="69596"/>
                  </a:lnTo>
                  <a:lnTo>
                    <a:pt x="715238" y="2153767"/>
                  </a:lnTo>
                  <a:lnTo>
                    <a:pt x="649732" y="2088007"/>
                  </a:lnTo>
                  <a:lnTo>
                    <a:pt x="640321" y="2081707"/>
                  </a:lnTo>
                  <a:lnTo>
                    <a:pt x="629577" y="2079561"/>
                  </a:lnTo>
                  <a:lnTo>
                    <a:pt x="618807" y="2081618"/>
                  </a:lnTo>
                  <a:lnTo>
                    <a:pt x="609346" y="2087880"/>
                  </a:lnTo>
                  <a:lnTo>
                    <a:pt x="603046" y="2097341"/>
                  </a:lnTo>
                  <a:lnTo>
                    <a:pt x="600938" y="2108073"/>
                  </a:lnTo>
                  <a:lnTo>
                    <a:pt x="602996" y="2118817"/>
                  </a:lnTo>
                  <a:lnTo>
                    <a:pt x="609219" y="2128266"/>
                  </a:lnTo>
                  <a:lnTo>
                    <a:pt x="783844" y="2303653"/>
                  </a:lnTo>
                  <a:lnTo>
                    <a:pt x="797153" y="2256028"/>
                  </a:lnTo>
                  <a:lnTo>
                    <a:pt x="850519" y="2065274"/>
                  </a:lnTo>
                  <a:lnTo>
                    <a:pt x="851382" y="2054009"/>
                  </a:lnTo>
                  <a:close/>
                </a:path>
                <a:path w="1064895" h="4239260">
                  <a:moveTo>
                    <a:pt x="1064768" y="875030"/>
                  </a:moveTo>
                  <a:lnTo>
                    <a:pt x="1060589" y="849503"/>
                  </a:lnTo>
                  <a:lnTo>
                    <a:pt x="1024890" y="630809"/>
                  </a:lnTo>
                  <a:lnTo>
                    <a:pt x="1020876" y="620229"/>
                  </a:lnTo>
                  <a:lnTo>
                    <a:pt x="1013358" y="612241"/>
                  </a:lnTo>
                  <a:lnTo>
                    <a:pt x="1003414" y="607631"/>
                  </a:lnTo>
                  <a:lnTo>
                    <a:pt x="992124" y="607187"/>
                  </a:lnTo>
                  <a:lnTo>
                    <a:pt x="981481" y="611263"/>
                  </a:lnTo>
                  <a:lnTo>
                    <a:pt x="973493" y="618782"/>
                  </a:lnTo>
                  <a:lnTo>
                    <a:pt x="968921" y="628726"/>
                  </a:lnTo>
                  <a:lnTo>
                    <a:pt x="968502" y="640080"/>
                  </a:lnTo>
                  <a:lnTo>
                    <a:pt x="983449" y="731596"/>
                  </a:lnTo>
                  <a:lnTo>
                    <a:pt x="379603" y="0"/>
                  </a:lnTo>
                  <a:lnTo>
                    <a:pt x="335407" y="36322"/>
                  </a:lnTo>
                  <a:lnTo>
                    <a:pt x="939495" y="768070"/>
                  </a:lnTo>
                  <a:lnTo>
                    <a:pt x="852297" y="735965"/>
                  </a:lnTo>
                  <a:lnTo>
                    <a:pt x="815594" y="752856"/>
                  </a:lnTo>
                  <a:lnTo>
                    <a:pt x="813854" y="764095"/>
                  </a:lnTo>
                  <a:lnTo>
                    <a:pt x="816483" y="774738"/>
                  </a:lnTo>
                  <a:lnTo>
                    <a:pt x="822909" y="783615"/>
                  </a:lnTo>
                  <a:lnTo>
                    <a:pt x="832612" y="789559"/>
                  </a:lnTo>
                  <a:lnTo>
                    <a:pt x="1064768" y="875030"/>
                  </a:lnTo>
                  <a:close/>
                </a:path>
              </a:pathLst>
            </a:custGeom>
            <a:solidFill>
              <a:srgbClr val="6F2F9F"/>
            </a:solidFill>
          </p:spPr>
          <p:txBody>
            <a:bodyPr wrap="square" lIns="0" tIns="0" rIns="0" bIns="0" rtlCol="0"/>
            <a:lstStyle/>
            <a:p>
              <a:endParaRPr sz="1350"/>
            </a:p>
          </p:txBody>
        </p:sp>
        <p:sp>
          <p:nvSpPr>
            <p:cNvPr id="20" name="object 20"/>
            <p:cNvSpPr/>
            <p:nvPr/>
          </p:nvSpPr>
          <p:spPr>
            <a:xfrm>
              <a:off x="3467734" y="2183891"/>
              <a:ext cx="467359" cy="810260"/>
            </a:xfrm>
            <a:custGeom>
              <a:avLst/>
              <a:gdLst/>
              <a:ahLst/>
              <a:cxnLst/>
              <a:rect l="l" t="t" r="r" b="b"/>
              <a:pathLst>
                <a:path w="467360" h="810260">
                  <a:moveTo>
                    <a:pt x="27686" y="533400"/>
                  </a:moveTo>
                  <a:lnTo>
                    <a:pt x="16644" y="536003"/>
                  </a:lnTo>
                  <a:lnTo>
                    <a:pt x="7747" y="542417"/>
                  </a:lnTo>
                  <a:lnTo>
                    <a:pt x="1897" y="551688"/>
                  </a:lnTo>
                  <a:lnTo>
                    <a:pt x="0" y="562863"/>
                  </a:lnTo>
                  <a:lnTo>
                    <a:pt x="6857" y="810260"/>
                  </a:lnTo>
                  <a:lnTo>
                    <a:pt x="66847" y="774065"/>
                  </a:lnTo>
                  <a:lnTo>
                    <a:pt x="59181" y="774065"/>
                  </a:lnTo>
                  <a:lnTo>
                    <a:pt x="9016" y="746760"/>
                  </a:lnTo>
                  <a:lnTo>
                    <a:pt x="59638" y="654061"/>
                  </a:lnTo>
                  <a:lnTo>
                    <a:pt x="57023" y="561213"/>
                  </a:lnTo>
                  <a:lnTo>
                    <a:pt x="54492" y="550169"/>
                  </a:lnTo>
                  <a:lnTo>
                    <a:pt x="48117" y="541258"/>
                  </a:lnTo>
                  <a:lnTo>
                    <a:pt x="38860" y="535370"/>
                  </a:lnTo>
                  <a:lnTo>
                    <a:pt x="27686" y="533400"/>
                  </a:lnTo>
                  <a:close/>
                </a:path>
                <a:path w="467360" h="810260">
                  <a:moveTo>
                    <a:pt x="59638" y="654061"/>
                  </a:moveTo>
                  <a:lnTo>
                    <a:pt x="9016" y="746760"/>
                  </a:lnTo>
                  <a:lnTo>
                    <a:pt x="59181" y="774065"/>
                  </a:lnTo>
                  <a:lnTo>
                    <a:pt x="67089" y="759587"/>
                  </a:lnTo>
                  <a:lnTo>
                    <a:pt x="62611" y="759587"/>
                  </a:lnTo>
                  <a:lnTo>
                    <a:pt x="19303" y="735965"/>
                  </a:lnTo>
                  <a:lnTo>
                    <a:pt x="61233" y="710675"/>
                  </a:lnTo>
                  <a:lnTo>
                    <a:pt x="59638" y="654061"/>
                  </a:lnTo>
                  <a:close/>
                </a:path>
                <a:path w="467360" h="810260">
                  <a:moveTo>
                    <a:pt x="199951" y="629608"/>
                  </a:moveTo>
                  <a:lnTo>
                    <a:pt x="189229" y="633476"/>
                  </a:lnTo>
                  <a:lnTo>
                    <a:pt x="109804" y="681380"/>
                  </a:lnTo>
                  <a:lnTo>
                    <a:pt x="59181" y="774065"/>
                  </a:lnTo>
                  <a:lnTo>
                    <a:pt x="66847" y="774065"/>
                  </a:lnTo>
                  <a:lnTo>
                    <a:pt x="218820" y="682371"/>
                  </a:lnTo>
                  <a:lnTo>
                    <a:pt x="227169" y="674703"/>
                  </a:lnTo>
                  <a:lnTo>
                    <a:pt x="231790" y="664749"/>
                  </a:lnTo>
                  <a:lnTo>
                    <a:pt x="232340" y="653796"/>
                  </a:lnTo>
                  <a:lnTo>
                    <a:pt x="228473" y="643128"/>
                  </a:lnTo>
                  <a:lnTo>
                    <a:pt x="220823" y="634779"/>
                  </a:lnTo>
                  <a:lnTo>
                    <a:pt x="210899" y="630158"/>
                  </a:lnTo>
                  <a:lnTo>
                    <a:pt x="199951" y="629608"/>
                  </a:lnTo>
                  <a:close/>
                </a:path>
                <a:path w="467360" h="810260">
                  <a:moveTo>
                    <a:pt x="61233" y="710675"/>
                  </a:moveTo>
                  <a:lnTo>
                    <a:pt x="19303" y="735965"/>
                  </a:lnTo>
                  <a:lnTo>
                    <a:pt x="62611" y="759587"/>
                  </a:lnTo>
                  <a:lnTo>
                    <a:pt x="61233" y="710675"/>
                  </a:lnTo>
                  <a:close/>
                </a:path>
                <a:path w="467360" h="810260">
                  <a:moveTo>
                    <a:pt x="109804" y="681380"/>
                  </a:moveTo>
                  <a:lnTo>
                    <a:pt x="61233" y="710675"/>
                  </a:lnTo>
                  <a:lnTo>
                    <a:pt x="62611" y="759587"/>
                  </a:lnTo>
                  <a:lnTo>
                    <a:pt x="67089" y="759587"/>
                  </a:lnTo>
                  <a:lnTo>
                    <a:pt x="109804" y="681380"/>
                  </a:lnTo>
                  <a:close/>
                </a:path>
                <a:path w="467360" h="810260">
                  <a:moveTo>
                    <a:pt x="416813" y="0"/>
                  </a:moveTo>
                  <a:lnTo>
                    <a:pt x="59638" y="654061"/>
                  </a:lnTo>
                  <a:lnTo>
                    <a:pt x="61233" y="710675"/>
                  </a:lnTo>
                  <a:lnTo>
                    <a:pt x="109804" y="681380"/>
                  </a:lnTo>
                  <a:lnTo>
                    <a:pt x="466978" y="27432"/>
                  </a:lnTo>
                  <a:lnTo>
                    <a:pt x="416813" y="0"/>
                  </a:lnTo>
                  <a:close/>
                </a:path>
              </a:pathLst>
            </a:custGeom>
            <a:solidFill>
              <a:srgbClr val="548ED4"/>
            </a:solidFill>
          </p:spPr>
          <p:txBody>
            <a:bodyPr wrap="square" lIns="0" tIns="0" rIns="0" bIns="0" rtlCol="0"/>
            <a:lstStyle/>
            <a:p>
              <a:endParaRPr sz="1350"/>
            </a:p>
          </p:txBody>
        </p:sp>
      </p:grpSp>
      <p:sp>
        <p:nvSpPr>
          <p:cNvPr id="21" name="object 21"/>
          <p:cNvSpPr txBox="1"/>
          <p:nvPr/>
        </p:nvSpPr>
        <p:spPr>
          <a:xfrm>
            <a:off x="1212533" y="1967389"/>
            <a:ext cx="543401" cy="310181"/>
          </a:xfrm>
          <a:prstGeom prst="rect">
            <a:avLst/>
          </a:prstGeom>
        </p:spPr>
        <p:txBody>
          <a:bodyPr vert="horz" wrap="square" lIns="0" tIns="10001" rIns="0" bIns="0" rtlCol="0">
            <a:spAutoFit/>
          </a:bodyPr>
          <a:lstStyle/>
          <a:p>
            <a:pPr marL="9525">
              <a:spcBef>
                <a:spcPts val="79"/>
              </a:spcBef>
            </a:pPr>
            <a:r>
              <a:rPr sz="1950" dirty="0">
                <a:solidFill>
                  <a:srgbClr val="0000FF"/>
                </a:solidFill>
                <a:latin typeface="Times New Roman"/>
                <a:cs typeface="Times New Roman"/>
              </a:rPr>
              <a:t>In</a:t>
            </a:r>
            <a:r>
              <a:rPr sz="1950" spc="4" dirty="0">
                <a:solidFill>
                  <a:srgbClr val="0000FF"/>
                </a:solidFill>
                <a:latin typeface="Times New Roman"/>
                <a:cs typeface="Times New Roman"/>
              </a:rPr>
              <a:t>p</a:t>
            </a:r>
            <a:r>
              <a:rPr sz="1950" dirty="0">
                <a:solidFill>
                  <a:srgbClr val="0000FF"/>
                </a:solidFill>
                <a:latin typeface="Times New Roman"/>
                <a:cs typeface="Times New Roman"/>
              </a:rPr>
              <a:t>ut</a:t>
            </a:r>
            <a:endParaRPr sz="1950">
              <a:latin typeface="Times New Roman"/>
              <a:cs typeface="Times New Roman"/>
            </a:endParaRPr>
          </a:p>
        </p:txBody>
      </p:sp>
      <p:sp>
        <p:nvSpPr>
          <p:cNvPr id="22" name="object 22"/>
          <p:cNvSpPr txBox="1"/>
          <p:nvPr/>
        </p:nvSpPr>
        <p:spPr>
          <a:xfrm>
            <a:off x="2774157" y="2152079"/>
            <a:ext cx="694849" cy="310181"/>
          </a:xfrm>
          <a:prstGeom prst="rect">
            <a:avLst/>
          </a:prstGeom>
        </p:spPr>
        <p:txBody>
          <a:bodyPr vert="horz" wrap="square" lIns="0" tIns="10001" rIns="0" bIns="0" rtlCol="0">
            <a:spAutoFit/>
          </a:bodyPr>
          <a:lstStyle/>
          <a:p>
            <a:pPr marL="9525">
              <a:spcBef>
                <a:spcPts val="79"/>
              </a:spcBef>
            </a:pPr>
            <a:r>
              <a:rPr sz="1950" dirty="0">
                <a:solidFill>
                  <a:srgbClr val="0000FF"/>
                </a:solidFill>
                <a:latin typeface="Times New Roman"/>
                <a:cs typeface="Times New Roman"/>
              </a:rPr>
              <a:t>weig</a:t>
            </a:r>
            <a:r>
              <a:rPr sz="1950" spc="4" dirty="0">
                <a:solidFill>
                  <a:srgbClr val="0000FF"/>
                </a:solidFill>
                <a:latin typeface="Times New Roman"/>
                <a:cs typeface="Times New Roman"/>
              </a:rPr>
              <a:t>h</a:t>
            </a:r>
            <a:r>
              <a:rPr sz="1950" dirty="0">
                <a:solidFill>
                  <a:srgbClr val="0000FF"/>
                </a:solidFill>
                <a:latin typeface="Times New Roman"/>
                <a:cs typeface="Times New Roman"/>
              </a:rPr>
              <a:t>t</a:t>
            </a:r>
            <a:endParaRPr sz="1950">
              <a:latin typeface="Times New Roman"/>
              <a:cs typeface="Times New Roman"/>
            </a:endParaRPr>
          </a:p>
        </p:txBody>
      </p:sp>
      <p:grpSp>
        <p:nvGrpSpPr>
          <p:cNvPr id="23" name="object 23"/>
          <p:cNvGrpSpPr/>
          <p:nvPr/>
        </p:nvGrpSpPr>
        <p:grpSpPr>
          <a:xfrm>
            <a:off x="2616246" y="2448878"/>
            <a:ext cx="1504950" cy="2991326"/>
            <a:chOff x="3488328" y="2122170"/>
            <a:chExt cx="2006600" cy="3988435"/>
          </a:xfrm>
        </p:grpSpPr>
        <p:sp>
          <p:nvSpPr>
            <p:cNvPr id="24" name="object 24"/>
            <p:cNvSpPr/>
            <p:nvPr/>
          </p:nvSpPr>
          <p:spPr>
            <a:xfrm>
              <a:off x="3488321" y="2122169"/>
              <a:ext cx="975994" cy="3108960"/>
            </a:xfrm>
            <a:custGeom>
              <a:avLst/>
              <a:gdLst/>
              <a:ahLst/>
              <a:cxnLst/>
              <a:rect l="l" t="t" r="r" b="b"/>
              <a:pathLst>
                <a:path w="975995" h="3108960">
                  <a:moveTo>
                    <a:pt x="704583" y="84074"/>
                  </a:moveTo>
                  <a:lnTo>
                    <a:pt x="650100" y="66802"/>
                  </a:lnTo>
                  <a:lnTo>
                    <a:pt x="76466" y="1885505"/>
                  </a:lnTo>
                  <a:lnTo>
                    <a:pt x="55994" y="1795018"/>
                  </a:lnTo>
                  <a:lnTo>
                    <a:pt x="51358" y="1784680"/>
                  </a:lnTo>
                  <a:lnTo>
                    <a:pt x="43383" y="1777174"/>
                  </a:lnTo>
                  <a:lnTo>
                    <a:pt x="33159" y="1773199"/>
                  </a:lnTo>
                  <a:lnTo>
                    <a:pt x="21831" y="1773428"/>
                  </a:lnTo>
                  <a:lnTo>
                    <a:pt x="11480" y="1778114"/>
                  </a:lnTo>
                  <a:lnTo>
                    <a:pt x="3987" y="1786089"/>
                  </a:lnTo>
                  <a:lnTo>
                    <a:pt x="0" y="1796275"/>
                  </a:lnTo>
                  <a:lnTo>
                    <a:pt x="241" y="1807591"/>
                  </a:lnTo>
                  <a:lnTo>
                    <a:pt x="54978" y="2049018"/>
                  </a:lnTo>
                  <a:lnTo>
                    <a:pt x="105016" y="2003552"/>
                  </a:lnTo>
                  <a:lnTo>
                    <a:pt x="238112" y="1882648"/>
                  </a:lnTo>
                  <a:lnTo>
                    <a:pt x="244830" y="1873491"/>
                  </a:lnTo>
                  <a:lnTo>
                    <a:pt x="247459" y="1862836"/>
                  </a:lnTo>
                  <a:lnTo>
                    <a:pt x="245910" y="1852002"/>
                  </a:lnTo>
                  <a:lnTo>
                    <a:pt x="240144" y="1842262"/>
                  </a:lnTo>
                  <a:lnTo>
                    <a:pt x="230974" y="1835543"/>
                  </a:lnTo>
                  <a:lnTo>
                    <a:pt x="220332" y="1832927"/>
                  </a:lnTo>
                  <a:lnTo>
                    <a:pt x="209486" y="1834515"/>
                  </a:lnTo>
                  <a:lnTo>
                    <a:pt x="199758" y="1840357"/>
                  </a:lnTo>
                  <a:lnTo>
                    <a:pt x="131089" y="1902739"/>
                  </a:lnTo>
                  <a:lnTo>
                    <a:pt x="704583" y="84074"/>
                  </a:lnTo>
                  <a:close/>
                </a:path>
                <a:path w="975995" h="3108960">
                  <a:moveTo>
                    <a:pt x="975855" y="10668"/>
                  </a:moveTo>
                  <a:lnTo>
                    <a:pt x="919721" y="0"/>
                  </a:lnTo>
                  <a:lnTo>
                    <a:pt x="357606" y="2943898"/>
                  </a:lnTo>
                  <a:lnTo>
                    <a:pt x="326631" y="2856230"/>
                  </a:lnTo>
                  <a:lnTo>
                    <a:pt x="320840" y="2846514"/>
                  </a:lnTo>
                  <a:lnTo>
                    <a:pt x="312064" y="2840012"/>
                  </a:lnTo>
                  <a:lnTo>
                    <a:pt x="301459" y="2837269"/>
                  </a:lnTo>
                  <a:lnTo>
                    <a:pt x="290182" y="2838831"/>
                  </a:lnTo>
                  <a:lnTo>
                    <a:pt x="280454" y="2844635"/>
                  </a:lnTo>
                  <a:lnTo>
                    <a:pt x="273951" y="2853436"/>
                  </a:lnTo>
                  <a:lnTo>
                    <a:pt x="271208" y="2864053"/>
                  </a:lnTo>
                  <a:lnTo>
                    <a:pt x="272783" y="2875280"/>
                  </a:lnTo>
                  <a:lnTo>
                    <a:pt x="355206" y="3108579"/>
                  </a:lnTo>
                  <a:lnTo>
                    <a:pt x="399021" y="3058287"/>
                  </a:lnTo>
                  <a:lnTo>
                    <a:pt x="517766" y="2922016"/>
                  </a:lnTo>
                  <a:lnTo>
                    <a:pt x="523392" y="2912199"/>
                  </a:lnTo>
                  <a:lnTo>
                    <a:pt x="524751" y="2901315"/>
                  </a:lnTo>
                  <a:lnTo>
                    <a:pt x="521906" y="2890736"/>
                  </a:lnTo>
                  <a:lnTo>
                    <a:pt x="514972" y="2881757"/>
                  </a:lnTo>
                  <a:lnTo>
                    <a:pt x="505091" y="2876131"/>
                  </a:lnTo>
                  <a:lnTo>
                    <a:pt x="494220" y="2874772"/>
                  </a:lnTo>
                  <a:lnTo>
                    <a:pt x="483654" y="2877616"/>
                  </a:lnTo>
                  <a:lnTo>
                    <a:pt x="474713" y="2884551"/>
                  </a:lnTo>
                  <a:lnTo>
                    <a:pt x="413766" y="2954464"/>
                  </a:lnTo>
                  <a:lnTo>
                    <a:pt x="975855" y="10668"/>
                  </a:lnTo>
                  <a:close/>
                </a:path>
              </a:pathLst>
            </a:custGeom>
            <a:solidFill>
              <a:srgbClr val="548ED4"/>
            </a:solidFill>
          </p:spPr>
          <p:txBody>
            <a:bodyPr wrap="square" lIns="0" tIns="0" rIns="0" bIns="0" rtlCol="0"/>
            <a:lstStyle/>
            <a:p>
              <a:endParaRPr sz="1350"/>
            </a:p>
          </p:txBody>
        </p:sp>
        <p:sp>
          <p:nvSpPr>
            <p:cNvPr id="25" name="object 25"/>
            <p:cNvSpPr/>
            <p:nvPr/>
          </p:nvSpPr>
          <p:spPr>
            <a:xfrm>
              <a:off x="5238091" y="5407025"/>
              <a:ext cx="257175" cy="703580"/>
            </a:xfrm>
            <a:custGeom>
              <a:avLst/>
              <a:gdLst/>
              <a:ahLst/>
              <a:cxnLst/>
              <a:rect l="l" t="t" r="r" b="b"/>
              <a:pathLst>
                <a:path w="257175" h="703579">
                  <a:moveTo>
                    <a:pt x="130564" y="113423"/>
                  </a:moveTo>
                  <a:lnTo>
                    <a:pt x="101029" y="161752"/>
                  </a:lnTo>
                  <a:lnTo>
                    <a:pt x="90193" y="701929"/>
                  </a:lnTo>
                  <a:lnTo>
                    <a:pt x="147343" y="703072"/>
                  </a:lnTo>
                  <a:lnTo>
                    <a:pt x="158177" y="162967"/>
                  </a:lnTo>
                  <a:lnTo>
                    <a:pt x="130564" y="113423"/>
                  </a:lnTo>
                  <a:close/>
                </a:path>
                <a:path w="257175" h="703579">
                  <a:moveTo>
                    <a:pt x="164124" y="56134"/>
                  </a:moveTo>
                  <a:lnTo>
                    <a:pt x="103147" y="56134"/>
                  </a:lnTo>
                  <a:lnTo>
                    <a:pt x="160297" y="57277"/>
                  </a:lnTo>
                  <a:lnTo>
                    <a:pt x="158177" y="162967"/>
                  </a:lnTo>
                  <a:lnTo>
                    <a:pt x="203350" y="244017"/>
                  </a:lnTo>
                  <a:lnTo>
                    <a:pt x="210691" y="252638"/>
                  </a:lnTo>
                  <a:lnTo>
                    <a:pt x="220448" y="257592"/>
                  </a:lnTo>
                  <a:lnTo>
                    <a:pt x="231372" y="258524"/>
                  </a:lnTo>
                  <a:lnTo>
                    <a:pt x="242212" y="255079"/>
                  </a:lnTo>
                  <a:lnTo>
                    <a:pt x="250797" y="247703"/>
                  </a:lnTo>
                  <a:lnTo>
                    <a:pt x="255738" y="237932"/>
                  </a:lnTo>
                  <a:lnTo>
                    <a:pt x="256678" y="227017"/>
                  </a:lnTo>
                  <a:lnTo>
                    <a:pt x="253261" y="216204"/>
                  </a:lnTo>
                  <a:lnTo>
                    <a:pt x="164124" y="56134"/>
                  </a:lnTo>
                  <a:close/>
                </a:path>
                <a:path w="257175" h="703579">
                  <a:moveTo>
                    <a:pt x="132865" y="0"/>
                  </a:moveTo>
                  <a:lnTo>
                    <a:pt x="3833" y="211213"/>
                  </a:lnTo>
                  <a:lnTo>
                    <a:pt x="0" y="221880"/>
                  </a:lnTo>
                  <a:lnTo>
                    <a:pt x="500" y="232825"/>
                  </a:lnTo>
                  <a:lnTo>
                    <a:pt x="5048" y="242785"/>
                  </a:lnTo>
                  <a:lnTo>
                    <a:pt x="13358" y="250494"/>
                  </a:lnTo>
                  <a:lnTo>
                    <a:pt x="24026" y="254377"/>
                  </a:lnTo>
                  <a:lnTo>
                    <a:pt x="34980" y="253884"/>
                  </a:lnTo>
                  <a:lnTo>
                    <a:pt x="44934" y="249321"/>
                  </a:lnTo>
                  <a:lnTo>
                    <a:pt x="52601" y="240995"/>
                  </a:lnTo>
                  <a:lnTo>
                    <a:pt x="101029" y="161752"/>
                  </a:lnTo>
                  <a:lnTo>
                    <a:pt x="103147" y="56134"/>
                  </a:lnTo>
                  <a:lnTo>
                    <a:pt x="164124" y="56134"/>
                  </a:lnTo>
                  <a:lnTo>
                    <a:pt x="132865" y="0"/>
                  </a:lnTo>
                  <a:close/>
                </a:path>
                <a:path w="257175" h="703579">
                  <a:moveTo>
                    <a:pt x="160030" y="70612"/>
                  </a:moveTo>
                  <a:lnTo>
                    <a:pt x="106703" y="70612"/>
                  </a:lnTo>
                  <a:lnTo>
                    <a:pt x="156106" y="71628"/>
                  </a:lnTo>
                  <a:lnTo>
                    <a:pt x="130564" y="113423"/>
                  </a:lnTo>
                  <a:lnTo>
                    <a:pt x="158177" y="162967"/>
                  </a:lnTo>
                  <a:lnTo>
                    <a:pt x="160030" y="70612"/>
                  </a:lnTo>
                  <a:close/>
                </a:path>
                <a:path w="257175" h="703579">
                  <a:moveTo>
                    <a:pt x="103147" y="56134"/>
                  </a:moveTo>
                  <a:lnTo>
                    <a:pt x="101029" y="161752"/>
                  </a:lnTo>
                  <a:lnTo>
                    <a:pt x="130564" y="113423"/>
                  </a:lnTo>
                  <a:lnTo>
                    <a:pt x="106703" y="70612"/>
                  </a:lnTo>
                  <a:lnTo>
                    <a:pt x="160030" y="70612"/>
                  </a:lnTo>
                  <a:lnTo>
                    <a:pt x="160297" y="57277"/>
                  </a:lnTo>
                  <a:lnTo>
                    <a:pt x="103147" y="56134"/>
                  </a:lnTo>
                  <a:close/>
                </a:path>
                <a:path w="257175" h="703579">
                  <a:moveTo>
                    <a:pt x="106703" y="70612"/>
                  </a:moveTo>
                  <a:lnTo>
                    <a:pt x="130564" y="113423"/>
                  </a:lnTo>
                  <a:lnTo>
                    <a:pt x="156106" y="71628"/>
                  </a:lnTo>
                  <a:lnTo>
                    <a:pt x="106703" y="70612"/>
                  </a:lnTo>
                  <a:close/>
                </a:path>
              </a:pathLst>
            </a:custGeom>
            <a:solidFill>
              <a:srgbClr val="C00000"/>
            </a:solidFill>
          </p:spPr>
          <p:txBody>
            <a:bodyPr wrap="square" lIns="0" tIns="0" rIns="0" bIns="0" rtlCol="0"/>
            <a:lstStyle/>
            <a:p>
              <a:endParaRPr sz="1350"/>
            </a:p>
          </p:txBody>
        </p:sp>
      </p:grpSp>
      <p:sp>
        <p:nvSpPr>
          <p:cNvPr id="26" name="object 26"/>
          <p:cNvSpPr txBox="1"/>
          <p:nvPr/>
        </p:nvSpPr>
        <p:spPr>
          <a:xfrm>
            <a:off x="3299269" y="5416524"/>
            <a:ext cx="2229803" cy="309700"/>
          </a:xfrm>
          <a:prstGeom prst="rect">
            <a:avLst/>
          </a:prstGeom>
        </p:spPr>
        <p:txBody>
          <a:bodyPr vert="horz" wrap="square" lIns="0" tIns="9525" rIns="0" bIns="0" rtlCol="0">
            <a:spAutoFit/>
          </a:bodyPr>
          <a:lstStyle/>
          <a:p>
            <a:pPr marL="9525">
              <a:spcBef>
                <a:spcPts val="75"/>
              </a:spcBef>
            </a:pPr>
            <a:r>
              <a:rPr sz="1950" spc="-4" dirty="0">
                <a:solidFill>
                  <a:srgbClr val="0000FF"/>
                </a:solidFill>
                <a:latin typeface="Times New Roman"/>
                <a:cs typeface="Times New Roman"/>
              </a:rPr>
              <a:t>Summing</a:t>
            </a:r>
            <a:r>
              <a:rPr sz="1950" spc="-11" dirty="0">
                <a:solidFill>
                  <a:srgbClr val="0000FF"/>
                </a:solidFill>
                <a:latin typeface="Times New Roman"/>
                <a:cs typeface="Times New Roman"/>
              </a:rPr>
              <a:t> </a:t>
            </a:r>
            <a:r>
              <a:rPr sz="1950" dirty="0">
                <a:solidFill>
                  <a:srgbClr val="0000FF"/>
                </a:solidFill>
                <a:latin typeface="Times New Roman"/>
                <a:cs typeface="Times New Roman"/>
              </a:rPr>
              <a:t>up</a:t>
            </a:r>
            <a:r>
              <a:rPr sz="1950" spc="-23" dirty="0">
                <a:solidFill>
                  <a:srgbClr val="0000FF"/>
                </a:solidFill>
                <a:latin typeface="Times New Roman"/>
                <a:cs typeface="Times New Roman"/>
              </a:rPr>
              <a:t> </a:t>
            </a:r>
            <a:r>
              <a:rPr sz="1950" dirty="0">
                <a:solidFill>
                  <a:srgbClr val="0000FF"/>
                </a:solidFill>
                <a:latin typeface="Times New Roman"/>
                <a:cs typeface="Times New Roman"/>
              </a:rPr>
              <a:t>the</a:t>
            </a:r>
            <a:r>
              <a:rPr sz="1950" spc="-11" dirty="0">
                <a:solidFill>
                  <a:srgbClr val="0000FF"/>
                </a:solidFill>
                <a:latin typeface="Times New Roman"/>
                <a:cs typeface="Times New Roman"/>
              </a:rPr>
              <a:t> </a:t>
            </a:r>
            <a:r>
              <a:rPr sz="1950" dirty="0">
                <a:solidFill>
                  <a:srgbClr val="0000FF"/>
                </a:solidFill>
                <a:latin typeface="Times New Roman"/>
                <a:cs typeface="Times New Roman"/>
              </a:rPr>
              <a:t>input</a:t>
            </a:r>
            <a:endParaRPr sz="1950">
              <a:latin typeface="Times New Roman"/>
              <a:cs typeface="Times New Roman"/>
            </a:endParaRPr>
          </a:p>
        </p:txBody>
      </p:sp>
      <p:sp>
        <p:nvSpPr>
          <p:cNvPr id="29" name="object 29"/>
          <p:cNvSpPr txBox="1"/>
          <p:nvPr/>
        </p:nvSpPr>
        <p:spPr>
          <a:xfrm>
            <a:off x="22403" y="5850865"/>
            <a:ext cx="207645" cy="144751"/>
          </a:xfrm>
          <a:prstGeom prst="rect">
            <a:avLst/>
          </a:prstGeom>
        </p:spPr>
        <p:txBody>
          <a:bodyPr vert="horz" wrap="square" lIns="0" tIns="6191" rIns="0" bIns="0" rtlCol="0">
            <a:spAutoFit/>
          </a:bodyPr>
          <a:lstStyle/>
          <a:p>
            <a:pPr marL="28575">
              <a:spcBef>
                <a:spcPts val="49"/>
              </a:spcBef>
            </a:pPr>
            <a:fld id="{81D60167-4931-47E6-BA6A-407CBD079E47}" type="slidenum">
              <a:rPr sz="900" dirty="0">
                <a:solidFill>
                  <a:srgbClr val="888888"/>
                </a:solidFill>
                <a:latin typeface="Calibri"/>
                <a:cs typeface="Calibri"/>
              </a:rPr>
              <a:pPr marL="28575">
                <a:spcBef>
                  <a:spcPts val="49"/>
                </a:spcBef>
              </a:pPr>
              <a:t>54</a:t>
            </a:fld>
            <a:endParaRPr sz="900">
              <a:latin typeface="Calibri"/>
              <a:cs typeface="Calibri"/>
            </a:endParaRPr>
          </a:p>
        </p:txBody>
      </p:sp>
      <p:sp>
        <p:nvSpPr>
          <p:cNvPr id="27" name="object 27"/>
          <p:cNvSpPr txBox="1"/>
          <p:nvPr/>
        </p:nvSpPr>
        <p:spPr>
          <a:xfrm>
            <a:off x="6426708" y="4243387"/>
            <a:ext cx="654844" cy="309700"/>
          </a:xfrm>
          <a:prstGeom prst="rect">
            <a:avLst/>
          </a:prstGeom>
        </p:spPr>
        <p:txBody>
          <a:bodyPr vert="horz" wrap="square" lIns="0" tIns="9525" rIns="0" bIns="0" rtlCol="0">
            <a:spAutoFit/>
          </a:bodyPr>
          <a:lstStyle/>
          <a:p>
            <a:pPr marL="9525">
              <a:spcBef>
                <a:spcPts val="75"/>
              </a:spcBef>
            </a:pPr>
            <a:r>
              <a:rPr sz="1950" dirty="0">
                <a:solidFill>
                  <a:srgbClr val="0000FF"/>
                </a:solidFill>
                <a:latin typeface="Times New Roman"/>
                <a:cs typeface="Times New Roman"/>
              </a:rPr>
              <a:t>o</a:t>
            </a:r>
            <a:r>
              <a:rPr sz="1950" spc="8" dirty="0">
                <a:solidFill>
                  <a:srgbClr val="0000FF"/>
                </a:solidFill>
                <a:latin typeface="Times New Roman"/>
                <a:cs typeface="Times New Roman"/>
              </a:rPr>
              <a:t>u</a:t>
            </a:r>
            <a:r>
              <a:rPr sz="1950" dirty="0">
                <a:solidFill>
                  <a:srgbClr val="0000FF"/>
                </a:solidFill>
                <a:latin typeface="Times New Roman"/>
                <a:cs typeface="Times New Roman"/>
              </a:rPr>
              <a:t>tp</a:t>
            </a:r>
            <a:r>
              <a:rPr sz="1950" spc="4" dirty="0">
                <a:solidFill>
                  <a:srgbClr val="0000FF"/>
                </a:solidFill>
                <a:latin typeface="Times New Roman"/>
                <a:cs typeface="Times New Roman"/>
              </a:rPr>
              <a:t>u</a:t>
            </a:r>
            <a:r>
              <a:rPr sz="1950" dirty="0">
                <a:solidFill>
                  <a:srgbClr val="0000FF"/>
                </a:solidFill>
                <a:latin typeface="Times New Roman"/>
                <a:cs typeface="Times New Roman"/>
              </a:rPr>
              <a:t>t</a:t>
            </a:r>
            <a:endParaRPr sz="1950">
              <a:latin typeface="Times New Roman"/>
              <a:cs typeface="Times New Roman"/>
            </a:endParaRPr>
          </a:p>
        </p:txBody>
      </p:sp>
      <p:sp>
        <p:nvSpPr>
          <p:cNvPr id="30" name="Title 1">
            <a:extLst>
              <a:ext uri="{FF2B5EF4-FFF2-40B4-BE49-F238E27FC236}">
                <a16:creationId xmlns:a16="http://schemas.microsoft.com/office/drawing/2014/main" id="{36789DAC-F670-E5B3-A128-820E74481905}"/>
              </a:ext>
            </a:extLst>
          </p:cNvPr>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31" name="Picture 2" descr="E:\NIET\Project\xLogo11.png.pagespeed.ic.pydHLuCQEZ.png">
            <a:extLst>
              <a:ext uri="{FF2B5EF4-FFF2-40B4-BE49-F238E27FC236}">
                <a16:creationId xmlns:a16="http://schemas.microsoft.com/office/drawing/2014/main" id="{70CA813D-E0EC-753D-B1EF-52942DE60C4D}"/>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28" name="Date Placeholder 27"/>
          <p:cNvSpPr>
            <a:spLocks noGrp="1"/>
          </p:cNvSpPr>
          <p:nvPr>
            <p:ph type="dt" sz="half" idx="10"/>
          </p:nvPr>
        </p:nvSpPr>
        <p:spPr/>
        <p:txBody>
          <a:bodyPr/>
          <a:lstStyle/>
          <a:p>
            <a:r>
              <a:rPr lang="en-US"/>
              <a:t>1/5/2020</a:t>
            </a:r>
          </a:p>
        </p:txBody>
      </p:sp>
      <p:sp>
        <p:nvSpPr>
          <p:cNvPr id="32" name="Footer Placeholder 31"/>
          <p:cNvSpPr>
            <a:spLocks noGrp="1"/>
          </p:cNvSpPr>
          <p:nvPr>
            <p:ph type="ftr" sz="quarter" idx="11"/>
          </p:nvPr>
        </p:nvSpPr>
        <p:spPr/>
        <p:txBody>
          <a:bodyPr/>
          <a:lstStyle/>
          <a:p>
            <a:r>
              <a:rPr lang="it-IT"/>
              <a:t>Ms.Shivani Sharma              COMPUTER VISION  UNIT- 1</a:t>
            </a:r>
            <a:endParaRPr lang="en-US" dirty="0"/>
          </a:p>
        </p:txBody>
      </p:sp>
      <p:sp>
        <p:nvSpPr>
          <p:cNvPr id="33" name="Slide Number Placeholder 32"/>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8490" y="2049400"/>
            <a:ext cx="6372701" cy="3408521"/>
            <a:chOff x="2171319" y="1589532"/>
            <a:chExt cx="8496935" cy="4544695"/>
          </a:xfrm>
        </p:grpSpPr>
        <p:pic>
          <p:nvPicPr>
            <p:cNvPr id="3" name="object 3"/>
            <p:cNvPicPr/>
            <p:nvPr/>
          </p:nvPicPr>
          <p:blipFill>
            <a:blip r:embed="rId2" cstate="print"/>
            <a:stretch>
              <a:fillRect/>
            </a:stretch>
          </p:blipFill>
          <p:spPr>
            <a:xfrm>
              <a:off x="2612136" y="2535936"/>
              <a:ext cx="5998464" cy="3598164"/>
            </a:xfrm>
            <a:prstGeom prst="rect">
              <a:avLst/>
            </a:prstGeom>
          </p:spPr>
        </p:pic>
        <p:pic>
          <p:nvPicPr>
            <p:cNvPr id="4" name="object 4"/>
            <p:cNvPicPr/>
            <p:nvPr/>
          </p:nvPicPr>
          <p:blipFill>
            <a:blip r:embed="rId3" cstate="print"/>
            <a:stretch>
              <a:fillRect/>
            </a:stretch>
          </p:blipFill>
          <p:spPr>
            <a:xfrm>
              <a:off x="7620000" y="1589532"/>
              <a:ext cx="3048000" cy="2029968"/>
            </a:xfrm>
            <a:prstGeom prst="rect">
              <a:avLst/>
            </a:prstGeom>
          </p:spPr>
        </p:pic>
      </p:grpSp>
      <p:sp>
        <p:nvSpPr>
          <p:cNvPr id="5" name="object 5"/>
          <p:cNvSpPr txBox="1"/>
          <p:nvPr/>
        </p:nvSpPr>
        <p:spPr>
          <a:xfrm>
            <a:off x="2517648" y="2949702"/>
            <a:ext cx="304800"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2.7</a:t>
            </a:r>
            <a:endParaRPr>
              <a:latin typeface="Times New Roman"/>
              <a:cs typeface="Times New Roman"/>
            </a:endParaRPr>
          </a:p>
        </p:txBody>
      </p:sp>
      <p:sp>
        <p:nvSpPr>
          <p:cNvPr id="6" name="object 6"/>
          <p:cNvSpPr txBox="1"/>
          <p:nvPr/>
        </p:nvSpPr>
        <p:spPr>
          <a:xfrm>
            <a:off x="2475166" y="3750278"/>
            <a:ext cx="381476"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-1.6</a:t>
            </a:r>
            <a:endParaRPr>
              <a:latin typeface="Times New Roman"/>
              <a:cs typeface="Times New Roman"/>
            </a:endParaRPr>
          </a:p>
        </p:txBody>
      </p:sp>
      <p:sp>
        <p:nvSpPr>
          <p:cNvPr id="7" name="object 7"/>
          <p:cNvSpPr txBox="1"/>
          <p:nvPr/>
        </p:nvSpPr>
        <p:spPr>
          <a:xfrm>
            <a:off x="2475166" y="4475797"/>
            <a:ext cx="533400"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0.002</a:t>
            </a:r>
            <a:endParaRPr>
              <a:latin typeface="Times New Roman"/>
              <a:cs typeface="Times New Roman"/>
            </a:endParaRPr>
          </a:p>
        </p:txBody>
      </p:sp>
      <p:sp>
        <p:nvSpPr>
          <p:cNvPr id="8" name="object 8"/>
          <p:cNvSpPr txBox="1"/>
          <p:nvPr/>
        </p:nvSpPr>
        <p:spPr>
          <a:xfrm>
            <a:off x="1591628" y="5145862"/>
            <a:ext cx="304800"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1.4</a:t>
            </a:r>
            <a:endParaRPr>
              <a:latin typeface="Times New Roman"/>
              <a:cs typeface="Times New Roman"/>
            </a:endParaRPr>
          </a:p>
        </p:txBody>
      </p:sp>
      <p:sp>
        <p:nvSpPr>
          <p:cNvPr id="9" name="object 9"/>
          <p:cNvSpPr txBox="1"/>
          <p:nvPr/>
        </p:nvSpPr>
        <p:spPr>
          <a:xfrm>
            <a:off x="1514094" y="3684175"/>
            <a:ext cx="381476"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-2.5</a:t>
            </a:r>
            <a:endParaRPr>
              <a:latin typeface="Times New Roman"/>
              <a:cs typeface="Times New Roman"/>
            </a:endParaRPr>
          </a:p>
        </p:txBody>
      </p:sp>
      <p:sp>
        <p:nvSpPr>
          <p:cNvPr id="10" name="object 10"/>
          <p:cNvSpPr txBox="1"/>
          <p:nvPr/>
        </p:nvSpPr>
        <p:spPr>
          <a:xfrm>
            <a:off x="1398651" y="2531136"/>
            <a:ext cx="495776"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a:t>
            </a:r>
            <a:r>
              <a:rPr spc="-4" dirty="0">
                <a:latin typeface="Times New Roman"/>
                <a:cs typeface="Times New Roman"/>
              </a:rPr>
              <a:t>0.06</a:t>
            </a:r>
            <a:endParaRPr>
              <a:latin typeface="Times New Roman"/>
              <a:cs typeface="Times New Roman"/>
            </a:endParaRPr>
          </a:p>
        </p:txBody>
      </p:sp>
      <p:pic>
        <p:nvPicPr>
          <p:cNvPr id="11" name="object 11"/>
          <p:cNvPicPr/>
          <p:nvPr/>
        </p:nvPicPr>
        <p:blipFill>
          <a:blip r:embed="rId4" cstate="print"/>
          <a:stretch>
            <a:fillRect/>
          </a:stretch>
        </p:blipFill>
        <p:spPr>
          <a:xfrm>
            <a:off x="1832203" y="1315445"/>
            <a:ext cx="5623040" cy="332402"/>
          </a:xfrm>
          <a:prstGeom prst="rect">
            <a:avLst/>
          </a:prstGeom>
        </p:spPr>
      </p:pic>
      <p:sp>
        <p:nvSpPr>
          <p:cNvPr id="12" name="object 12"/>
          <p:cNvSpPr txBox="1">
            <a:spLocks noGrp="1"/>
          </p:cNvSpPr>
          <p:nvPr>
            <p:ph type="title" idx="4294967295"/>
          </p:nvPr>
        </p:nvSpPr>
        <p:spPr>
          <a:xfrm>
            <a:off x="1646539" y="793058"/>
            <a:ext cx="5784056" cy="516969"/>
          </a:xfrm>
          <a:prstGeom prst="rect">
            <a:avLst/>
          </a:prstGeom>
        </p:spPr>
        <p:txBody>
          <a:bodyPr vert="horz" wrap="square" lIns="0" tIns="9049" rIns="0" bIns="0" rtlCol="0" anchor="ctr">
            <a:spAutoFit/>
          </a:bodyPr>
          <a:lstStyle/>
          <a:p>
            <a:pPr marL="123825">
              <a:lnSpc>
                <a:spcPct val="100000"/>
              </a:lnSpc>
              <a:spcBef>
                <a:spcPts val="71"/>
              </a:spcBef>
            </a:pPr>
            <a:r>
              <a:rPr spc="143" dirty="0"/>
              <a:t>Mathematical</a:t>
            </a:r>
            <a:r>
              <a:rPr spc="-98" dirty="0"/>
              <a:t> </a:t>
            </a:r>
            <a:r>
              <a:rPr spc="120" dirty="0"/>
              <a:t>Model:</a:t>
            </a:r>
            <a:r>
              <a:rPr spc="-79" dirty="0"/>
              <a:t> </a:t>
            </a:r>
            <a:r>
              <a:rPr spc="150" dirty="0"/>
              <a:t>Neuron</a:t>
            </a:r>
          </a:p>
        </p:txBody>
      </p:sp>
      <p:sp>
        <p:nvSpPr>
          <p:cNvPr id="13" name="object 13"/>
          <p:cNvSpPr/>
          <p:nvPr/>
        </p:nvSpPr>
        <p:spPr>
          <a:xfrm>
            <a:off x="4442651" y="2844546"/>
            <a:ext cx="758189" cy="748189"/>
          </a:xfrm>
          <a:custGeom>
            <a:avLst/>
            <a:gdLst/>
            <a:ahLst/>
            <a:cxnLst/>
            <a:rect l="l" t="t" r="r" b="b"/>
            <a:pathLst>
              <a:path w="1010920" h="997585">
                <a:moveTo>
                  <a:pt x="773820" y="880264"/>
                </a:moveTo>
                <a:lnTo>
                  <a:pt x="763539" y="883920"/>
                </a:lnTo>
                <a:lnTo>
                  <a:pt x="755378" y="891194"/>
                </a:lnTo>
                <a:lnTo>
                  <a:pt x="750442" y="901446"/>
                </a:lnTo>
                <a:lnTo>
                  <a:pt x="749853" y="912758"/>
                </a:lnTo>
                <a:lnTo>
                  <a:pt x="753538" y="923083"/>
                </a:lnTo>
                <a:lnTo>
                  <a:pt x="760819" y="931289"/>
                </a:lnTo>
                <a:lnTo>
                  <a:pt x="771016" y="936244"/>
                </a:lnTo>
                <a:lnTo>
                  <a:pt x="1010792" y="997458"/>
                </a:lnTo>
                <a:lnTo>
                  <a:pt x="1005534" y="978027"/>
                </a:lnTo>
                <a:lnTo>
                  <a:pt x="950340" y="978027"/>
                </a:lnTo>
                <a:lnTo>
                  <a:pt x="875164" y="903874"/>
                </a:lnTo>
                <a:lnTo>
                  <a:pt x="785113" y="880872"/>
                </a:lnTo>
                <a:lnTo>
                  <a:pt x="773820" y="880264"/>
                </a:lnTo>
                <a:close/>
              </a:path>
              <a:path w="1010920" h="997585">
                <a:moveTo>
                  <a:pt x="875164" y="903874"/>
                </a:moveTo>
                <a:lnTo>
                  <a:pt x="950340" y="978027"/>
                </a:lnTo>
                <a:lnTo>
                  <a:pt x="963007" y="965200"/>
                </a:lnTo>
                <a:lnTo>
                  <a:pt x="942847" y="965200"/>
                </a:lnTo>
                <a:lnTo>
                  <a:pt x="930058" y="917897"/>
                </a:lnTo>
                <a:lnTo>
                  <a:pt x="875164" y="903874"/>
                </a:lnTo>
                <a:close/>
              </a:path>
              <a:path w="1010920" h="997585">
                <a:moveTo>
                  <a:pt x="922414" y="737800"/>
                </a:moveTo>
                <a:lnTo>
                  <a:pt x="911097" y="738505"/>
                </a:lnTo>
                <a:lnTo>
                  <a:pt x="900943" y="743553"/>
                </a:lnTo>
                <a:lnTo>
                  <a:pt x="893778" y="751840"/>
                </a:lnTo>
                <a:lnTo>
                  <a:pt x="890256" y="762222"/>
                </a:lnTo>
                <a:lnTo>
                  <a:pt x="891032" y="773557"/>
                </a:lnTo>
                <a:lnTo>
                  <a:pt x="915272" y="863211"/>
                </a:lnTo>
                <a:lnTo>
                  <a:pt x="990472" y="937387"/>
                </a:lnTo>
                <a:lnTo>
                  <a:pt x="950340" y="978027"/>
                </a:lnTo>
                <a:lnTo>
                  <a:pt x="1005534" y="978027"/>
                </a:lnTo>
                <a:lnTo>
                  <a:pt x="946149" y="758571"/>
                </a:lnTo>
                <a:lnTo>
                  <a:pt x="941048" y="748488"/>
                </a:lnTo>
                <a:lnTo>
                  <a:pt x="932767" y="741346"/>
                </a:lnTo>
                <a:lnTo>
                  <a:pt x="922414" y="737800"/>
                </a:lnTo>
                <a:close/>
              </a:path>
              <a:path w="1010920" h="997585">
                <a:moveTo>
                  <a:pt x="930058" y="917897"/>
                </a:moveTo>
                <a:lnTo>
                  <a:pt x="942847" y="965200"/>
                </a:lnTo>
                <a:lnTo>
                  <a:pt x="977518" y="930021"/>
                </a:lnTo>
                <a:lnTo>
                  <a:pt x="930058" y="917897"/>
                </a:lnTo>
                <a:close/>
              </a:path>
              <a:path w="1010920" h="997585">
                <a:moveTo>
                  <a:pt x="915272" y="863211"/>
                </a:moveTo>
                <a:lnTo>
                  <a:pt x="930058" y="917897"/>
                </a:lnTo>
                <a:lnTo>
                  <a:pt x="977518" y="930021"/>
                </a:lnTo>
                <a:lnTo>
                  <a:pt x="942847" y="965200"/>
                </a:lnTo>
                <a:lnTo>
                  <a:pt x="963007" y="965200"/>
                </a:lnTo>
                <a:lnTo>
                  <a:pt x="990472" y="937387"/>
                </a:lnTo>
                <a:lnTo>
                  <a:pt x="915272" y="863211"/>
                </a:lnTo>
                <a:close/>
              </a:path>
              <a:path w="1010920" h="997585">
                <a:moveTo>
                  <a:pt x="40131" y="0"/>
                </a:moveTo>
                <a:lnTo>
                  <a:pt x="0" y="40639"/>
                </a:lnTo>
                <a:lnTo>
                  <a:pt x="875164" y="903874"/>
                </a:lnTo>
                <a:lnTo>
                  <a:pt x="930058" y="917897"/>
                </a:lnTo>
                <a:lnTo>
                  <a:pt x="915272" y="863211"/>
                </a:lnTo>
                <a:lnTo>
                  <a:pt x="40131" y="0"/>
                </a:lnTo>
                <a:close/>
              </a:path>
            </a:pathLst>
          </a:custGeom>
          <a:solidFill>
            <a:srgbClr val="C00000"/>
          </a:solidFill>
        </p:spPr>
        <p:txBody>
          <a:bodyPr wrap="square" lIns="0" tIns="0" rIns="0" bIns="0" rtlCol="0"/>
          <a:lstStyle/>
          <a:p>
            <a:endParaRPr sz="1350"/>
          </a:p>
        </p:txBody>
      </p:sp>
      <p:sp>
        <p:nvSpPr>
          <p:cNvPr id="14" name="object 14"/>
          <p:cNvSpPr txBox="1"/>
          <p:nvPr/>
        </p:nvSpPr>
        <p:spPr>
          <a:xfrm>
            <a:off x="3717132" y="2557177"/>
            <a:ext cx="1953101" cy="310181"/>
          </a:xfrm>
          <a:prstGeom prst="rect">
            <a:avLst/>
          </a:prstGeom>
        </p:spPr>
        <p:txBody>
          <a:bodyPr vert="horz" wrap="square" lIns="0" tIns="10001" rIns="0" bIns="0" rtlCol="0">
            <a:spAutoFit/>
          </a:bodyPr>
          <a:lstStyle/>
          <a:p>
            <a:pPr marL="9525">
              <a:spcBef>
                <a:spcPts val="79"/>
              </a:spcBef>
            </a:pPr>
            <a:r>
              <a:rPr sz="1950" dirty="0">
                <a:solidFill>
                  <a:srgbClr val="0000FF"/>
                </a:solidFill>
                <a:latin typeface="Times New Roman"/>
                <a:cs typeface="Times New Roman"/>
              </a:rPr>
              <a:t>Activation</a:t>
            </a:r>
            <a:r>
              <a:rPr sz="1950" spc="-64" dirty="0">
                <a:solidFill>
                  <a:srgbClr val="0000FF"/>
                </a:solidFill>
                <a:latin typeface="Times New Roman"/>
                <a:cs typeface="Times New Roman"/>
              </a:rPr>
              <a:t> </a:t>
            </a:r>
            <a:r>
              <a:rPr sz="1950" dirty="0">
                <a:solidFill>
                  <a:srgbClr val="0000FF"/>
                </a:solidFill>
                <a:latin typeface="Times New Roman"/>
                <a:cs typeface="Times New Roman"/>
              </a:rPr>
              <a:t>function</a:t>
            </a:r>
            <a:endParaRPr sz="1950">
              <a:latin typeface="Times New Roman"/>
              <a:cs typeface="Times New Roman"/>
            </a:endParaRPr>
          </a:p>
        </p:txBody>
      </p:sp>
      <p:grpSp>
        <p:nvGrpSpPr>
          <p:cNvPr id="15" name="object 15"/>
          <p:cNvGrpSpPr/>
          <p:nvPr/>
        </p:nvGrpSpPr>
        <p:grpSpPr>
          <a:xfrm>
            <a:off x="4828032" y="3678174"/>
            <a:ext cx="984409" cy="1007269"/>
            <a:chOff x="6437376" y="3761232"/>
            <a:chExt cx="1312545" cy="1343025"/>
          </a:xfrm>
        </p:grpSpPr>
        <p:sp>
          <p:nvSpPr>
            <p:cNvPr id="16" name="object 16"/>
            <p:cNvSpPr/>
            <p:nvPr/>
          </p:nvSpPr>
          <p:spPr>
            <a:xfrm>
              <a:off x="6475476" y="3799332"/>
              <a:ext cx="1236345" cy="1266825"/>
            </a:xfrm>
            <a:custGeom>
              <a:avLst/>
              <a:gdLst/>
              <a:ahLst/>
              <a:cxnLst/>
              <a:rect l="l" t="t" r="r" b="b"/>
              <a:pathLst>
                <a:path w="1236345" h="1266825">
                  <a:moveTo>
                    <a:pt x="617981" y="0"/>
                  </a:moveTo>
                  <a:lnTo>
                    <a:pt x="569693" y="1904"/>
                  </a:lnTo>
                  <a:lnTo>
                    <a:pt x="522421" y="7525"/>
                  </a:lnTo>
                  <a:lnTo>
                    <a:pt x="476301" y="16721"/>
                  </a:lnTo>
                  <a:lnTo>
                    <a:pt x="431471" y="29352"/>
                  </a:lnTo>
                  <a:lnTo>
                    <a:pt x="388069" y="45276"/>
                  </a:lnTo>
                  <a:lnTo>
                    <a:pt x="346232" y="64354"/>
                  </a:lnTo>
                  <a:lnTo>
                    <a:pt x="306098" y="86444"/>
                  </a:lnTo>
                  <a:lnTo>
                    <a:pt x="267804" y="111406"/>
                  </a:lnTo>
                  <a:lnTo>
                    <a:pt x="231488" y="139099"/>
                  </a:lnTo>
                  <a:lnTo>
                    <a:pt x="197286" y="169382"/>
                  </a:lnTo>
                  <a:lnTo>
                    <a:pt x="165338" y="202115"/>
                  </a:lnTo>
                  <a:lnTo>
                    <a:pt x="135780" y="237157"/>
                  </a:lnTo>
                  <a:lnTo>
                    <a:pt x="108749" y="274367"/>
                  </a:lnTo>
                  <a:lnTo>
                    <a:pt x="84384" y="313605"/>
                  </a:lnTo>
                  <a:lnTo>
                    <a:pt x="62821" y="354729"/>
                  </a:lnTo>
                  <a:lnTo>
                    <a:pt x="44199" y="397600"/>
                  </a:lnTo>
                  <a:lnTo>
                    <a:pt x="28654" y="442076"/>
                  </a:lnTo>
                  <a:lnTo>
                    <a:pt x="16324" y="488017"/>
                  </a:lnTo>
                  <a:lnTo>
                    <a:pt x="7346" y="535282"/>
                  </a:lnTo>
                  <a:lnTo>
                    <a:pt x="1859" y="583731"/>
                  </a:lnTo>
                  <a:lnTo>
                    <a:pt x="0" y="633222"/>
                  </a:lnTo>
                  <a:lnTo>
                    <a:pt x="1859" y="682712"/>
                  </a:lnTo>
                  <a:lnTo>
                    <a:pt x="7346" y="731161"/>
                  </a:lnTo>
                  <a:lnTo>
                    <a:pt x="16324" y="778426"/>
                  </a:lnTo>
                  <a:lnTo>
                    <a:pt x="28654" y="824367"/>
                  </a:lnTo>
                  <a:lnTo>
                    <a:pt x="44199" y="868843"/>
                  </a:lnTo>
                  <a:lnTo>
                    <a:pt x="62821" y="911714"/>
                  </a:lnTo>
                  <a:lnTo>
                    <a:pt x="84384" y="952838"/>
                  </a:lnTo>
                  <a:lnTo>
                    <a:pt x="108749" y="992076"/>
                  </a:lnTo>
                  <a:lnTo>
                    <a:pt x="135780" y="1029286"/>
                  </a:lnTo>
                  <a:lnTo>
                    <a:pt x="165338" y="1064328"/>
                  </a:lnTo>
                  <a:lnTo>
                    <a:pt x="197286" y="1097061"/>
                  </a:lnTo>
                  <a:lnTo>
                    <a:pt x="231488" y="1127344"/>
                  </a:lnTo>
                  <a:lnTo>
                    <a:pt x="267804" y="1155037"/>
                  </a:lnTo>
                  <a:lnTo>
                    <a:pt x="306098" y="1179999"/>
                  </a:lnTo>
                  <a:lnTo>
                    <a:pt x="346232" y="1202089"/>
                  </a:lnTo>
                  <a:lnTo>
                    <a:pt x="388069" y="1221167"/>
                  </a:lnTo>
                  <a:lnTo>
                    <a:pt x="431471" y="1237091"/>
                  </a:lnTo>
                  <a:lnTo>
                    <a:pt x="476301" y="1249722"/>
                  </a:lnTo>
                  <a:lnTo>
                    <a:pt x="522421" y="1258918"/>
                  </a:lnTo>
                  <a:lnTo>
                    <a:pt x="569693" y="1264539"/>
                  </a:lnTo>
                  <a:lnTo>
                    <a:pt x="617981" y="1266444"/>
                  </a:lnTo>
                  <a:lnTo>
                    <a:pt x="666270" y="1264539"/>
                  </a:lnTo>
                  <a:lnTo>
                    <a:pt x="713542" y="1258918"/>
                  </a:lnTo>
                  <a:lnTo>
                    <a:pt x="759662" y="1249722"/>
                  </a:lnTo>
                  <a:lnTo>
                    <a:pt x="804492" y="1237091"/>
                  </a:lnTo>
                  <a:lnTo>
                    <a:pt x="847894" y="1221167"/>
                  </a:lnTo>
                  <a:lnTo>
                    <a:pt x="889731" y="1202089"/>
                  </a:lnTo>
                  <a:lnTo>
                    <a:pt x="929865" y="1179999"/>
                  </a:lnTo>
                  <a:lnTo>
                    <a:pt x="968159" y="1155037"/>
                  </a:lnTo>
                  <a:lnTo>
                    <a:pt x="1004475" y="1127344"/>
                  </a:lnTo>
                  <a:lnTo>
                    <a:pt x="1038677" y="1097061"/>
                  </a:lnTo>
                  <a:lnTo>
                    <a:pt x="1070625" y="1064328"/>
                  </a:lnTo>
                  <a:lnTo>
                    <a:pt x="1100183" y="1029286"/>
                  </a:lnTo>
                  <a:lnTo>
                    <a:pt x="1127214" y="992076"/>
                  </a:lnTo>
                  <a:lnTo>
                    <a:pt x="1151579" y="952838"/>
                  </a:lnTo>
                  <a:lnTo>
                    <a:pt x="1173142" y="911714"/>
                  </a:lnTo>
                  <a:lnTo>
                    <a:pt x="1191764" y="868843"/>
                  </a:lnTo>
                  <a:lnTo>
                    <a:pt x="1207309" y="824367"/>
                  </a:lnTo>
                  <a:lnTo>
                    <a:pt x="1219639" y="778426"/>
                  </a:lnTo>
                  <a:lnTo>
                    <a:pt x="1228617" y="731161"/>
                  </a:lnTo>
                  <a:lnTo>
                    <a:pt x="1234104" y="682712"/>
                  </a:lnTo>
                  <a:lnTo>
                    <a:pt x="1235964" y="633222"/>
                  </a:lnTo>
                  <a:lnTo>
                    <a:pt x="1234104" y="583731"/>
                  </a:lnTo>
                  <a:lnTo>
                    <a:pt x="1228617" y="535282"/>
                  </a:lnTo>
                  <a:lnTo>
                    <a:pt x="1219639" y="488017"/>
                  </a:lnTo>
                  <a:lnTo>
                    <a:pt x="1207309" y="442076"/>
                  </a:lnTo>
                  <a:lnTo>
                    <a:pt x="1191764" y="397600"/>
                  </a:lnTo>
                  <a:lnTo>
                    <a:pt x="1173142" y="354729"/>
                  </a:lnTo>
                  <a:lnTo>
                    <a:pt x="1151579" y="313605"/>
                  </a:lnTo>
                  <a:lnTo>
                    <a:pt x="1127214" y="274367"/>
                  </a:lnTo>
                  <a:lnTo>
                    <a:pt x="1100183" y="237157"/>
                  </a:lnTo>
                  <a:lnTo>
                    <a:pt x="1070625" y="202115"/>
                  </a:lnTo>
                  <a:lnTo>
                    <a:pt x="1038677" y="169382"/>
                  </a:lnTo>
                  <a:lnTo>
                    <a:pt x="1004475" y="139099"/>
                  </a:lnTo>
                  <a:lnTo>
                    <a:pt x="968159" y="111406"/>
                  </a:lnTo>
                  <a:lnTo>
                    <a:pt x="929865" y="86444"/>
                  </a:lnTo>
                  <a:lnTo>
                    <a:pt x="889731" y="64354"/>
                  </a:lnTo>
                  <a:lnTo>
                    <a:pt x="847894" y="45276"/>
                  </a:lnTo>
                  <a:lnTo>
                    <a:pt x="804492" y="29352"/>
                  </a:lnTo>
                  <a:lnTo>
                    <a:pt x="759662" y="16721"/>
                  </a:lnTo>
                  <a:lnTo>
                    <a:pt x="713542" y="7525"/>
                  </a:lnTo>
                  <a:lnTo>
                    <a:pt x="666270" y="1904"/>
                  </a:lnTo>
                  <a:lnTo>
                    <a:pt x="617981" y="0"/>
                  </a:lnTo>
                  <a:close/>
                </a:path>
              </a:pathLst>
            </a:custGeom>
            <a:solidFill>
              <a:srgbClr val="00CC99"/>
            </a:solidFill>
          </p:spPr>
          <p:txBody>
            <a:bodyPr wrap="square" lIns="0" tIns="0" rIns="0" bIns="0" rtlCol="0"/>
            <a:lstStyle/>
            <a:p>
              <a:endParaRPr sz="1350"/>
            </a:p>
          </p:txBody>
        </p:sp>
        <p:sp>
          <p:nvSpPr>
            <p:cNvPr id="17" name="object 17"/>
            <p:cNvSpPr/>
            <p:nvPr/>
          </p:nvSpPr>
          <p:spPr>
            <a:xfrm>
              <a:off x="6475476" y="3799332"/>
              <a:ext cx="1236345" cy="1266825"/>
            </a:xfrm>
            <a:custGeom>
              <a:avLst/>
              <a:gdLst/>
              <a:ahLst/>
              <a:cxnLst/>
              <a:rect l="l" t="t" r="r" b="b"/>
              <a:pathLst>
                <a:path w="1236345" h="1266825">
                  <a:moveTo>
                    <a:pt x="0" y="633222"/>
                  </a:moveTo>
                  <a:lnTo>
                    <a:pt x="1859" y="583731"/>
                  </a:lnTo>
                  <a:lnTo>
                    <a:pt x="7346" y="535282"/>
                  </a:lnTo>
                  <a:lnTo>
                    <a:pt x="16324" y="488017"/>
                  </a:lnTo>
                  <a:lnTo>
                    <a:pt x="28654" y="442076"/>
                  </a:lnTo>
                  <a:lnTo>
                    <a:pt x="44199" y="397600"/>
                  </a:lnTo>
                  <a:lnTo>
                    <a:pt x="62821" y="354729"/>
                  </a:lnTo>
                  <a:lnTo>
                    <a:pt x="84384" y="313605"/>
                  </a:lnTo>
                  <a:lnTo>
                    <a:pt x="108749" y="274367"/>
                  </a:lnTo>
                  <a:lnTo>
                    <a:pt x="135780" y="237157"/>
                  </a:lnTo>
                  <a:lnTo>
                    <a:pt x="165338" y="202115"/>
                  </a:lnTo>
                  <a:lnTo>
                    <a:pt x="197286" y="169382"/>
                  </a:lnTo>
                  <a:lnTo>
                    <a:pt x="231488" y="139099"/>
                  </a:lnTo>
                  <a:lnTo>
                    <a:pt x="267804" y="111406"/>
                  </a:lnTo>
                  <a:lnTo>
                    <a:pt x="306098" y="86444"/>
                  </a:lnTo>
                  <a:lnTo>
                    <a:pt x="346232" y="64354"/>
                  </a:lnTo>
                  <a:lnTo>
                    <a:pt x="388069" y="45276"/>
                  </a:lnTo>
                  <a:lnTo>
                    <a:pt x="431471" y="29352"/>
                  </a:lnTo>
                  <a:lnTo>
                    <a:pt x="476301" y="16721"/>
                  </a:lnTo>
                  <a:lnTo>
                    <a:pt x="522421" y="7525"/>
                  </a:lnTo>
                  <a:lnTo>
                    <a:pt x="569693" y="1904"/>
                  </a:lnTo>
                  <a:lnTo>
                    <a:pt x="617981" y="0"/>
                  </a:lnTo>
                  <a:lnTo>
                    <a:pt x="666270" y="1904"/>
                  </a:lnTo>
                  <a:lnTo>
                    <a:pt x="713542" y="7525"/>
                  </a:lnTo>
                  <a:lnTo>
                    <a:pt x="759662" y="16721"/>
                  </a:lnTo>
                  <a:lnTo>
                    <a:pt x="804492" y="29352"/>
                  </a:lnTo>
                  <a:lnTo>
                    <a:pt x="847894" y="45276"/>
                  </a:lnTo>
                  <a:lnTo>
                    <a:pt x="889731" y="64354"/>
                  </a:lnTo>
                  <a:lnTo>
                    <a:pt x="929865" y="86444"/>
                  </a:lnTo>
                  <a:lnTo>
                    <a:pt x="968159" y="111406"/>
                  </a:lnTo>
                  <a:lnTo>
                    <a:pt x="1004475" y="139099"/>
                  </a:lnTo>
                  <a:lnTo>
                    <a:pt x="1038677" y="169382"/>
                  </a:lnTo>
                  <a:lnTo>
                    <a:pt x="1070625" y="202115"/>
                  </a:lnTo>
                  <a:lnTo>
                    <a:pt x="1100183" y="237157"/>
                  </a:lnTo>
                  <a:lnTo>
                    <a:pt x="1127214" y="274367"/>
                  </a:lnTo>
                  <a:lnTo>
                    <a:pt x="1151579" y="313605"/>
                  </a:lnTo>
                  <a:lnTo>
                    <a:pt x="1173142" y="354729"/>
                  </a:lnTo>
                  <a:lnTo>
                    <a:pt x="1191764" y="397600"/>
                  </a:lnTo>
                  <a:lnTo>
                    <a:pt x="1207309" y="442076"/>
                  </a:lnTo>
                  <a:lnTo>
                    <a:pt x="1219639" y="488017"/>
                  </a:lnTo>
                  <a:lnTo>
                    <a:pt x="1228617" y="535282"/>
                  </a:lnTo>
                  <a:lnTo>
                    <a:pt x="1234104" y="583731"/>
                  </a:lnTo>
                  <a:lnTo>
                    <a:pt x="1235964" y="633222"/>
                  </a:lnTo>
                  <a:lnTo>
                    <a:pt x="1234104" y="682712"/>
                  </a:lnTo>
                  <a:lnTo>
                    <a:pt x="1228617" y="731161"/>
                  </a:lnTo>
                  <a:lnTo>
                    <a:pt x="1219639" y="778426"/>
                  </a:lnTo>
                  <a:lnTo>
                    <a:pt x="1207309" y="824367"/>
                  </a:lnTo>
                  <a:lnTo>
                    <a:pt x="1191764" y="868843"/>
                  </a:lnTo>
                  <a:lnTo>
                    <a:pt x="1173142" y="911714"/>
                  </a:lnTo>
                  <a:lnTo>
                    <a:pt x="1151579" y="952838"/>
                  </a:lnTo>
                  <a:lnTo>
                    <a:pt x="1127214" y="992076"/>
                  </a:lnTo>
                  <a:lnTo>
                    <a:pt x="1100183" y="1029286"/>
                  </a:lnTo>
                  <a:lnTo>
                    <a:pt x="1070625" y="1064328"/>
                  </a:lnTo>
                  <a:lnTo>
                    <a:pt x="1038677" y="1097061"/>
                  </a:lnTo>
                  <a:lnTo>
                    <a:pt x="1004475" y="1127344"/>
                  </a:lnTo>
                  <a:lnTo>
                    <a:pt x="968159" y="1155037"/>
                  </a:lnTo>
                  <a:lnTo>
                    <a:pt x="929865" y="1179999"/>
                  </a:lnTo>
                  <a:lnTo>
                    <a:pt x="889731" y="1202089"/>
                  </a:lnTo>
                  <a:lnTo>
                    <a:pt x="847894" y="1221167"/>
                  </a:lnTo>
                  <a:lnTo>
                    <a:pt x="804492" y="1237091"/>
                  </a:lnTo>
                  <a:lnTo>
                    <a:pt x="759662" y="1249722"/>
                  </a:lnTo>
                  <a:lnTo>
                    <a:pt x="713542" y="1258918"/>
                  </a:lnTo>
                  <a:lnTo>
                    <a:pt x="666270" y="1264539"/>
                  </a:lnTo>
                  <a:lnTo>
                    <a:pt x="617981" y="1266444"/>
                  </a:lnTo>
                  <a:lnTo>
                    <a:pt x="569693" y="1264539"/>
                  </a:lnTo>
                  <a:lnTo>
                    <a:pt x="522421" y="1258918"/>
                  </a:lnTo>
                  <a:lnTo>
                    <a:pt x="476301" y="1249722"/>
                  </a:lnTo>
                  <a:lnTo>
                    <a:pt x="431471" y="1237091"/>
                  </a:lnTo>
                  <a:lnTo>
                    <a:pt x="388069" y="1221167"/>
                  </a:lnTo>
                  <a:lnTo>
                    <a:pt x="346232" y="1202089"/>
                  </a:lnTo>
                  <a:lnTo>
                    <a:pt x="306098" y="1179999"/>
                  </a:lnTo>
                  <a:lnTo>
                    <a:pt x="267804" y="1155037"/>
                  </a:lnTo>
                  <a:lnTo>
                    <a:pt x="231488" y="1127344"/>
                  </a:lnTo>
                  <a:lnTo>
                    <a:pt x="197286" y="1097061"/>
                  </a:lnTo>
                  <a:lnTo>
                    <a:pt x="165338" y="1064328"/>
                  </a:lnTo>
                  <a:lnTo>
                    <a:pt x="135780" y="1029286"/>
                  </a:lnTo>
                  <a:lnTo>
                    <a:pt x="108749" y="992076"/>
                  </a:lnTo>
                  <a:lnTo>
                    <a:pt x="84384" y="952838"/>
                  </a:lnTo>
                  <a:lnTo>
                    <a:pt x="62821" y="911714"/>
                  </a:lnTo>
                  <a:lnTo>
                    <a:pt x="44199" y="868843"/>
                  </a:lnTo>
                  <a:lnTo>
                    <a:pt x="28654" y="824367"/>
                  </a:lnTo>
                  <a:lnTo>
                    <a:pt x="16324" y="778426"/>
                  </a:lnTo>
                  <a:lnTo>
                    <a:pt x="7346" y="731161"/>
                  </a:lnTo>
                  <a:lnTo>
                    <a:pt x="1859" y="682712"/>
                  </a:lnTo>
                  <a:lnTo>
                    <a:pt x="0" y="633222"/>
                  </a:lnTo>
                  <a:close/>
                </a:path>
              </a:pathLst>
            </a:custGeom>
            <a:ln w="76200">
              <a:solidFill>
                <a:srgbClr val="339966"/>
              </a:solidFill>
            </a:ln>
          </p:spPr>
          <p:txBody>
            <a:bodyPr wrap="square" lIns="0" tIns="0" rIns="0" bIns="0" rtlCol="0"/>
            <a:lstStyle/>
            <a:p>
              <a:endParaRPr sz="1350"/>
            </a:p>
          </p:txBody>
        </p:sp>
      </p:grpSp>
      <p:sp>
        <p:nvSpPr>
          <p:cNvPr id="18" name="object 18"/>
          <p:cNvSpPr txBox="1"/>
          <p:nvPr/>
        </p:nvSpPr>
        <p:spPr>
          <a:xfrm>
            <a:off x="4956811" y="3830652"/>
            <a:ext cx="762476" cy="545407"/>
          </a:xfrm>
          <a:prstGeom prst="rect">
            <a:avLst/>
          </a:prstGeom>
        </p:spPr>
        <p:txBody>
          <a:bodyPr vert="horz" wrap="square" lIns="0" tIns="8573" rIns="0" bIns="0" rtlCol="0">
            <a:spAutoFit/>
          </a:bodyPr>
          <a:lstStyle/>
          <a:p>
            <a:pPr marL="9525">
              <a:spcBef>
                <a:spcPts val="68"/>
              </a:spcBef>
            </a:pPr>
            <a:r>
              <a:rPr sz="3488" spc="-105" dirty="0">
                <a:latin typeface="Symbol"/>
                <a:cs typeface="Symbol"/>
              </a:rPr>
              <a:t></a:t>
            </a:r>
            <a:r>
              <a:rPr sz="3300" b="1" spc="-4" dirty="0">
                <a:latin typeface="Times New Roman"/>
                <a:cs typeface="Times New Roman"/>
              </a:rPr>
              <a:t>(</a:t>
            </a:r>
            <a:r>
              <a:rPr sz="3300" b="1" i="1" spc="4" dirty="0">
                <a:latin typeface="Times New Roman"/>
                <a:cs typeface="Times New Roman"/>
              </a:rPr>
              <a:t>x</a:t>
            </a:r>
            <a:r>
              <a:rPr sz="3300" b="1" dirty="0">
                <a:latin typeface="Times New Roman"/>
                <a:cs typeface="Times New Roman"/>
              </a:rPr>
              <a:t>)</a:t>
            </a:r>
            <a:endParaRPr sz="3300">
              <a:latin typeface="Times New Roman"/>
              <a:cs typeface="Times New Roman"/>
            </a:endParaRPr>
          </a:p>
        </p:txBody>
      </p:sp>
      <p:grpSp>
        <p:nvGrpSpPr>
          <p:cNvPr id="19" name="object 19"/>
          <p:cNvGrpSpPr/>
          <p:nvPr/>
        </p:nvGrpSpPr>
        <p:grpSpPr>
          <a:xfrm>
            <a:off x="6443091" y="3592450"/>
            <a:ext cx="1866900" cy="551021"/>
            <a:chOff x="8590788" y="3646932"/>
            <a:chExt cx="2489200" cy="734695"/>
          </a:xfrm>
        </p:grpSpPr>
        <p:sp>
          <p:nvSpPr>
            <p:cNvPr id="20" name="object 20"/>
            <p:cNvSpPr/>
            <p:nvPr/>
          </p:nvSpPr>
          <p:spPr>
            <a:xfrm>
              <a:off x="8590788" y="3646932"/>
              <a:ext cx="2489200" cy="734695"/>
            </a:xfrm>
            <a:custGeom>
              <a:avLst/>
              <a:gdLst/>
              <a:ahLst/>
              <a:cxnLst/>
              <a:rect l="l" t="t" r="r" b="b"/>
              <a:pathLst>
                <a:path w="2489200" h="734695">
                  <a:moveTo>
                    <a:pt x="2488692" y="0"/>
                  </a:moveTo>
                  <a:lnTo>
                    <a:pt x="0" y="0"/>
                  </a:lnTo>
                  <a:lnTo>
                    <a:pt x="0" y="734568"/>
                  </a:lnTo>
                  <a:lnTo>
                    <a:pt x="2488692" y="734568"/>
                  </a:lnTo>
                  <a:lnTo>
                    <a:pt x="2488692" y="0"/>
                  </a:lnTo>
                  <a:close/>
                </a:path>
              </a:pathLst>
            </a:custGeom>
            <a:solidFill>
              <a:srgbClr val="FFFFFF"/>
            </a:solidFill>
          </p:spPr>
          <p:txBody>
            <a:bodyPr wrap="square" lIns="0" tIns="0" rIns="0" bIns="0" rtlCol="0"/>
            <a:lstStyle/>
            <a:p>
              <a:endParaRPr sz="1350"/>
            </a:p>
          </p:txBody>
        </p:sp>
        <p:sp>
          <p:nvSpPr>
            <p:cNvPr id="21" name="object 21"/>
            <p:cNvSpPr/>
            <p:nvPr/>
          </p:nvSpPr>
          <p:spPr>
            <a:xfrm>
              <a:off x="9059926" y="3925570"/>
              <a:ext cx="321310" cy="258445"/>
            </a:xfrm>
            <a:custGeom>
              <a:avLst/>
              <a:gdLst/>
              <a:ahLst/>
              <a:cxnLst/>
              <a:rect l="l" t="t" r="r" b="b"/>
              <a:pathLst>
                <a:path w="321309" h="258445">
                  <a:moveTo>
                    <a:pt x="238759" y="0"/>
                  </a:moveTo>
                  <a:lnTo>
                    <a:pt x="235076" y="10540"/>
                  </a:lnTo>
                  <a:lnTo>
                    <a:pt x="250031" y="17019"/>
                  </a:lnTo>
                  <a:lnTo>
                    <a:pt x="262890" y="25987"/>
                  </a:lnTo>
                  <a:lnTo>
                    <a:pt x="289061" y="67649"/>
                  </a:lnTo>
                  <a:lnTo>
                    <a:pt x="296733" y="105888"/>
                  </a:lnTo>
                  <a:lnTo>
                    <a:pt x="297688" y="127888"/>
                  </a:lnTo>
                  <a:lnTo>
                    <a:pt x="296715" y="150673"/>
                  </a:lnTo>
                  <a:lnTo>
                    <a:pt x="289008" y="190003"/>
                  </a:lnTo>
                  <a:lnTo>
                    <a:pt x="263001" y="232298"/>
                  </a:lnTo>
                  <a:lnTo>
                    <a:pt x="235584" y="247903"/>
                  </a:lnTo>
                  <a:lnTo>
                    <a:pt x="238759" y="258317"/>
                  </a:lnTo>
                  <a:lnTo>
                    <a:pt x="274034" y="241823"/>
                  </a:lnTo>
                  <a:lnTo>
                    <a:pt x="299974" y="213232"/>
                  </a:lnTo>
                  <a:lnTo>
                    <a:pt x="315864" y="174926"/>
                  </a:lnTo>
                  <a:lnTo>
                    <a:pt x="321182" y="129285"/>
                  </a:lnTo>
                  <a:lnTo>
                    <a:pt x="319849" y="105596"/>
                  </a:lnTo>
                  <a:lnTo>
                    <a:pt x="309181" y="63599"/>
                  </a:lnTo>
                  <a:lnTo>
                    <a:pt x="288034" y="29432"/>
                  </a:lnTo>
                  <a:lnTo>
                    <a:pt x="257502" y="6762"/>
                  </a:lnTo>
                  <a:lnTo>
                    <a:pt x="238759" y="0"/>
                  </a:lnTo>
                  <a:close/>
                </a:path>
                <a:path w="321309" h="258445">
                  <a:moveTo>
                    <a:pt x="82296" y="0"/>
                  </a:moveTo>
                  <a:lnTo>
                    <a:pt x="47180" y="16573"/>
                  </a:lnTo>
                  <a:lnTo>
                    <a:pt x="21208" y="45338"/>
                  </a:lnTo>
                  <a:lnTo>
                    <a:pt x="5318" y="83692"/>
                  </a:lnTo>
                  <a:lnTo>
                    <a:pt x="0" y="129285"/>
                  </a:lnTo>
                  <a:lnTo>
                    <a:pt x="1313" y="153029"/>
                  </a:lnTo>
                  <a:lnTo>
                    <a:pt x="11894" y="194990"/>
                  </a:lnTo>
                  <a:lnTo>
                    <a:pt x="32968" y="229046"/>
                  </a:lnTo>
                  <a:lnTo>
                    <a:pt x="82296" y="258317"/>
                  </a:lnTo>
                  <a:lnTo>
                    <a:pt x="85598" y="247903"/>
                  </a:lnTo>
                  <a:lnTo>
                    <a:pt x="70883" y="241381"/>
                  </a:lnTo>
                  <a:lnTo>
                    <a:pt x="58181" y="232298"/>
                  </a:lnTo>
                  <a:lnTo>
                    <a:pt x="32121" y="190003"/>
                  </a:lnTo>
                  <a:lnTo>
                    <a:pt x="24449" y="150673"/>
                  </a:lnTo>
                  <a:lnTo>
                    <a:pt x="23495" y="127888"/>
                  </a:lnTo>
                  <a:lnTo>
                    <a:pt x="24449" y="105888"/>
                  </a:lnTo>
                  <a:lnTo>
                    <a:pt x="32121" y="67649"/>
                  </a:lnTo>
                  <a:lnTo>
                    <a:pt x="58277" y="25987"/>
                  </a:lnTo>
                  <a:lnTo>
                    <a:pt x="85978" y="10540"/>
                  </a:lnTo>
                  <a:lnTo>
                    <a:pt x="82296" y="0"/>
                  </a:lnTo>
                  <a:close/>
                </a:path>
              </a:pathLst>
            </a:custGeom>
            <a:solidFill>
              <a:srgbClr val="000000"/>
            </a:solidFill>
          </p:spPr>
          <p:txBody>
            <a:bodyPr wrap="square" lIns="0" tIns="0" rIns="0" bIns="0" rtlCol="0"/>
            <a:lstStyle/>
            <a:p>
              <a:endParaRPr sz="1350"/>
            </a:p>
          </p:txBody>
        </p:sp>
      </p:grpSp>
      <p:sp>
        <p:nvSpPr>
          <p:cNvPr id="22" name="object 22"/>
          <p:cNvSpPr txBox="1"/>
          <p:nvPr/>
        </p:nvSpPr>
        <p:spPr>
          <a:xfrm>
            <a:off x="6639783" y="3739038"/>
            <a:ext cx="639604" cy="263053"/>
          </a:xfrm>
          <a:prstGeom prst="rect">
            <a:avLst/>
          </a:prstGeom>
        </p:spPr>
        <p:txBody>
          <a:bodyPr vert="horz" wrap="square" lIns="0" tIns="9049" rIns="0" bIns="0" rtlCol="0">
            <a:spAutoFit/>
          </a:bodyPr>
          <a:lstStyle/>
          <a:p>
            <a:pPr marL="9525">
              <a:spcBef>
                <a:spcPts val="71"/>
              </a:spcBef>
              <a:tabLst>
                <a:tab pos="473393" algn="l"/>
              </a:tabLst>
            </a:pPr>
            <a:r>
              <a:rPr sz="1650" spc="-4" dirty="0">
                <a:latin typeface="Cambria Math"/>
                <a:cs typeface="Cambria Math"/>
              </a:rPr>
              <a:t>𝜎  𝑧	=</a:t>
            </a:r>
            <a:endParaRPr sz="1650">
              <a:latin typeface="Cambria Math"/>
              <a:cs typeface="Cambria Math"/>
            </a:endParaRPr>
          </a:p>
        </p:txBody>
      </p:sp>
      <p:sp>
        <p:nvSpPr>
          <p:cNvPr id="23" name="object 23"/>
          <p:cNvSpPr/>
          <p:nvPr/>
        </p:nvSpPr>
        <p:spPr>
          <a:xfrm>
            <a:off x="7373208" y="3890773"/>
            <a:ext cx="729614" cy="13811"/>
          </a:xfrm>
          <a:custGeom>
            <a:avLst/>
            <a:gdLst/>
            <a:ahLst/>
            <a:cxnLst/>
            <a:rect l="l" t="t" r="r" b="b"/>
            <a:pathLst>
              <a:path w="972820" h="18414">
                <a:moveTo>
                  <a:pt x="972311" y="0"/>
                </a:moveTo>
                <a:lnTo>
                  <a:pt x="0" y="0"/>
                </a:lnTo>
                <a:lnTo>
                  <a:pt x="0" y="18287"/>
                </a:lnTo>
                <a:lnTo>
                  <a:pt x="972311" y="18287"/>
                </a:lnTo>
                <a:lnTo>
                  <a:pt x="972311" y="0"/>
                </a:lnTo>
                <a:close/>
              </a:path>
            </a:pathLst>
          </a:custGeom>
          <a:solidFill>
            <a:srgbClr val="000000"/>
          </a:solidFill>
        </p:spPr>
        <p:txBody>
          <a:bodyPr wrap="square" lIns="0" tIns="0" rIns="0" bIns="0" rtlCol="0"/>
          <a:lstStyle/>
          <a:p>
            <a:endParaRPr sz="1350"/>
          </a:p>
        </p:txBody>
      </p:sp>
      <p:sp>
        <p:nvSpPr>
          <p:cNvPr id="24" name="object 24"/>
          <p:cNvSpPr txBox="1"/>
          <p:nvPr/>
        </p:nvSpPr>
        <p:spPr>
          <a:xfrm>
            <a:off x="7670768" y="3579742"/>
            <a:ext cx="135255" cy="263053"/>
          </a:xfrm>
          <a:prstGeom prst="rect">
            <a:avLst/>
          </a:prstGeom>
        </p:spPr>
        <p:txBody>
          <a:bodyPr vert="horz" wrap="square" lIns="0" tIns="9049" rIns="0" bIns="0" rtlCol="0">
            <a:spAutoFit/>
          </a:bodyPr>
          <a:lstStyle/>
          <a:p>
            <a:pPr marL="9525">
              <a:spcBef>
                <a:spcPts val="71"/>
              </a:spcBef>
            </a:pPr>
            <a:r>
              <a:rPr sz="1650" spc="-4" dirty="0">
                <a:latin typeface="Cambria Math"/>
                <a:cs typeface="Cambria Math"/>
              </a:rPr>
              <a:t>1</a:t>
            </a:r>
            <a:endParaRPr sz="1650">
              <a:latin typeface="Cambria Math"/>
              <a:cs typeface="Cambria Math"/>
            </a:endParaRPr>
          </a:p>
        </p:txBody>
      </p:sp>
      <p:sp>
        <p:nvSpPr>
          <p:cNvPr id="25" name="object 25"/>
          <p:cNvSpPr txBox="1"/>
          <p:nvPr/>
        </p:nvSpPr>
        <p:spPr>
          <a:xfrm>
            <a:off x="7345393" y="3878485"/>
            <a:ext cx="776288" cy="263053"/>
          </a:xfrm>
          <a:prstGeom prst="rect">
            <a:avLst/>
          </a:prstGeom>
        </p:spPr>
        <p:txBody>
          <a:bodyPr vert="horz" wrap="square" lIns="0" tIns="9049" rIns="0" bIns="0" rtlCol="0">
            <a:spAutoFit/>
          </a:bodyPr>
          <a:lstStyle/>
          <a:p>
            <a:pPr marL="28575">
              <a:spcBef>
                <a:spcPts val="71"/>
              </a:spcBef>
            </a:pPr>
            <a:r>
              <a:rPr sz="1650" spc="-4" dirty="0">
                <a:latin typeface="Cambria Math"/>
                <a:cs typeface="Cambria Math"/>
              </a:rPr>
              <a:t>1</a:t>
            </a:r>
            <a:r>
              <a:rPr sz="1650" spc="-19" dirty="0">
                <a:latin typeface="Cambria Math"/>
                <a:cs typeface="Cambria Math"/>
              </a:rPr>
              <a:t> </a:t>
            </a:r>
            <a:r>
              <a:rPr sz="1650" spc="-4" dirty="0">
                <a:latin typeface="Cambria Math"/>
                <a:cs typeface="Cambria Math"/>
              </a:rPr>
              <a:t>+</a:t>
            </a:r>
            <a:r>
              <a:rPr sz="1650" spc="330" dirty="0">
                <a:latin typeface="Cambria Math"/>
                <a:cs typeface="Cambria Math"/>
              </a:rPr>
              <a:t> </a:t>
            </a:r>
            <a:r>
              <a:rPr sz="1650" spc="38" dirty="0">
                <a:latin typeface="Cambria Math"/>
                <a:cs typeface="Cambria Math"/>
              </a:rPr>
              <a:t>𝑒</a:t>
            </a:r>
            <a:r>
              <a:rPr spc="56" baseline="22569" dirty="0">
                <a:latin typeface="Cambria Math"/>
                <a:cs typeface="Cambria Math"/>
              </a:rPr>
              <a:t>−𝑧</a:t>
            </a:r>
            <a:endParaRPr baseline="22569">
              <a:latin typeface="Cambria Math"/>
              <a:cs typeface="Cambria Math"/>
            </a:endParaRPr>
          </a:p>
        </p:txBody>
      </p:sp>
      <p:sp>
        <p:nvSpPr>
          <p:cNvPr id="26" name="object 26"/>
          <p:cNvSpPr txBox="1"/>
          <p:nvPr/>
        </p:nvSpPr>
        <p:spPr>
          <a:xfrm>
            <a:off x="3880770" y="3986402"/>
            <a:ext cx="296704" cy="263053"/>
          </a:xfrm>
          <a:prstGeom prst="rect">
            <a:avLst/>
          </a:prstGeom>
        </p:spPr>
        <p:txBody>
          <a:bodyPr vert="horz" wrap="square" lIns="0" tIns="9049" rIns="0" bIns="0" rtlCol="0">
            <a:spAutoFit/>
          </a:bodyPr>
          <a:lstStyle/>
          <a:p>
            <a:pPr marL="9525">
              <a:spcBef>
                <a:spcPts val="71"/>
              </a:spcBef>
            </a:pPr>
            <a:r>
              <a:rPr sz="1650" spc="533" dirty="0">
                <a:latin typeface="Cambria Math"/>
                <a:cs typeface="Cambria Math"/>
              </a:rPr>
              <a:t>෍</a:t>
            </a:r>
            <a:endParaRPr sz="1650">
              <a:latin typeface="Cambria Math"/>
              <a:cs typeface="Cambria Math"/>
            </a:endParaRPr>
          </a:p>
        </p:txBody>
      </p:sp>
      <p:sp>
        <p:nvSpPr>
          <p:cNvPr id="27" name="object 27"/>
          <p:cNvSpPr/>
          <p:nvPr/>
        </p:nvSpPr>
        <p:spPr>
          <a:xfrm>
            <a:off x="3473768" y="4475893"/>
            <a:ext cx="669131" cy="482441"/>
          </a:xfrm>
          <a:custGeom>
            <a:avLst/>
            <a:gdLst/>
            <a:ahLst/>
            <a:cxnLst/>
            <a:rect l="l" t="t" r="r" b="b"/>
            <a:pathLst>
              <a:path w="892175" h="643254">
                <a:moveTo>
                  <a:pt x="799626" y="65502"/>
                </a:moveTo>
                <a:lnTo>
                  <a:pt x="743256" y="70461"/>
                </a:lnTo>
                <a:lnTo>
                  <a:pt x="0" y="596011"/>
                </a:lnTo>
                <a:lnTo>
                  <a:pt x="33020" y="642747"/>
                </a:lnTo>
                <a:lnTo>
                  <a:pt x="776070" y="117230"/>
                </a:lnTo>
                <a:lnTo>
                  <a:pt x="799626" y="65502"/>
                </a:lnTo>
                <a:close/>
              </a:path>
              <a:path w="892175" h="643254">
                <a:moveTo>
                  <a:pt x="887842" y="9525"/>
                </a:moveTo>
                <a:lnTo>
                  <a:pt x="829437" y="9525"/>
                </a:lnTo>
                <a:lnTo>
                  <a:pt x="862457" y="56134"/>
                </a:lnTo>
                <a:lnTo>
                  <a:pt x="776070" y="117230"/>
                </a:lnTo>
                <a:lnTo>
                  <a:pt x="737615" y="201676"/>
                </a:lnTo>
                <a:lnTo>
                  <a:pt x="735087" y="212715"/>
                </a:lnTo>
                <a:lnTo>
                  <a:pt x="736917" y="223504"/>
                </a:lnTo>
                <a:lnTo>
                  <a:pt x="742652" y="232840"/>
                </a:lnTo>
                <a:lnTo>
                  <a:pt x="751839" y="239522"/>
                </a:lnTo>
                <a:lnTo>
                  <a:pt x="762896" y="242050"/>
                </a:lnTo>
                <a:lnTo>
                  <a:pt x="773715" y="240220"/>
                </a:lnTo>
                <a:lnTo>
                  <a:pt x="783058" y="234485"/>
                </a:lnTo>
                <a:lnTo>
                  <a:pt x="789686" y="225298"/>
                </a:lnTo>
                <a:lnTo>
                  <a:pt x="887842" y="9525"/>
                </a:lnTo>
                <a:close/>
              </a:path>
              <a:path w="892175" h="643254">
                <a:moveTo>
                  <a:pt x="837534" y="20955"/>
                </a:moveTo>
                <a:lnTo>
                  <a:pt x="819912" y="20955"/>
                </a:lnTo>
                <a:lnTo>
                  <a:pt x="848360" y="61214"/>
                </a:lnTo>
                <a:lnTo>
                  <a:pt x="799626" y="65502"/>
                </a:lnTo>
                <a:lnTo>
                  <a:pt x="776070" y="117230"/>
                </a:lnTo>
                <a:lnTo>
                  <a:pt x="862457" y="56134"/>
                </a:lnTo>
                <a:lnTo>
                  <a:pt x="837534" y="20955"/>
                </a:lnTo>
                <a:close/>
              </a:path>
              <a:path w="892175" h="643254">
                <a:moveTo>
                  <a:pt x="892175" y="0"/>
                </a:moveTo>
                <a:lnTo>
                  <a:pt x="645668" y="21717"/>
                </a:lnTo>
                <a:lnTo>
                  <a:pt x="619760" y="52578"/>
                </a:lnTo>
                <a:lnTo>
                  <a:pt x="622974" y="63486"/>
                </a:lnTo>
                <a:lnTo>
                  <a:pt x="629856" y="72024"/>
                </a:lnTo>
                <a:lnTo>
                  <a:pt x="639405" y="77348"/>
                </a:lnTo>
                <a:lnTo>
                  <a:pt x="650621" y="78613"/>
                </a:lnTo>
                <a:lnTo>
                  <a:pt x="743256" y="70461"/>
                </a:lnTo>
                <a:lnTo>
                  <a:pt x="829437" y="9525"/>
                </a:lnTo>
                <a:lnTo>
                  <a:pt x="887842" y="9525"/>
                </a:lnTo>
                <a:lnTo>
                  <a:pt x="892175" y="0"/>
                </a:lnTo>
                <a:close/>
              </a:path>
              <a:path w="892175" h="643254">
                <a:moveTo>
                  <a:pt x="829437" y="9525"/>
                </a:moveTo>
                <a:lnTo>
                  <a:pt x="743256" y="70461"/>
                </a:lnTo>
                <a:lnTo>
                  <a:pt x="799626" y="65502"/>
                </a:lnTo>
                <a:lnTo>
                  <a:pt x="819912" y="20955"/>
                </a:lnTo>
                <a:lnTo>
                  <a:pt x="837534" y="20955"/>
                </a:lnTo>
                <a:lnTo>
                  <a:pt x="829437" y="9525"/>
                </a:lnTo>
                <a:close/>
              </a:path>
              <a:path w="892175" h="643254">
                <a:moveTo>
                  <a:pt x="819912" y="20955"/>
                </a:moveTo>
                <a:lnTo>
                  <a:pt x="799626" y="65502"/>
                </a:lnTo>
                <a:lnTo>
                  <a:pt x="848360" y="61214"/>
                </a:lnTo>
                <a:lnTo>
                  <a:pt x="819912" y="20955"/>
                </a:lnTo>
                <a:close/>
              </a:path>
            </a:pathLst>
          </a:custGeom>
          <a:solidFill>
            <a:srgbClr val="C00000"/>
          </a:solidFill>
        </p:spPr>
        <p:txBody>
          <a:bodyPr wrap="square" lIns="0" tIns="0" rIns="0" bIns="0" rtlCol="0"/>
          <a:lstStyle/>
          <a:p>
            <a:endParaRPr sz="1350"/>
          </a:p>
        </p:txBody>
      </p:sp>
      <p:sp>
        <p:nvSpPr>
          <p:cNvPr id="28" name="object 28"/>
          <p:cNvSpPr txBox="1"/>
          <p:nvPr/>
        </p:nvSpPr>
        <p:spPr>
          <a:xfrm>
            <a:off x="3351372" y="1824322"/>
            <a:ext cx="1698784" cy="425116"/>
          </a:xfrm>
          <a:prstGeom prst="rect">
            <a:avLst/>
          </a:prstGeom>
        </p:spPr>
        <p:txBody>
          <a:bodyPr vert="horz" wrap="square" lIns="0" tIns="9525" rIns="0" bIns="0" rtlCol="0">
            <a:spAutoFit/>
          </a:bodyPr>
          <a:lstStyle/>
          <a:p>
            <a:pPr marL="9525">
              <a:spcBef>
                <a:spcPts val="75"/>
              </a:spcBef>
            </a:pPr>
            <a:r>
              <a:rPr sz="2700" b="1" dirty="0">
                <a:solidFill>
                  <a:srgbClr val="FF0000"/>
                </a:solidFill>
                <a:latin typeface="Calibri"/>
                <a:cs typeface="Calibri"/>
              </a:rPr>
              <a:t>An</a:t>
            </a:r>
            <a:r>
              <a:rPr sz="2700" b="1" spc="-56" dirty="0">
                <a:solidFill>
                  <a:srgbClr val="FF0000"/>
                </a:solidFill>
                <a:latin typeface="Calibri"/>
                <a:cs typeface="Calibri"/>
              </a:rPr>
              <a:t> </a:t>
            </a:r>
            <a:r>
              <a:rPr sz="2700" b="1" spc="-8" dirty="0">
                <a:solidFill>
                  <a:srgbClr val="FF0000"/>
                </a:solidFill>
                <a:latin typeface="Calibri"/>
                <a:cs typeface="Calibri"/>
              </a:rPr>
              <a:t>Example</a:t>
            </a:r>
            <a:endParaRPr sz="2700">
              <a:latin typeface="Calibri"/>
              <a:cs typeface="Calibri"/>
            </a:endParaRPr>
          </a:p>
        </p:txBody>
      </p:sp>
      <p:sp>
        <p:nvSpPr>
          <p:cNvPr id="29" name="object 29"/>
          <p:cNvSpPr/>
          <p:nvPr/>
        </p:nvSpPr>
        <p:spPr>
          <a:xfrm>
            <a:off x="5233891" y="5591071"/>
            <a:ext cx="263843" cy="211931"/>
          </a:xfrm>
          <a:custGeom>
            <a:avLst/>
            <a:gdLst/>
            <a:ahLst/>
            <a:cxnLst/>
            <a:rect l="l" t="t" r="r" b="b"/>
            <a:pathLst>
              <a:path w="351790" h="282575">
                <a:moveTo>
                  <a:pt x="261747" y="0"/>
                </a:moveTo>
                <a:lnTo>
                  <a:pt x="257809" y="11468"/>
                </a:lnTo>
                <a:lnTo>
                  <a:pt x="274117" y="18556"/>
                </a:lnTo>
                <a:lnTo>
                  <a:pt x="288162" y="28373"/>
                </a:lnTo>
                <a:lnTo>
                  <a:pt x="316706" y="73881"/>
                </a:lnTo>
                <a:lnTo>
                  <a:pt x="325088" y="115667"/>
                </a:lnTo>
                <a:lnTo>
                  <a:pt x="326135" y="139750"/>
                </a:lnTo>
                <a:lnTo>
                  <a:pt x="325088" y="164654"/>
                </a:lnTo>
                <a:lnTo>
                  <a:pt x="316706" y="207589"/>
                </a:lnTo>
                <a:lnTo>
                  <a:pt x="288210" y="253828"/>
                </a:lnTo>
                <a:lnTo>
                  <a:pt x="258191" y="270865"/>
                </a:lnTo>
                <a:lnTo>
                  <a:pt x="261747" y="282333"/>
                </a:lnTo>
                <a:lnTo>
                  <a:pt x="300307" y="264264"/>
                </a:lnTo>
                <a:lnTo>
                  <a:pt x="328675" y="232994"/>
                </a:lnTo>
                <a:lnTo>
                  <a:pt x="345995" y="191120"/>
                </a:lnTo>
                <a:lnTo>
                  <a:pt x="351790" y="141236"/>
                </a:lnTo>
                <a:lnTo>
                  <a:pt x="350337" y="115357"/>
                </a:lnTo>
                <a:lnTo>
                  <a:pt x="338716" y="69484"/>
                </a:lnTo>
                <a:lnTo>
                  <a:pt x="315646" y="32139"/>
                </a:lnTo>
                <a:lnTo>
                  <a:pt x="282221" y="7393"/>
                </a:lnTo>
                <a:lnTo>
                  <a:pt x="261747" y="0"/>
                </a:lnTo>
                <a:close/>
              </a:path>
              <a:path w="351790" h="282575">
                <a:moveTo>
                  <a:pt x="90043" y="0"/>
                </a:moveTo>
                <a:lnTo>
                  <a:pt x="51657" y="18107"/>
                </a:lnTo>
                <a:lnTo>
                  <a:pt x="23368" y="49491"/>
                </a:lnTo>
                <a:lnTo>
                  <a:pt x="5826" y="91440"/>
                </a:lnTo>
                <a:lnTo>
                  <a:pt x="0" y="141236"/>
                </a:lnTo>
                <a:lnTo>
                  <a:pt x="1452" y="167180"/>
                </a:lnTo>
                <a:lnTo>
                  <a:pt x="13073" y="213058"/>
                </a:lnTo>
                <a:lnTo>
                  <a:pt x="36125" y="250279"/>
                </a:lnTo>
                <a:lnTo>
                  <a:pt x="69514" y="274949"/>
                </a:lnTo>
                <a:lnTo>
                  <a:pt x="90043" y="282333"/>
                </a:lnTo>
                <a:lnTo>
                  <a:pt x="93599" y="270865"/>
                </a:lnTo>
                <a:lnTo>
                  <a:pt x="77549" y="263743"/>
                </a:lnTo>
                <a:lnTo>
                  <a:pt x="63690" y="253828"/>
                </a:lnTo>
                <a:lnTo>
                  <a:pt x="35210" y="207589"/>
                </a:lnTo>
                <a:lnTo>
                  <a:pt x="26828" y="164654"/>
                </a:lnTo>
                <a:lnTo>
                  <a:pt x="25780" y="139750"/>
                </a:lnTo>
                <a:lnTo>
                  <a:pt x="26828" y="115667"/>
                </a:lnTo>
                <a:lnTo>
                  <a:pt x="35210" y="73881"/>
                </a:lnTo>
                <a:lnTo>
                  <a:pt x="63801" y="28373"/>
                </a:lnTo>
                <a:lnTo>
                  <a:pt x="94106" y="11468"/>
                </a:lnTo>
                <a:lnTo>
                  <a:pt x="90043" y="0"/>
                </a:lnTo>
                <a:close/>
              </a:path>
            </a:pathLst>
          </a:custGeom>
          <a:solidFill>
            <a:srgbClr val="000000"/>
          </a:solidFill>
        </p:spPr>
        <p:txBody>
          <a:bodyPr wrap="square" lIns="0" tIns="0" rIns="0" bIns="0" rtlCol="0"/>
          <a:lstStyle/>
          <a:p>
            <a:endParaRPr sz="1350"/>
          </a:p>
        </p:txBody>
      </p:sp>
      <p:sp>
        <p:nvSpPr>
          <p:cNvPr id="30" name="object 30"/>
          <p:cNvSpPr txBox="1"/>
          <p:nvPr/>
        </p:nvSpPr>
        <p:spPr>
          <a:xfrm>
            <a:off x="3081148" y="4921804"/>
            <a:ext cx="4867751" cy="892873"/>
          </a:xfrm>
          <a:prstGeom prst="rect">
            <a:avLst/>
          </a:prstGeom>
        </p:spPr>
        <p:txBody>
          <a:bodyPr vert="horz" wrap="square" lIns="0" tIns="25718" rIns="0" bIns="0" rtlCol="0">
            <a:spAutoFit/>
          </a:bodyPr>
          <a:lstStyle/>
          <a:p>
            <a:pPr marL="9525">
              <a:spcBef>
                <a:spcPts val="203"/>
              </a:spcBef>
            </a:pPr>
            <a:r>
              <a:rPr sz="1950" spc="-23" dirty="0">
                <a:solidFill>
                  <a:srgbClr val="0000FF"/>
                </a:solidFill>
                <a:latin typeface="Times New Roman"/>
                <a:cs typeface="Times New Roman"/>
              </a:rPr>
              <a:t>Weighted</a:t>
            </a:r>
            <a:r>
              <a:rPr sz="1950" spc="-45" dirty="0">
                <a:solidFill>
                  <a:srgbClr val="0000FF"/>
                </a:solidFill>
                <a:latin typeface="Times New Roman"/>
                <a:cs typeface="Times New Roman"/>
              </a:rPr>
              <a:t> </a:t>
            </a:r>
            <a:r>
              <a:rPr sz="1950" dirty="0">
                <a:solidFill>
                  <a:srgbClr val="0000FF"/>
                </a:solidFill>
                <a:latin typeface="Times New Roman"/>
                <a:cs typeface="Times New Roman"/>
              </a:rPr>
              <a:t>sum</a:t>
            </a:r>
            <a:endParaRPr sz="1950">
              <a:latin typeface="Times New Roman"/>
              <a:cs typeface="Times New Roman"/>
            </a:endParaRPr>
          </a:p>
          <a:p>
            <a:pPr marL="482918" algn="ctr">
              <a:spcBef>
                <a:spcPts val="116"/>
              </a:spcBef>
              <a:tabLst>
                <a:tab pos="899160" algn="l"/>
                <a:tab pos="4032409" algn="l"/>
              </a:tabLst>
            </a:pPr>
            <a:r>
              <a:rPr i="1" dirty="0">
                <a:latin typeface="Times New Roman"/>
                <a:cs typeface="Times New Roman"/>
              </a:rPr>
              <a:t>z =	</a:t>
            </a:r>
            <a:r>
              <a:rPr i="1" spc="-4" dirty="0">
                <a:latin typeface="Times New Roman"/>
                <a:cs typeface="Times New Roman"/>
              </a:rPr>
              <a:t>-</a:t>
            </a:r>
            <a:r>
              <a:rPr spc="-4" dirty="0">
                <a:latin typeface="Times New Roman"/>
                <a:cs typeface="Times New Roman"/>
              </a:rPr>
              <a:t>0.06</a:t>
            </a:r>
            <a:r>
              <a:rPr spc="-4" dirty="0">
                <a:latin typeface="Arial MT"/>
                <a:cs typeface="Arial MT"/>
              </a:rPr>
              <a:t>×</a:t>
            </a:r>
            <a:r>
              <a:rPr spc="-4" dirty="0">
                <a:latin typeface="Times New Roman"/>
                <a:cs typeface="Times New Roman"/>
              </a:rPr>
              <a:t>2.7</a:t>
            </a:r>
            <a:r>
              <a:rPr spc="-8" dirty="0">
                <a:latin typeface="Times New Roman"/>
                <a:cs typeface="Times New Roman"/>
              </a:rPr>
              <a:t> </a:t>
            </a:r>
            <a:r>
              <a:rPr dirty="0">
                <a:latin typeface="Times New Roman"/>
                <a:cs typeface="Times New Roman"/>
              </a:rPr>
              <a:t>+</a:t>
            </a:r>
            <a:r>
              <a:rPr spc="-4" dirty="0">
                <a:latin typeface="Times New Roman"/>
                <a:cs typeface="Times New Roman"/>
              </a:rPr>
              <a:t> </a:t>
            </a:r>
            <a:r>
              <a:rPr dirty="0">
                <a:latin typeface="Times New Roman"/>
                <a:cs typeface="Times New Roman"/>
              </a:rPr>
              <a:t>2.5</a:t>
            </a:r>
            <a:r>
              <a:rPr dirty="0">
                <a:latin typeface="Arial MT"/>
                <a:cs typeface="Arial MT"/>
              </a:rPr>
              <a:t>×</a:t>
            </a:r>
            <a:r>
              <a:rPr dirty="0">
                <a:latin typeface="Times New Roman"/>
                <a:cs typeface="Times New Roman"/>
              </a:rPr>
              <a:t>1.6</a:t>
            </a:r>
            <a:r>
              <a:rPr spc="4" dirty="0">
                <a:latin typeface="Times New Roman"/>
                <a:cs typeface="Times New Roman"/>
              </a:rPr>
              <a:t> </a:t>
            </a:r>
            <a:r>
              <a:rPr dirty="0">
                <a:latin typeface="Times New Roman"/>
                <a:cs typeface="Times New Roman"/>
              </a:rPr>
              <a:t>+</a:t>
            </a:r>
            <a:r>
              <a:rPr spc="8" dirty="0">
                <a:latin typeface="Times New Roman"/>
                <a:cs typeface="Times New Roman"/>
              </a:rPr>
              <a:t> </a:t>
            </a:r>
            <a:r>
              <a:rPr dirty="0">
                <a:latin typeface="Times New Roman"/>
                <a:cs typeface="Times New Roman"/>
              </a:rPr>
              <a:t>1.4</a:t>
            </a:r>
            <a:r>
              <a:rPr dirty="0">
                <a:latin typeface="Arial MT"/>
                <a:cs typeface="Arial MT"/>
              </a:rPr>
              <a:t>×</a:t>
            </a:r>
            <a:r>
              <a:rPr dirty="0">
                <a:latin typeface="Times New Roman"/>
                <a:cs typeface="Times New Roman"/>
              </a:rPr>
              <a:t>0.002	=</a:t>
            </a:r>
            <a:r>
              <a:rPr spc="-53" dirty="0">
                <a:latin typeface="Times New Roman"/>
                <a:cs typeface="Times New Roman"/>
              </a:rPr>
              <a:t> </a:t>
            </a:r>
            <a:r>
              <a:rPr dirty="0">
                <a:latin typeface="Times New Roman"/>
                <a:cs typeface="Times New Roman"/>
              </a:rPr>
              <a:t>4.1648</a:t>
            </a:r>
            <a:endParaRPr>
              <a:latin typeface="Times New Roman"/>
              <a:cs typeface="Times New Roman"/>
            </a:endParaRPr>
          </a:p>
          <a:p>
            <a:pPr marL="539115" algn="ctr">
              <a:tabLst>
                <a:tab pos="773430" algn="l"/>
                <a:tab pos="1045845" algn="l"/>
              </a:tabLst>
            </a:pPr>
            <a:r>
              <a:rPr dirty="0">
                <a:latin typeface="Cambria Math"/>
                <a:cs typeface="Cambria Math"/>
              </a:rPr>
              <a:t>𝜎	𝑧	=</a:t>
            </a:r>
            <a:r>
              <a:rPr spc="68" dirty="0">
                <a:latin typeface="Cambria Math"/>
                <a:cs typeface="Cambria Math"/>
              </a:rPr>
              <a:t> </a:t>
            </a:r>
            <a:r>
              <a:rPr spc="-4" dirty="0">
                <a:latin typeface="Cambria Math"/>
                <a:cs typeface="Cambria Math"/>
              </a:rPr>
              <a:t>0.9847</a:t>
            </a:r>
            <a:endParaRPr>
              <a:latin typeface="Cambria Math"/>
              <a:cs typeface="Cambria Math"/>
            </a:endParaRPr>
          </a:p>
        </p:txBody>
      </p:sp>
      <p:sp>
        <p:nvSpPr>
          <p:cNvPr id="32" name="object 32"/>
          <p:cNvSpPr txBox="1"/>
          <p:nvPr/>
        </p:nvSpPr>
        <p:spPr>
          <a:xfrm>
            <a:off x="22403" y="5850865"/>
            <a:ext cx="207645" cy="144751"/>
          </a:xfrm>
          <a:prstGeom prst="rect">
            <a:avLst/>
          </a:prstGeom>
        </p:spPr>
        <p:txBody>
          <a:bodyPr vert="horz" wrap="square" lIns="0" tIns="6191" rIns="0" bIns="0" rtlCol="0">
            <a:spAutoFit/>
          </a:bodyPr>
          <a:lstStyle/>
          <a:p>
            <a:pPr marL="28575">
              <a:spcBef>
                <a:spcPts val="49"/>
              </a:spcBef>
            </a:pPr>
            <a:fld id="{81D60167-4931-47E6-BA6A-407CBD079E47}" type="slidenum">
              <a:rPr sz="900" dirty="0">
                <a:solidFill>
                  <a:srgbClr val="888888"/>
                </a:solidFill>
                <a:latin typeface="Calibri"/>
                <a:cs typeface="Calibri"/>
              </a:rPr>
              <a:pPr marL="28575">
                <a:spcBef>
                  <a:spcPts val="49"/>
                </a:spcBef>
              </a:pPr>
              <a:t>55</a:t>
            </a:fld>
            <a:endParaRPr sz="900">
              <a:latin typeface="Calibri"/>
              <a:cs typeface="Calibri"/>
            </a:endParaRPr>
          </a:p>
        </p:txBody>
      </p:sp>
      <p:sp>
        <p:nvSpPr>
          <p:cNvPr id="31" name="Title 1">
            <a:extLst>
              <a:ext uri="{FF2B5EF4-FFF2-40B4-BE49-F238E27FC236}">
                <a16:creationId xmlns:a16="http://schemas.microsoft.com/office/drawing/2014/main" id="{CA8542AD-B0EE-11FC-DA38-8F035DDD0911}"/>
              </a:ext>
            </a:extLst>
          </p:cNvPr>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33" name="Picture 2" descr="E:\NIET\Project\xLogo11.png.pagespeed.ic.pydHLuCQEZ.png">
            <a:extLst>
              <a:ext uri="{FF2B5EF4-FFF2-40B4-BE49-F238E27FC236}">
                <a16:creationId xmlns:a16="http://schemas.microsoft.com/office/drawing/2014/main" id="{B27B6433-F044-1120-B554-448FF7DBD339}"/>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34" name="Date Placeholder 33"/>
          <p:cNvSpPr>
            <a:spLocks noGrp="1"/>
          </p:cNvSpPr>
          <p:nvPr>
            <p:ph type="dt" sz="half" idx="10"/>
          </p:nvPr>
        </p:nvSpPr>
        <p:spPr/>
        <p:txBody>
          <a:bodyPr/>
          <a:lstStyle/>
          <a:p>
            <a:r>
              <a:rPr lang="en-US"/>
              <a:t>1/5/2020</a:t>
            </a:r>
          </a:p>
        </p:txBody>
      </p:sp>
      <p:sp>
        <p:nvSpPr>
          <p:cNvPr id="35" name="Footer Placeholder 34"/>
          <p:cNvSpPr>
            <a:spLocks noGrp="1"/>
          </p:cNvSpPr>
          <p:nvPr>
            <p:ph type="ftr" sz="quarter" idx="11"/>
          </p:nvPr>
        </p:nvSpPr>
        <p:spPr/>
        <p:txBody>
          <a:bodyPr/>
          <a:lstStyle/>
          <a:p>
            <a:r>
              <a:rPr lang="it-IT"/>
              <a:t>Ms.Shivani Sharma              COMPUTER VISION  UNIT- 1</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7986" y="3544443"/>
            <a:ext cx="2844927" cy="1802511"/>
          </a:xfrm>
          <a:prstGeom prst="rect">
            <a:avLst/>
          </a:prstGeom>
        </p:spPr>
      </p:pic>
      <p:sp>
        <p:nvSpPr>
          <p:cNvPr id="3" name="object 3"/>
          <p:cNvSpPr txBox="1"/>
          <p:nvPr/>
        </p:nvSpPr>
        <p:spPr>
          <a:xfrm>
            <a:off x="1830896" y="3459480"/>
            <a:ext cx="985361" cy="563616"/>
          </a:xfrm>
          <a:prstGeom prst="rect">
            <a:avLst/>
          </a:prstGeom>
        </p:spPr>
        <p:txBody>
          <a:bodyPr vert="horz" wrap="square" lIns="0" tIns="9525" rIns="0" bIns="0" rtlCol="0">
            <a:spAutoFit/>
          </a:bodyPr>
          <a:lstStyle/>
          <a:p>
            <a:pPr marL="9525">
              <a:spcBef>
                <a:spcPts val="75"/>
              </a:spcBef>
              <a:tabLst>
                <a:tab pos="276701" algn="l"/>
              </a:tabLst>
            </a:pPr>
            <a:r>
              <a:rPr b="1" spc="-4" dirty="0">
                <a:solidFill>
                  <a:srgbClr val="0000FF"/>
                </a:solidFill>
                <a:latin typeface="Times New Roman"/>
                <a:cs typeface="Times New Roman"/>
              </a:rPr>
              <a:t>A	dataset</a:t>
            </a:r>
            <a:endParaRPr>
              <a:latin typeface="Times New Roman"/>
              <a:cs typeface="Times New Roman"/>
            </a:endParaRPr>
          </a:p>
          <a:p>
            <a:pPr marL="9525"/>
            <a:r>
              <a:rPr b="1" i="1" spc="-4" dirty="0">
                <a:latin typeface="Times New Roman"/>
                <a:cs typeface="Times New Roman"/>
              </a:rPr>
              <a:t>Features</a:t>
            </a:r>
            <a:endParaRPr>
              <a:latin typeface="Times New Roman"/>
              <a:cs typeface="Times New Roman"/>
            </a:endParaRPr>
          </a:p>
        </p:txBody>
      </p:sp>
      <p:sp>
        <p:nvSpPr>
          <p:cNvPr id="4" name="object 4"/>
          <p:cNvSpPr txBox="1"/>
          <p:nvPr/>
        </p:nvSpPr>
        <p:spPr>
          <a:xfrm>
            <a:off x="3297033" y="3733801"/>
            <a:ext cx="477203" cy="286617"/>
          </a:xfrm>
          <a:prstGeom prst="rect">
            <a:avLst/>
          </a:prstGeom>
        </p:spPr>
        <p:txBody>
          <a:bodyPr vert="horz" wrap="square" lIns="0" tIns="9525" rIns="0" bIns="0" rtlCol="0">
            <a:spAutoFit/>
          </a:bodyPr>
          <a:lstStyle/>
          <a:p>
            <a:pPr marL="9525">
              <a:spcBef>
                <a:spcPts val="75"/>
              </a:spcBef>
            </a:pPr>
            <a:r>
              <a:rPr b="1" i="1" spc="-4" dirty="0">
                <a:latin typeface="Times New Roman"/>
                <a:cs typeface="Times New Roman"/>
              </a:rPr>
              <a:t>cla</a:t>
            </a:r>
            <a:r>
              <a:rPr b="1" i="1" dirty="0">
                <a:latin typeface="Times New Roman"/>
                <a:cs typeface="Times New Roman"/>
              </a:rPr>
              <a:t>s</a:t>
            </a:r>
            <a:r>
              <a:rPr b="1" i="1" spc="-4" dirty="0">
                <a:latin typeface="Times New Roman"/>
                <a:cs typeface="Times New Roman"/>
              </a:rPr>
              <a:t>s</a:t>
            </a:r>
            <a:endParaRPr>
              <a:latin typeface="Times New Roman"/>
              <a:cs typeface="Times New Roman"/>
            </a:endParaRPr>
          </a:p>
        </p:txBody>
      </p:sp>
      <p:graphicFrame>
        <p:nvGraphicFramePr>
          <p:cNvPr id="5" name="object 5"/>
          <p:cNvGraphicFramePr>
            <a:graphicFrameLocks noGrp="1"/>
          </p:cNvGraphicFramePr>
          <p:nvPr/>
        </p:nvGraphicFramePr>
        <p:xfrm>
          <a:off x="1816609" y="4042536"/>
          <a:ext cx="1819752" cy="1233551"/>
        </p:xfrm>
        <a:graphic>
          <a:graphicData uri="http://schemas.openxmlformats.org/drawingml/2006/table">
            <a:tbl>
              <a:tblPr firstRow="1" bandRow="1">
                <a:tableStyleId>{2D5ABB26-0587-4C30-8999-92F81FD0307C}</a:tableStyleId>
              </a:tblPr>
              <a:tblGrid>
                <a:gridCol w="366713">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395764">
                  <a:extLst>
                    <a:ext uri="{9D8B030D-6E8A-4147-A177-3AD203B41FA5}">
                      <a16:colId xmlns:a16="http://schemas.microsoft.com/office/drawing/2014/main" val="20003"/>
                    </a:ext>
                  </a:extLst>
                </a:gridCol>
              </a:tblGrid>
              <a:tr h="263636">
                <a:tc>
                  <a:txBody>
                    <a:bodyPr/>
                    <a:lstStyle/>
                    <a:p>
                      <a:pPr marL="31750">
                        <a:lnSpc>
                          <a:spcPts val="2620"/>
                        </a:lnSpc>
                      </a:pPr>
                      <a:r>
                        <a:rPr sz="1800" dirty="0">
                          <a:latin typeface="Times New Roman"/>
                          <a:cs typeface="Times New Roman"/>
                        </a:rPr>
                        <a:t>1.4</a:t>
                      </a:r>
                      <a:endParaRPr sz="1800">
                        <a:latin typeface="Times New Roman"/>
                        <a:cs typeface="Times New Roman"/>
                      </a:endParaRPr>
                    </a:p>
                  </a:txBody>
                  <a:tcPr marL="0" marR="0" marT="0" marB="0"/>
                </a:tc>
                <a:tc>
                  <a:txBody>
                    <a:bodyPr/>
                    <a:lstStyle/>
                    <a:p>
                      <a:pPr marL="76200">
                        <a:lnSpc>
                          <a:spcPts val="2620"/>
                        </a:lnSpc>
                      </a:pPr>
                      <a:r>
                        <a:rPr sz="1800" dirty="0">
                          <a:latin typeface="Times New Roman"/>
                          <a:cs typeface="Times New Roman"/>
                        </a:rPr>
                        <a:t>2.7</a:t>
                      </a:r>
                      <a:endParaRPr sz="1800">
                        <a:latin typeface="Times New Roman"/>
                        <a:cs typeface="Times New Roman"/>
                      </a:endParaRPr>
                    </a:p>
                  </a:txBody>
                  <a:tcPr marL="0" marR="0" marT="0" marB="0"/>
                </a:tc>
                <a:tc>
                  <a:txBody>
                    <a:bodyPr/>
                    <a:lstStyle/>
                    <a:p>
                      <a:pPr marL="114300">
                        <a:lnSpc>
                          <a:spcPts val="2620"/>
                        </a:lnSpc>
                      </a:pPr>
                      <a:r>
                        <a:rPr sz="1800" dirty="0">
                          <a:latin typeface="Times New Roman"/>
                          <a:cs typeface="Times New Roman"/>
                        </a:rPr>
                        <a:t>1.9</a:t>
                      </a:r>
                      <a:endParaRPr sz="1800">
                        <a:latin typeface="Times New Roman"/>
                        <a:cs typeface="Times New Roman"/>
                      </a:endParaRPr>
                    </a:p>
                  </a:txBody>
                  <a:tcPr marL="0" marR="0" marT="0" marB="0"/>
                </a:tc>
                <a:tc>
                  <a:txBody>
                    <a:bodyPr/>
                    <a:lstStyle/>
                    <a:p>
                      <a:pPr marR="24130" algn="r">
                        <a:lnSpc>
                          <a:spcPts val="2620"/>
                        </a:lnSpc>
                      </a:pPr>
                      <a:r>
                        <a:rPr sz="1800" dirty="0">
                          <a:latin typeface="Times New Roman"/>
                          <a:cs typeface="Times New Roman"/>
                        </a:rPr>
                        <a:t>0</a:t>
                      </a:r>
                      <a:endParaRPr sz="1800">
                        <a:latin typeface="Times New Roman"/>
                        <a:cs typeface="Times New Roman"/>
                      </a:endParaRPr>
                    </a:p>
                  </a:txBody>
                  <a:tcPr marL="0" marR="0" marT="0" marB="0"/>
                </a:tc>
                <a:extLst>
                  <a:ext uri="{0D108BD9-81ED-4DB2-BD59-A6C34878D82A}">
                    <a16:rowId xmlns:a16="http://schemas.microsoft.com/office/drawing/2014/main" val="10000"/>
                  </a:ext>
                </a:extLst>
              </a:tr>
              <a:tr h="274541">
                <a:tc>
                  <a:txBody>
                    <a:bodyPr/>
                    <a:lstStyle/>
                    <a:p>
                      <a:pPr marL="31750">
                        <a:lnSpc>
                          <a:spcPts val="2730"/>
                        </a:lnSpc>
                      </a:pPr>
                      <a:r>
                        <a:rPr sz="1800" spc="-5" dirty="0">
                          <a:latin typeface="Times New Roman"/>
                          <a:cs typeface="Times New Roman"/>
                        </a:rPr>
                        <a:t>3.8</a:t>
                      </a:r>
                      <a:endParaRPr sz="1800">
                        <a:latin typeface="Times New Roman"/>
                        <a:cs typeface="Times New Roman"/>
                      </a:endParaRPr>
                    </a:p>
                  </a:txBody>
                  <a:tcPr marL="0" marR="0" marT="0" marB="0"/>
                </a:tc>
                <a:tc>
                  <a:txBody>
                    <a:bodyPr/>
                    <a:lstStyle/>
                    <a:p>
                      <a:pPr marL="75565">
                        <a:lnSpc>
                          <a:spcPts val="2730"/>
                        </a:lnSpc>
                      </a:pPr>
                      <a:r>
                        <a:rPr sz="1800" spc="-5" dirty="0">
                          <a:latin typeface="Times New Roman"/>
                          <a:cs typeface="Times New Roman"/>
                        </a:rPr>
                        <a:t>3.4</a:t>
                      </a:r>
                      <a:endParaRPr sz="1800">
                        <a:latin typeface="Times New Roman"/>
                        <a:cs typeface="Times New Roman"/>
                      </a:endParaRPr>
                    </a:p>
                  </a:txBody>
                  <a:tcPr marL="0" marR="0" marT="0" marB="0"/>
                </a:tc>
                <a:tc>
                  <a:txBody>
                    <a:bodyPr/>
                    <a:lstStyle/>
                    <a:p>
                      <a:pPr marL="113664">
                        <a:lnSpc>
                          <a:spcPts val="2730"/>
                        </a:lnSpc>
                      </a:pPr>
                      <a:r>
                        <a:rPr sz="1800" spc="-5" dirty="0">
                          <a:latin typeface="Times New Roman"/>
                          <a:cs typeface="Times New Roman"/>
                        </a:rPr>
                        <a:t>3.2</a:t>
                      </a:r>
                      <a:endParaRPr sz="1800">
                        <a:latin typeface="Times New Roman"/>
                        <a:cs typeface="Times New Roman"/>
                      </a:endParaRPr>
                    </a:p>
                  </a:txBody>
                  <a:tcPr marL="0" marR="0" marT="0" marB="0"/>
                </a:tc>
                <a:tc>
                  <a:txBody>
                    <a:bodyPr/>
                    <a:lstStyle/>
                    <a:p>
                      <a:pPr marR="24130" algn="r">
                        <a:lnSpc>
                          <a:spcPts val="2730"/>
                        </a:lnSpc>
                      </a:pPr>
                      <a:r>
                        <a:rPr sz="1800" dirty="0">
                          <a:latin typeface="Times New Roman"/>
                          <a:cs typeface="Times New Roman"/>
                        </a:rPr>
                        <a:t>0</a:t>
                      </a:r>
                      <a:endParaRPr sz="1800">
                        <a:latin typeface="Times New Roman"/>
                        <a:cs typeface="Times New Roman"/>
                      </a:endParaRPr>
                    </a:p>
                  </a:txBody>
                  <a:tcPr marL="0" marR="0" marT="0" marB="0"/>
                </a:tc>
                <a:extLst>
                  <a:ext uri="{0D108BD9-81ED-4DB2-BD59-A6C34878D82A}">
                    <a16:rowId xmlns:a16="http://schemas.microsoft.com/office/drawing/2014/main" val="10001"/>
                  </a:ext>
                </a:extLst>
              </a:tr>
              <a:tr h="274409">
                <a:tc>
                  <a:txBody>
                    <a:bodyPr/>
                    <a:lstStyle/>
                    <a:p>
                      <a:pPr marL="31750">
                        <a:lnSpc>
                          <a:spcPts val="2730"/>
                        </a:lnSpc>
                      </a:pPr>
                      <a:r>
                        <a:rPr sz="1800" dirty="0">
                          <a:latin typeface="Times New Roman"/>
                          <a:cs typeface="Times New Roman"/>
                        </a:rPr>
                        <a:t>6.4</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2.8</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1.7</a:t>
                      </a:r>
                      <a:endParaRPr sz="1800">
                        <a:latin typeface="Times New Roman"/>
                        <a:cs typeface="Times New Roman"/>
                      </a:endParaRPr>
                    </a:p>
                  </a:txBody>
                  <a:tcPr marL="0" marR="0" marT="0" marB="0"/>
                </a:tc>
                <a:tc>
                  <a:txBody>
                    <a:bodyPr/>
                    <a:lstStyle/>
                    <a:p>
                      <a:pPr marR="24130" algn="r">
                        <a:lnSpc>
                          <a:spcPts val="2730"/>
                        </a:lnSpc>
                      </a:pPr>
                      <a:r>
                        <a:rPr sz="1800" dirty="0">
                          <a:latin typeface="Times New Roman"/>
                          <a:cs typeface="Times New Roman"/>
                        </a:rPr>
                        <a:t>1</a:t>
                      </a:r>
                      <a:endParaRPr sz="1800">
                        <a:latin typeface="Times New Roman"/>
                        <a:cs typeface="Times New Roman"/>
                      </a:endParaRPr>
                    </a:p>
                  </a:txBody>
                  <a:tcPr marL="0" marR="0" marT="0" marB="0"/>
                </a:tc>
                <a:extLst>
                  <a:ext uri="{0D108BD9-81ED-4DB2-BD59-A6C34878D82A}">
                    <a16:rowId xmlns:a16="http://schemas.microsoft.com/office/drawing/2014/main" val="10002"/>
                  </a:ext>
                </a:extLst>
              </a:tr>
              <a:tr h="263757">
                <a:tc>
                  <a:txBody>
                    <a:bodyPr/>
                    <a:lstStyle/>
                    <a:p>
                      <a:pPr marL="31750">
                        <a:lnSpc>
                          <a:spcPts val="2670"/>
                        </a:lnSpc>
                      </a:pPr>
                      <a:r>
                        <a:rPr sz="1800" dirty="0">
                          <a:latin typeface="Times New Roman"/>
                          <a:cs typeface="Times New Roman"/>
                        </a:rPr>
                        <a:t>4.1</a:t>
                      </a:r>
                      <a:endParaRPr sz="1800">
                        <a:latin typeface="Times New Roman"/>
                        <a:cs typeface="Times New Roman"/>
                      </a:endParaRPr>
                    </a:p>
                  </a:txBody>
                  <a:tcPr marL="0" marR="0" marT="0" marB="0"/>
                </a:tc>
                <a:tc>
                  <a:txBody>
                    <a:bodyPr/>
                    <a:lstStyle/>
                    <a:p>
                      <a:pPr marL="76200">
                        <a:lnSpc>
                          <a:spcPts val="2670"/>
                        </a:lnSpc>
                      </a:pPr>
                      <a:r>
                        <a:rPr sz="1800" dirty="0">
                          <a:latin typeface="Times New Roman"/>
                          <a:cs typeface="Times New Roman"/>
                        </a:rPr>
                        <a:t>0.1</a:t>
                      </a:r>
                      <a:endParaRPr sz="1800">
                        <a:latin typeface="Times New Roman"/>
                        <a:cs typeface="Times New Roman"/>
                      </a:endParaRPr>
                    </a:p>
                  </a:txBody>
                  <a:tcPr marL="0" marR="0" marT="0" marB="0"/>
                </a:tc>
                <a:tc>
                  <a:txBody>
                    <a:bodyPr/>
                    <a:lstStyle/>
                    <a:p>
                      <a:pPr marL="114300">
                        <a:lnSpc>
                          <a:spcPts val="2670"/>
                        </a:lnSpc>
                      </a:pPr>
                      <a:r>
                        <a:rPr sz="1800" dirty="0">
                          <a:latin typeface="Times New Roman"/>
                          <a:cs typeface="Times New Roman"/>
                        </a:rPr>
                        <a:t>0.2</a:t>
                      </a:r>
                      <a:endParaRPr sz="1800">
                        <a:latin typeface="Times New Roman"/>
                        <a:cs typeface="Times New Roman"/>
                      </a:endParaRPr>
                    </a:p>
                  </a:txBody>
                  <a:tcPr marL="0" marR="0" marT="0" marB="0"/>
                </a:tc>
                <a:tc>
                  <a:txBody>
                    <a:bodyPr/>
                    <a:lstStyle/>
                    <a:p>
                      <a:pPr marR="24130" algn="r">
                        <a:lnSpc>
                          <a:spcPts val="2670"/>
                        </a:lnSpc>
                      </a:pPr>
                      <a:r>
                        <a:rPr sz="1800" dirty="0">
                          <a:latin typeface="Times New Roman"/>
                          <a:cs typeface="Times New Roman"/>
                        </a:rPr>
                        <a:t>0</a:t>
                      </a:r>
                      <a:endParaRPr sz="18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6" name="object 6"/>
          <p:cNvSpPr txBox="1"/>
          <p:nvPr/>
        </p:nvSpPr>
        <p:spPr>
          <a:xfrm>
            <a:off x="1830896" y="5105629"/>
            <a:ext cx="570071"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etc</a:t>
            </a:r>
            <a:r>
              <a:rPr spc="-79" dirty="0">
                <a:latin typeface="Times New Roman"/>
                <a:cs typeface="Times New Roman"/>
              </a:rPr>
              <a:t> </a:t>
            </a:r>
            <a:r>
              <a:rPr dirty="0">
                <a:latin typeface="Times New Roman"/>
                <a:cs typeface="Times New Roman"/>
              </a:rPr>
              <a:t>…</a:t>
            </a:r>
            <a:endParaRPr>
              <a:latin typeface="Times New Roman"/>
              <a:cs typeface="Times New Roman"/>
            </a:endParaRPr>
          </a:p>
        </p:txBody>
      </p:sp>
      <p:pic>
        <p:nvPicPr>
          <p:cNvPr id="7" name="object 7"/>
          <p:cNvPicPr/>
          <p:nvPr/>
        </p:nvPicPr>
        <p:blipFill>
          <a:blip r:embed="rId3" cstate="print"/>
          <a:stretch>
            <a:fillRect/>
          </a:stretch>
        </p:blipFill>
        <p:spPr>
          <a:xfrm>
            <a:off x="443423" y="1298300"/>
            <a:ext cx="8131992" cy="370121"/>
          </a:xfrm>
          <a:prstGeom prst="rect">
            <a:avLst/>
          </a:prstGeom>
        </p:spPr>
      </p:pic>
      <p:sp>
        <p:nvSpPr>
          <p:cNvPr id="8" name="object 8"/>
          <p:cNvSpPr txBox="1">
            <a:spLocks noGrp="1"/>
          </p:cNvSpPr>
          <p:nvPr>
            <p:ph type="title" idx="4294967295"/>
          </p:nvPr>
        </p:nvSpPr>
        <p:spPr>
          <a:xfrm>
            <a:off x="609600" y="668958"/>
            <a:ext cx="8357678" cy="563616"/>
          </a:xfrm>
          <a:prstGeom prst="rect">
            <a:avLst/>
          </a:prstGeom>
        </p:spPr>
        <p:txBody>
          <a:bodyPr vert="horz" wrap="square" lIns="0" tIns="9525" rIns="0" bIns="0" rtlCol="0" anchor="ctr">
            <a:spAutoFit/>
          </a:bodyPr>
          <a:lstStyle/>
          <a:p>
            <a:pPr marL="9525">
              <a:lnSpc>
                <a:spcPct val="100000"/>
              </a:lnSpc>
              <a:spcBef>
                <a:spcPts val="75"/>
              </a:spcBef>
            </a:pPr>
            <a:r>
              <a:rPr sz="3600" spc="165" dirty="0"/>
              <a:t>Mathematical</a:t>
            </a:r>
            <a:r>
              <a:rPr sz="3600" spc="-139" dirty="0"/>
              <a:t> </a:t>
            </a:r>
            <a:r>
              <a:rPr sz="3600" spc="143" dirty="0"/>
              <a:t>Model:</a:t>
            </a:r>
            <a:r>
              <a:rPr sz="3600" spc="-113" dirty="0"/>
              <a:t> </a:t>
            </a:r>
            <a:r>
              <a:rPr sz="3600" spc="172" dirty="0"/>
              <a:t>Neural</a:t>
            </a:r>
            <a:r>
              <a:rPr sz="3600" spc="-120" dirty="0"/>
              <a:t> </a:t>
            </a:r>
            <a:r>
              <a:rPr sz="3600" spc="221" dirty="0"/>
              <a:t>Network</a:t>
            </a:r>
            <a:endParaRPr sz="3600" dirty="0"/>
          </a:p>
        </p:txBody>
      </p:sp>
      <p:sp>
        <p:nvSpPr>
          <p:cNvPr id="10" name="object 10"/>
          <p:cNvSpPr txBox="1"/>
          <p:nvPr/>
        </p:nvSpPr>
        <p:spPr>
          <a:xfrm>
            <a:off x="22403" y="5850865"/>
            <a:ext cx="207645" cy="144751"/>
          </a:xfrm>
          <a:prstGeom prst="rect">
            <a:avLst/>
          </a:prstGeom>
        </p:spPr>
        <p:txBody>
          <a:bodyPr vert="horz" wrap="square" lIns="0" tIns="6191" rIns="0" bIns="0" rtlCol="0">
            <a:spAutoFit/>
          </a:bodyPr>
          <a:lstStyle/>
          <a:p>
            <a:pPr marL="28575">
              <a:spcBef>
                <a:spcPts val="49"/>
              </a:spcBef>
            </a:pPr>
            <a:fld id="{81D60167-4931-47E6-BA6A-407CBD079E47}" type="slidenum">
              <a:rPr sz="900" dirty="0">
                <a:solidFill>
                  <a:srgbClr val="888888"/>
                </a:solidFill>
                <a:latin typeface="Calibri"/>
                <a:cs typeface="Calibri"/>
              </a:rPr>
              <a:pPr marL="28575">
                <a:spcBef>
                  <a:spcPts val="49"/>
                </a:spcBef>
              </a:pPr>
              <a:t>56</a:t>
            </a:fld>
            <a:endParaRPr sz="900">
              <a:latin typeface="Calibri"/>
              <a:cs typeface="Calibri"/>
            </a:endParaRPr>
          </a:p>
        </p:txBody>
      </p:sp>
      <p:sp>
        <p:nvSpPr>
          <p:cNvPr id="11" name="Title 1"/>
          <p:cNvSpPr txBox="1">
            <a:spLocks/>
          </p:cNvSpPr>
          <p:nvPr/>
        </p:nvSpPr>
        <p:spPr>
          <a:xfrm>
            <a:off x="3297033" y="0"/>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9" name="Picture 2" descr="E:\NIET\Project\xLogo11.png.pagespeed.ic.pydHLuCQEZ.png">
            <a:extLst>
              <a:ext uri="{FF2B5EF4-FFF2-40B4-BE49-F238E27FC236}">
                <a16:creationId xmlns:a16="http://schemas.microsoft.com/office/drawing/2014/main" id="{89899A21-EDEF-F788-8853-7C7C9A4DEF08}"/>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2" name="Date Placeholder 11"/>
          <p:cNvSpPr>
            <a:spLocks noGrp="1"/>
          </p:cNvSpPr>
          <p:nvPr>
            <p:ph type="dt" sz="half" idx="10"/>
          </p:nvPr>
        </p:nvSpPr>
        <p:spPr/>
        <p:txBody>
          <a:bodyPr/>
          <a:lstStyle/>
          <a:p>
            <a:r>
              <a:rPr lang="en-US"/>
              <a:t>1/5/2020</a:t>
            </a:r>
          </a:p>
        </p:txBody>
      </p:sp>
      <p:sp>
        <p:nvSpPr>
          <p:cNvPr id="13" name="Footer Placeholder 12"/>
          <p:cNvSpPr>
            <a:spLocks noGrp="1"/>
          </p:cNvSpPr>
          <p:nvPr>
            <p:ph type="ftr" sz="quarter" idx="11"/>
          </p:nvPr>
        </p:nvSpPr>
        <p:spPr/>
        <p:txBody>
          <a:bodyPr/>
          <a:lstStyle/>
          <a:p>
            <a:r>
              <a:rPr lang="it-IT"/>
              <a:t>Ms.Shivani Sharma              COMPUTER VISION  UNIT- 1</a:t>
            </a:r>
            <a:endParaRPr lang="en-US" dirty="0"/>
          </a:p>
        </p:txBody>
      </p:sp>
      <p:sp>
        <p:nvSpPr>
          <p:cNvPr id="14" name="Slide Number Placeholder 13"/>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7986" y="3544443"/>
            <a:ext cx="2844927" cy="1802511"/>
          </a:xfrm>
          <a:prstGeom prst="rect">
            <a:avLst/>
          </a:prstGeom>
        </p:spPr>
      </p:pic>
      <p:sp>
        <p:nvSpPr>
          <p:cNvPr id="3" name="object 3"/>
          <p:cNvSpPr txBox="1"/>
          <p:nvPr/>
        </p:nvSpPr>
        <p:spPr>
          <a:xfrm>
            <a:off x="1830895" y="3459480"/>
            <a:ext cx="1391603" cy="563616"/>
          </a:xfrm>
          <a:prstGeom prst="rect">
            <a:avLst/>
          </a:prstGeom>
        </p:spPr>
        <p:txBody>
          <a:bodyPr vert="horz" wrap="square" lIns="0" tIns="9525" rIns="0" bIns="0" rtlCol="0">
            <a:spAutoFit/>
          </a:bodyPr>
          <a:lstStyle/>
          <a:p>
            <a:pPr marL="9525">
              <a:spcBef>
                <a:spcPts val="75"/>
              </a:spcBef>
            </a:pPr>
            <a:r>
              <a:rPr b="1" spc="-19" dirty="0">
                <a:solidFill>
                  <a:srgbClr val="0000FF"/>
                </a:solidFill>
                <a:latin typeface="Times New Roman"/>
                <a:cs typeface="Times New Roman"/>
              </a:rPr>
              <a:t>Training</a:t>
            </a:r>
            <a:r>
              <a:rPr b="1" spc="-64" dirty="0">
                <a:solidFill>
                  <a:srgbClr val="0000FF"/>
                </a:solidFill>
                <a:latin typeface="Times New Roman"/>
                <a:cs typeface="Times New Roman"/>
              </a:rPr>
              <a:t> </a:t>
            </a:r>
            <a:r>
              <a:rPr b="1" dirty="0">
                <a:solidFill>
                  <a:srgbClr val="0000FF"/>
                </a:solidFill>
                <a:latin typeface="Times New Roman"/>
                <a:cs typeface="Times New Roman"/>
              </a:rPr>
              <a:t>Data</a:t>
            </a:r>
            <a:endParaRPr>
              <a:latin typeface="Times New Roman"/>
              <a:cs typeface="Times New Roman"/>
            </a:endParaRPr>
          </a:p>
          <a:p>
            <a:pPr marL="9525"/>
            <a:r>
              <a:rPr b="1" i="1" spc="-4" dirty="0">
                <a:latin typeface="Times New Roman"/>
                <a:cs typeface="Times New Roman"/>
              </a:rPr>
              <a:t>Features</a:t>
            </a:r>
            <a:endParaRPr>
              <a:latin typeface="Times New Roman"/>
              <a:cs typeface="Times New Roman"/>
            </a:endParaRPr>
          </a:p>
        </p:txBody>
      </p:sp>
      <p:sp>
        <p:nvSpPr>
          <p:cNvPr id="4" name="object 4"/>
          <p:cNvSpPr txBox="1"/>
          <p:nvPr/>
        </p:nvSpPr>
        <p:spPr>
          <a:xfrm>
            <a:off x="3297033" y="3733801"/>
            <a:ext cx="477203" cy="286617"/>
          </a:xfrm>
          <a:prstGeom prst="rect">
            <a:avLst/>
          </a:prstGeom>
        </p:spPr>
        <p:txBody>
          <a:bodyPr vert="horz" wrap="square" lIns="0" tIns="9525" rIns="0" bIns="0" rtlCol="0">
            <a:spAutoFit/>
          </a:bodyPr>
          <a:lstStyle/>
          <a:p>
            <a:pPr marL="9525">
              <a:spcBef>
                <a:spcPts val="75"/>
              </a:spcBef>
            </a:pPr>
            <a:r>
              <a:rPr b="1" i="1" spc="-4" dirty="0">
                <a:latin typeface="Times New Roman"/>
                <a:cs typeface="Times New Roman"/>
              </a:rPr>
              <a:t>cla</a:t>
            </a:r>
            <a:r>
              <a:rPr b="1" i="1" dirty="0">
                <a:latin typeface="Times New Roman"/>
                <a:cs typeface="Times New Roman"/>
              </a:rPr>
              <a:t>s</a:t>
            </a:r>
            <a:r>
              <a:rPr b="1" i="1" spc="-4" dirty="0">
                <a:latin typeface="Times New Roman"/>
                <a:cs typeface="Times New Roman"/>
              </a:rPr>
              <a:t>s</a:t>
            </a:r>
            <a:endParaRPr>
              <a:latin typeface="Times New Roman"/>
              <a:cs typeface="Times New Roman"/>
            </a:endParaRPr>
          </a:p>
        </p:txBody>
      </p:sp>
      <p:sp>
        <p:nvSpPr>
          <p:cNvPr id="5" name="object 5"/>
          <p:cNvSpPr txBox="1"/>
          <p:nvPr/>
        </p:nvSpPr>
        <p:spPr>
          <a:xfrm>
            <a:off x="1830896" y="5105629"/>
            <a:ext cx="570071"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etc</a:t>
            </a:r>
            <a:r>
              <a:rPr spc="-79" dirty="0">
                <a:latin typeface="Times New Roman"/>
                <a:cs typeface="Times New Roman"/>
              </a:rPr>
              <a:t> </a:t>
            </a:r>
            <a:r>
              <a:rPr dirty="0">
                <a:latin typeface="Times New Roman"/>
                <a:cs typeface="Times New Roman"/>
              </a:rPr>
              <a:t>…</a:t>
            </a:r>
            <a:endParaRPr>
              <a:latin typeface="Times New Roman"/>
              <a:cs typeface="Times New Roman"/>
            </a:endParaRPr>
          </a:p>
        </p:txBody>
      </p:sp>
      <p:sp>
        <p:nvSpPr>
          <p:cNvPr id="6" name="object 6"/>
          <p:cNvSpPr txBox="1"/>
          <p:nvPr/>
        </p:nvSpPr>
        <p:spPr>
          <a:xfrm>
            <a:off x="3243644" y="2360390"/>
            <a:ext cx="4683919" cy="1117614"/>
          </a:xfrm>
          <a:prstGeom prst="rect">
            <a:avLst/>
          </a:prstGeom>
        </p:spPr>
        <p:txBody>
          <a:bodyPr vert="horz" wrap="square" lIns="0" tIns="9525" rIns="0" bIns="0" rtlCol="0">
            <a:spAutoFit/>
          </a:bodyPr>
          <a:lstStyle/>
          <a:p>
            <a:pPr marL="9525">
              <a:spcBef>
                <a:spcPts val="75"/>
              </a:spcBef>
            </a:pPr>
            <a:r>
              <a:rPr b="1" spc="-30" dirty="0">
                <a:solidFill>
                  <a:srgbClr val="0000FF"/>
                </a:solidFill>
                <a:latin typeface="Times New Roman"/>
                <a:cs typeface="Times New Roman"/>
              </a:rPr>
              <a:t>Train</a:t>
            </a:r>
            <a:r>
              <a:rPr b="1" spc="-19" dirty="0">
                <a:solidFill>
                  <a:srgbClr val="0000FF"/>
                </a:solidFill>
                <a:latin typeface="Times New Roman"/>
                <a:cs typeface="Times New Roman"/>
              </a:rPr>
              <a:t> </a:t>
            </a:r>
            <a:r>
              <a:rPr b="1" dirty="0">
                <a:solidFill>
                  <a:srgbClr val="0000FF"/>
                </a:solidFill>
                <a:latin typeface="Times New Roman"/>
                <a:cs typeface="Times New Roman"/>
              </a:rPr>
              <a:t>the</a:t>
            </a:r>
            <a:r>
              <a:rPr b="1" spc="-26" dirty="0">
                <a:solidFill>
                  <a:srgbClr val="0000FF"/>
                </a:solidFill>
                <a:latin typeface="Times New Roman"/>
                <a:cs typeface="Times New Roman"/>
              </a:rPr>
              <a:t> </a:t>
            </a:r>
            <a:r>
              <a:rPr b="1" spc="-4" dirty="0">
                <a:solidFill>
                  <a:srgbClr val="0000FF"/>
                </a:solidFill>
                <a:latin typeface="Times New Roman"/>
                <a:cs typeface="Times New Roman"/>
              </a:rPr>
              <a:t>NN</a:t>
            </a:r>
            <a:endParaRPr>
              <a:latin typeface="Times New Roman"/>
              <a:cs typeface="Times New Roman"/>
            </a:endParaRPr>
          </a:p>
          <a:p>
            <a:pPr marL="9525"/>
            <a:r>
              <a:rPr b="1" dirty="0">
                <a:solidFill>
                  <a:srgbClr val="0000FF"/>
                </a:solidFill>
                <a:latin typeface="Times New Roman"/>
                <a:cs typeface="Times New Roman"/>
              </a:rPr>
              <a:t>Initialise</a:t>
            </a:r>
            <a:r>
              <a:rPr b="1" spc="-34" dirty="0">
                <a:solidFill>
                  <a:srgbClr val="0000FF"/>
                </a:solidFill>
                <a:latin typeface="Times New Roman"/>
                <a:cs typeface="Times New Roman"/>
              </a:rPr>
              <a:t> </a:t>
            </a:r>
            <a:r>
              <a:rPr b="1" spc="-4" dirty="0">
                <a:solidFill>
                  <a:srgbClr val="0000FF"/>
                </a:solidFill>
                <a:latin typeface="Times New Roman"/>
                <a:cs typeface="Times New Roman"/>
              </a:rPr>
              <a:t>with</a:t>
            </a:r>
            <a:r>
              <a:rPr b="1" spc="-8" dirty="0">
                <a:solidFill>
                  <a:srgbClr val="0000FF"/>
                </a:solidFill>
                <a:latin typeface="Times New Roman"/>
                <a:cs typeface="Times New Roman"/>
              </a:rPr>
              <a:t> </a:t>
            </a:r>
            <a:r>
              <a:rPr b="1" dirty="0">
                <a:solidFill>
                  <a:srgbClr val="0000FF"/>
                </a:solidFill>
                <a:latin typeface="Times New Roman"/>
                <a:cs typeface="Times New Roman"/>
              </a:rPr>
              <a:t>random</a:t>
            </a:r>
            <a:r>
              <a:rPr b="1" spc="-11" dirty="0">
                <a:solidFill>
                  <a:srgbClr val="0000FF"/>
                </a:solidFill>
                <a:latin typeface="Times New Roman"/>
                <a:cs typeface="Times New Roman"/>
              </a:rPr>
              <a:t> </a:t>
            </a:r>
            <a:r>
              <a:rPr b="1" spc="-4" dirty="0">
                <a:solidFill>
                  <a:srgbClr val="0000FF"/>
                </a:solidFill>
                <a:latin typeface="Times New Roman"/>
                <a:cs typeface="Times New Roman"/>
              </a:rPr>
              <a:t>weights</a:t>
            </a:r>
            <a:endParaRPr>
              <a:latin typeface="Times New Roman"/>
              <a:cs typeface="Times New Roman"/>
            </a:endParaRPr>
          </a:p>
          <a:p>
            <a:pPr marL="9525" marR="3810"/>
            <a:r>
              <a:rPr b="1" spc="-8" dirty="0">
                <a:solidFill>
                  <a:srgbClr val="0000FF"/>
                </a:solidFill>
                <a:latin typeface="Times New Roman"/>
                <a:cs typeface="Times New Roman"/>
              </a:rPr>
              <a:t>Present </a:t>
            </a:r>
            <a:r>
              <a:rPr b="1" dirty="0">
                <a:solidFill>
                  <a:srgbClr val="0000FF"/>
                </a:solidFill>
                <a:latin typeface="Times New Roman"/>
                <a:cs typeface="Times New Roman"/>
              </a:rPr>
              <a:t>a training</a:t>
            </a:r>
            <a:r>
              <a:rPr b="1" spc="-15" dirty="0">
                <a:solidFill>
                  <a:srgbClr val="0000FF"/>
                </a:solidFill>
                <a:latin typeface="Times New Roman"/>
                <a:cs typeface="Times New Roman"/>
              </a:rPr>
              <a:t> </a:t>
            </a:r>
            <a:r>
              <a:rPr b="1" spc="-4" dirty="0">
                <a:solidFill>
                  <a:srgbClr val="0000FF"/>
                </a:solidFill>
                <a:latin typeface="Times New Roman"/>
                <a:cs typeface="Times New Roman"/>
              </a:rPr>
              <a:t>pattern</a:t>
            </a:r>
            <a:r>
              <a:rPr b="1" spc="-8" dirty="0">
                <a:solidFill>
                  <a:srgbClr val="0000FF"/>
                </a:solidFill>
                <a:latin typeface="Times New Roman"/>
                <a:cs typeface="Times New Roman"/>
              </a:rPr>
              <a:t> </a:t>
            </a:r>
            <a:r>
              <a:rPr b="1" spc="-4" dirty="0">
                <a:solidFill>
                  <a:srgbClr val="0000FF"/>
                </a:solidFill>
                <a:latin typeface="Times New Roman"/>
                <a:cs typeface="Times New Roman"/>
              </a:rPr>
              <a:t>and </a:t>
            </a:r>
            <a:r>
              <a:rPr b="1" dirty="0">
                <a:solidFill>
                  <a:srgbClr val="0000FF"/>
                </a:solidFill>
                <a:latin typeface="Times New Roman"/>
                <a:cs typeface="Times New Roman"/>
              </a:rPr>
              <a:t>feed</a:t>
            </a:r>
            <a:r>
              <a:rPr b="1" spc="-11" dirty="0">
                <a:solidFill>
                  <a:srgbClr val="0000FF"/>
                </a:solidFill>
                <a:latin typeface="Times New Roman"/>
                <a:cs typeface="Times New Roman"/>
              </a:rPr>
              <a:t> </a:t>
            </a:r>
            <a:r>
              <a:rPr b="1" dirty="0">
                <a:solidFill>
                  <a:srgbClr val="0000FF"/>
                </a:solidFill>
                <a:latin typeface="Times New Roman"/>
                <a:cs typeface="Times New Roman"/>
              </a:rPr>
              <a:t>it</a:t>
            </a:r>
            <a:r>
              <a:rPr b="1" spc="-4" dirty="0">
                <a:solidFill>
                  <a:srgbClr val="0000FF"/>
                </a:solidFill>
                <a:latin typeface="Times New Roman"/>
                <a:cs typeface="Times New Roman"/>
              </a:rPr>
              <a:t> </a:t>
            </a:r>
            <a:r>
              <a:rPr b="1" dirty="0">
                <a:solidFill>
                  <a:srgbClr val="0000FF"/>
                </a:solidFill>
                <a:latin typeface="Times New Roman"/>
                <a:cs typeface="Times New Roman"/>
              </a:rPr>
              <a:t>to</a:t>
            </a:r>
            <a:r>
              <a:rPr b="1" spc="-4" dirty="0">
                <a:solidFill>
                  <a:srgbClr val="0000FF"/>
                </a:solidFill>
                <a:latin typeface="Times New Roman"/>
                <a:cs typeface="Times New Roman"/>
              </a:rPr>
              <a:t> </a:t>
            </a:r>
            <a:r>
              <a:rPr b="1" dirty="0">
                <a:solidFill>
                  <a:srgbClr val="0000FF"/>
                </a:solidFill>
                <a:latin typeface="Times New Roman"/>
                <a:cs typeface="Times New Roman"/>
              </a:rPr>
              <a:t>the</a:t>
            </a:r>
            <a:r>
              <a:rPr b="1" spc="-11" dirty="0">
                <a:solidFill>
                  <a:srgbClr val="0000FF"/>
                </a:solidFill>
                <a:latin typeface="Times New Roman"/>
                <a:cs typeface="Times New Roman"/>
              </a:rPr>
              <a:t> </a:t>
            </a:r>
            <a:r>
              <a:rPr b="1" spc="-4" dirty="0">
                <a:solidFill>
                  <a:srgbClr val="0000FF"/>
                </a:solidFill>
                <a:latin typeface="Times New Roman"/>
                <a:cs typeface="Times New Roman"/>
              </a:rPr>
              <a:t>NN. </a:t>
            </a:r>
            <a:r>
              <a:rPr b="1" spc="-439" dirty="0">
                <a:solidFill>
                  <a:srgbClr val="0000FF"/>
                </a:solidFill>
                <a:latin typeface="Times New Roman"/>
                <a:cs typeface="Times New Roman"/>
              </a:rPr>
              <a:t> </a:t>
            </a:r>
            <a:r>
              <a:rPr b="1" dirty="0">
                <a:solidFill>
                  <a:srgbClr val="0000FF"/>
                </a:solidFill>
                <a:latin typeface="Times New Roman"/>
                <a:cs typeface="Times New Roman"/>
              </a:rPr>
              <a:t>Get</a:t>
            </a:r>
            <a:r>
              <a:rPr b="1" spc="-11" dirty="0">
                <a:solidFill>
                  <a:srgbClr val="0000FF"/>
                </a:solidFill>
                <a:latin typeface="Times New Roman"/>
                <a:cs typeface="Times New Roman"/>
              </a:rPr>
              <a:t> </a:t>
            </a:r>
            <a:r>
              <a:rPr b="1" spc="-4" dirty="0">
                <a:solidFill>
                  <a:srgbClr val="0000FF"/>
                </a:solidFill>
                <a:latin typeface="Times New Roman"/>
                <a:cs typeface="Times New Roman"/>
              </a:rPr>
              <a:t>an</a:t>
            </a:r>
            <a:r>
              <a:rPr b="1" spc="4" dirty="0">
                <a:solidFill>
                  <a:srgbClr val="0000FF"/>
                </a:solidFill>
                <a:latin typeface="Times New Roman"/>
                <a:cs typeface="Times New Roman"/>
              </a:rPr>
              <a:t> </a:t>
            </a:r>
            <a:r>
              <a:rPr b="1" spc="-4" dirty="0">
                <a:solidFill>
                  <a:srgbClr val="0000FF"/>
                </a:solidFill>
                <a:latin typeface="Times New Roman"/>
                <a:cs typeface="Times New Roman"/>
              </a:rPr>
              <a:t>output</a:t>
            </a:r>
            <a:r>
              <a:rPr b="1" spc="8" dirty="0">
                <a:solidFill>
                  <a:srgbClr val="0000FF"/>
                </a:solidFill>
                <a:latin typeface="Times New Roman"/>
                <a:cs typeface="Times New Roman"/>
              </a:rPr>
              <a:t> </a:t>
            </a:r>
            <a:r>
              <a:rPr b="1" spc="-4" dirty="0">
                <a:solidFill>
                  <a:srgbClr val="0000FF"/>
                </a:solidFill>
                <a:latin typeface="Times New Roman"/>
                <a:cs typeface="Times New Roman"/>
              </a:rPr>
              <a:t>and</a:t>
            </a:r>
            <a:r>
              <a:rPr b="1" dirty="0">
                <a:solidFill>
                  <a:srgbClr val="0000FF"/>
                </a:solidFill>
                <a:latin typeface="Times New Roman"/>
                <a:cs typeface="Times New Roman"/>
              </a:rPr>
              <a:t> </a:t>
            </a:r>
            <a:r>
              <a:rPr b="1" spc="-8" dirty="0">
                <a:solidFill>
                  <a:srgbClr val="0000FF"/>
                </a:solidFill>
                <a:latin typeface="Times New Roman"/>
                <a:cs typeface="Times New Roman"/>
              </a:rPr>
              <a:t>compare</a:t>
            </a:r>
            <a:r>
              <a:rPr b="1" spc="-4" dirty="0">
                <a:solidFill>
                  <a:srgbClr val="0000FF"/>
                </a:solidFill>
                <a:latin typeface="Times New Roman"/>
                <a:cs typeface="Times New Roman"/>
              </a:rPr>
              <a:t> with</a:t>
            </a:r>
            <a:r>
              <a:rPr b="1" spc="4" dirty="0">
                <a:solidFill>
                  <a:srgbClr val="0000FF"/>
                </a:solidFill>
                <a:latin typeface="Times New Roman"/>
                <a:cs typeface="Times New Roman"/>
              </a:rPr>
              <a:t> </a:t>
            </a:r>
            <a:r>
              <a:rPr b="1" spc="-4" dirty="0">
                <a:solidFill>
                  <a:srgbClr val="0000FF"/>
                </a:solidFill>
                <a:latin typeface="Times New Roman"/>
                <a:cs typeface="Times New Roman"/>
              </a:rPr>
              <a:t>actual</a:t>
            </a:r>
            <a:r>
              <a:rPr b="1" spc="-8" dirty="0">
                <a:solidFill>
                  <a:srgbClr val="0000FF"/>
                </a:solidFill>
                <a:latin typeface="Times New Roman"/>
                <a:cs typeface="Times New Roman"/>
              </a:rPr>
              <a:t> </a:t>
            </a:r>
            <a:r>
              <a:rPr b="1" dirty="0">
                <a:solidFill>
                  <a:srgbClr val="0000FF"/>
                </a:solidFill>
                <a:latin typeface="Times New Roman"/>
                <a:cs typeface="Times New Roman"/>
              </a:rPr>
              <a:t>value.</a:t>
            </a:r>
            <a:endParaRPr>
              <a:latin typeface="Times New Roman"/>
              <a:cs typeface="Times New Roman"/>
            </a:endParaRPr>
          </a:p>
        </p:txBody>
      </p:sp>
      <p:sp>
        <p:nvSpPr>
          <p:cNvPr id="7" name="object 7"/>
          <p:cNvSpPr/>
          <p:nvPr/>
        </p:nvSpPr>
        <p:spPr>
          <a:xfrm>
            <a:off x="1657921" y="4001071"/>
            <a:ext cx="2061210" cy="332899"/>
          </a:xfrm>
          <a:custGeom>
            <a:avLst/>
            <a:gdLst/>
            <a:ahLst/>
            <a:cxnLst/>
            <a:rect l="l" t="t" r="r" b="b"/>
            <a:pathLst>
              <a:path w="2748279" h="443864">
                <a:moveTo>
                  <a:pt x="0" y="73913"/>
                </a:moveTo>
                <a:lnTo>
                  <a:pt x="5816" y="45166"/>
                </a:lnTo>
                <a:lnTo>
                  <a:pt x="21669" y="21669"/>
                </a:lnTo>
                <a:lnTo>
                  <a:pt x="45166" y="5816"/>
                </a:lnTo>
                <a:lnTo>
                  <a:pt x="73913" y="0"/>
                </a:lnTo>
                <a:lnTo>
                  <a:pt x="2673858" y="0"/>
                </a:lnTo>
                <a:lnTo>
                  <a:pt x="2702605" y="5816"/>
                </a:lnTo>
                <a:lnTo>
                  <a:pt x="2726102" y="21669"/>
                </a:lnTo>
                <a:lnTo>
                  <a:pt x="2741955" y="45166"/>
                </a:lnTo>
                <a:lnTo>
                  <a:pt x="2747772" y="73913"/>
                </a:lnTo>
                <a:lnTo>
                  <a:pt x="2747772" y="369569"/>
                </a:lnTo>
                <a:lnTo>
                  <a:pt x="2741955" y="398317"/>
                </a:lnTo>
                <a:lnTo>
                  <a:pt x="2726102" y="421814"/>
                </a:lnTo>
                <a:lnTo>
                  <a:pt x="2702605" y="437667"/>
                </a:lnTo>
                <a:lnTo>
                  <a:pt x="2673858" y="443483"/>
                </a:lnTo>
                <a:lnTo>
                  <a:pt x="73913" y="443483"/>
                </a:lnTo>
                <a:lnTo>
                  <a:pt x="45166" y="437667"/>
                </a:lnTo>
                <a:lnTo>
                  <a:pt x="21669" y="421814"/>
                </a:lnTo>
                <a:lnTo>
                  <a:pt x="5816" y="398317"/>
                </a:lnTo>
                <a:lnTo>
                  <a:pt x="0" y="369569"/>
                </a:lnTo>
                <a:lnTo>
                  <a:pt x="0" y="73913"/>
                </a:lnTo>
                <a:close/>
              </a:path>
            </a:pathLst>
          </a:custGeom>
          <a:ln w="25400">
            <a:solidFill>
              <a:srgbClr val="0000FF"/>
            </a:solidFill>
          </a:ln>
        </p:spPr>
        <p:txBody>
          <a:bodyPr wrap="square" lIns="0" tIns="0" rIns="0" bIns="0" rtlCol="0"/>
          <a:lstStyle/>
          <a:p>
            <a:endParaRPr sz="1350"/>
          </a:p>
        </p:txBody>
      </p:sp>
      <p:sp>
        <p:nvSpPr>
          <p:cNvPr id="8" name="object 8"/>
          <p:cNvSpPr txBox="1"/>
          <p:nvPr/>
        </p:nvSpPr>
        <p:spPr>
          <a:xfrm>
            <a:off x="4102798" y="3667506"/>
            <a:ext cx="304800" cy="286617"/>
          </a:xfrm>
          <a:prstGeom prst="rect">
            <a:avLst/>
          </a:prstGeom>
        </p:spPr>
        <p:txBody>
          <a:bodyPr vert="horz" wrap="square" lIns="0" tIns="9525" rIns="0" bIns="0" rtlCol="0">
            <a:spAutoFit/>
          </a:bodyPr>
          <a:lstStyle/>
          <a:p>
            <a:pPr marL="9525">
              <a:spcBef>
                <a:spcPts val="75"/>
              </a:spcBef>
            </a:pPr>
            <a:r>
              <a:rPr dirty="0">
                <a:solidFill>
                  <a:srgbClr val="0033CC"/>
                </a:solidFill>
                <a:latin typeface="Times New Roman"/>
                <a:cs typeface="Times New Roman"/>
              </a:rPr>
              <a:t>1.4</a:t>
            </a:r>
            <a:endParaRPr>
              <a:latin typeface="Times New Roman"/>
              <a:cs typeface="Times New Roman"/>
            </a:endParaRPr>
          </a:p>
        </p:txBody>
      </p:sp>
      <p:graphicFrame>
        <p:nvGraphicFramePr>
          <p:cNvPr id="9" name="object 9"/>
          <p:cNvGraphicFramePr>
            <a:graphicFrameLocks noGrp="1"/>
          </p:cNvGraphicFramePr>
          <p:nvPr/>
        </p:nvGraphicFramePr>
        <p:xfrm>
          <a:off x="1816608" y="4042536"/>
          <a:ext cx="2605565" cy="1263079"/>
        </p:xfrm>
        <a:graphic>
          <a:graphicData uri="http://schemas.openxmlformats.org/drawingml/2006/table">
            <a:tbl>
              <a:tblPr firstRow="1" bandRow="1">
                <a:tableStyleId>{2D5ABB26-0587-4C30-8999-92F81FD0307C}</a:tableStyleId>
              </a:tblPr>
              <a:tblGrid>
                <a:gridCol w="366713">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21983">
                  <a:extLst>
                    <a:ext uri="{9D8B030D-6E8A-4147-A177-3AD203B41FA5}">
                      <a16:colId xmlns:a16="http://schemas.microsoft.com/office/drawing/2014/main" val="20003"/>
                    </a:ext>
                  </a:extLst>
                </a:gridCol>
                <a:gridCol w="559594">
                  <a:extLst>
                    <a:ext uri="{9D8B030D-6E8A-4147-A177-3AD203B41FA5}">
                      <a16:colId xmlns:a16="http://schemas.microsoft.com/office/drawing/2014/main" val="20004"/>
                    </a:ext>
                  </a:extLst>
                </a:gridCol>
              </a:tblGrid>
              <a:tr h="253451">
                <a:tc>
                  <a:txBody>
                    <a:bodyPr/>
                    <a:lstStyle/>
                    <a:p>
                      <a:pPr marL="31750">
                        <a:lnSpc>
                          <a:spcPts val="2560"/>
                        </a:lnSpc>
                      </a:pPr>
                      <a:r>
                        <a:rPr sz="1800" dirty="0">
                          <a:latin typeface="Times New Roman"/>
                          <a:cs typeface="Times New Roman"/>
                        </a:rPr>
                        <a:t>1.4</a:t>
                      </a:r>
                      <a:endParaRPr sz="1800">
                        <a:latin typeface="Times New Roman"/>
                        <a:cs typeface="Times New Roman"/>
                      </a:endParaRPr>
                    </a:p>
                  </a:txBody>
                  <a:tcPr marL="0" marR="0" marT="0" marB="0"/>
                </a:tc>
                <a:tc>
                  <a:txBody>
                    <a:bodyPr/>
                    <a:lstStyle/>
                    <a:p>
                      <a:pPr marL="76200">
                        <a:lnSpc>
                          <a:spcPts val="2560"/>
                        </a:lnSpc>
                      </a:pPr>
                      <a:r>
                        <a:rPr sz="1800" dirty="0">
                          <a:latin typeface="Times New Roman"/>
                          <a:cs typeface="Times New Roman"/>
                        </a:rPr>
                        <a:t>2.7</a:t>
                      </a:r>
                      <a:endParaRPr sz="1800">
                        <a:latin typeface="Times New Roman"/>
                        <a:cs typeface="Times New Roman"/>
                      </a:endParaRPr>
                    </a:p>
                  </a:txBody>
                  <a:tcPr marL="0" marR="0" marT="0" marB="0"/>
                </a:tc>
                <a:tc>
                  <a:txBody>
                    <a:bodyPr/>
                    <a:lstStyle/>
                    <a:p>
                      <a:pPr marL="114300">
                        <a:lnSpc>
                          <a:spcPts val="2560"/>
                        </a:lnSpc>
                      </a:pPr>
                      <a:r>
                        <a:rPr sz="1800" dirty="0">
                          <a:latin typeface="Times New Roman"/>
                          <a:cs typeface="Times New Roman"/>
                        </a:rPr>
                        <a:t>1.9</a:t>
                      </a:r>
                      <a:endParaRPr sz="1800">
                        <a:latin typeface="Times New Roman"/>
                        <a:cs typeface="Times New Roman"/>
                      </a:endParaRPr>
                    </a:p>
                  </a:txBody>
                  <a:tcPr marL="0" marR="0" marT="0" marB="0"/>
                </a:tc>
                <a:tc>
                  <a:txBody>
                    <a:bodyPr/>
                    <a:lstStyle/>
                    <a:p>
                      <a:pPr marR="325755" algn="r">
                        <a:lnSpc>
                          <a:spcPts val="256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84726">
                <a:tc>
                  <a:txBody>
                    <a:bodyPr/>
                    <a:lstStyle/>
                    <a:p>
                      <a:pPr marL="31750">
                        <a:lnSpc>
                          <a:spcPts val="2840"/>
                        </a:lnSpc>
                      </a:pPr>
                      <a:r>
                        <a:rPr sz="1800" spc="-5" dirty="0">
                          <a:latin typeface="Times New Roman"/>
                          <a:cs typeface="Times New Roman"/>
                        </a:rPr>
                        <a:t>3.8</a:t>
                      </a:r>
                      <a:endParaRPr sz="1800">
                        <a:latin typeface="Times New Roman"/>
                        <a:cs typeface="Times New Roman"/>
                      </a:endParaRPr>
                    </a:p>
                  </a:txBody>
                  <a:tcPr marL="0" marR="0" marT="0" marB="0"/>
                </a:tc>
                <a:tc>
                  <a:txBody>
                    <a:bodyPr/>
                    <a:lstStyle/>
                    <a:p>
                      <a:pPr marL="75565">
                        <a:lnSpc>
                          <a:spcPts val="2840"/>
                        </a:lnSpc>
                      </a:pPr>
                      <a:r>
                        <a:rPr sz="1800" spc="-5" dirty="0">
                          <a:latin typeface="Times New Roman"/>
                          <a:cs typeface="Times New Roman"/>
                        </a:rPr>
                        <a:t>3.4</a:t>
                      </a:r>
                      <a:endParaRPr sz="1800">
                        <a:latin typeface="Times New Roman"/>
                        <a:cs typeface="Times New Roman"/>
                      </a:endParaRPr>
                    </a:p>
                  </a:txBody>
                  <a:tcPr marL="0" marR="0" marT="0" marB="0"/>
                </a:tc>
                <a:tc>
                  <a:txBody>
                    <a:bodyPr/>
                    <a:lstStyle/>
                    <a:p>
                      <a:pPr marL="113664">
                        <a:lnSpc>
                          <a:spcPts val="2840"/>
                        </a:lnSpc>
                      </a:pPr>
                      <a:r>
                        <a:rPr sz="1800" spc="-5" dirty="0">
                          <a:latin typeface="Times New Roman"/>
                          <a:cs typeface="Times New Roman"/>
                        </a:rPr>
                        <a:t>3.2</a:t>
                      </a:r>
                      <a:endParaRPr sz="1800">
                        <a:latin typeface="Times New Roman"/>
                        <a:cs typeface="Times New Roman"/>
                      </a:endParaRPr>
                    </a:p>
                  </a:txBody>
                  <a:tcPr marL="0" marR="0" marT="0" marB="0"/>
                </a:tc>
                <a:tc>
                  <a:txBody>
                    <a:bodyPr/>
                    <a:lstStyle/>
                    <a:p>
                      <a:pPr marR="326390" algn="r">
                        <a:lnSpc>
                          <a:spcPts val="284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620"/>
                        </a:lnSpc>
                      </a:pPr>
                      <a:r>
                        <a:rPr sz="1800" dirty="0">
                          <a:solidFill>
                            <a:srgbClr val="0033CC"/>
                          </a:solidFill>
                          <a:latin typeface="Times New Roman"/>
                          <a:cs typeface="Times New Roman"/>
                        </a:rPr>
                        <a:t>2.7</a:t>
                      </a:r>
                      <a:endParaRPr sz="1800">
                        <a:latin typeface="Times New Roman"/>
                        <a:cs typeface="Times New Roman"/>
                      </a:endParaRPr>
                    </a:p>
                  </a:txBody>
                  <a:tcPr marL="0" marR="0" marT="0" marB="0"/>
                </a:tc>
                <a:extLst>
                  <a:ext uri="{0D108BD9-81ED-4DB2-BD59-A6C34878D82A}">
                    <a16:rowId xmlns:a16="http://schemas.microsoft.com/office/drawing/2014/main" val="10001"/>
                  </a:ext>
                </a:extLst>
              </a:tr>
              <a:tr h="274409">
                <a:tc>
                  <a:txBody>
                    <a:bodyPr/>
                    <a:lstStyle/>
                    <a:p>
                      <a:pPr marL="31750">
                        <a:lnSpc>
                          <a:spcPts val="2730"/>
                        </a:lnSpc>
                      </a:pPr>
                      <a:r>
                        <a:rPr sz="1800" dirty="0">
                          <a:latin typeface="Times New Roman"/>
                          <a:cs typeface="Times New Roman"/>
                        </a:rPr>
                        <a:t>6.4</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2.8</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1.7</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1</a:t>
                      </a:r>
                      <a:endParaRPr sz="18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288903">
                <a:tc>
                  <a:txBody>
                    <a:bodyPr/>
                    <a:lstStyle/>
                    <a:p>
                      <a:pPr marL="31750">
                        <a:lnSpc>
                          <a:spcPts val="2730"/>
                        </a:lnSpc>
                      </a:pPr>
                      <a:r>
                        <a:rPr sz="1800" dirty="0">
                          <a:latin typeface="Times New Roman"/>
                          <a:cs typeface="Times New Roman"/>
                        </a:rPr>
                        <a:t>4.1</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0.1</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0.2</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820"/>
                        </a:lnSpc>
                        <a:spcBef>
                          <a:spcPts val="110"/>
                        </a:spcBef>
                      </a:pPr>
                      <a:r>
                        <a:rPr sz="1800" dirty="0">
                          <a:solidFill>
                            <a:srgbClr val="0033CC"/>
                          </a:solidFill>
                          <a:latin typeface="Times New Roman"/>
                          <a:cs typeface="Times New Roman"/>
                        </a:rPr>
                        <a:t>1.9</a:t>
                      </a:r>
                      <a:endParaRPr sz="1800">
                        <a:latin typeface="Times New Roman"/>
                        <a:cs typeface="Times New Roman"/>
                      </a:endParaRPr>
                    </a:p>
                  </a:txBody>
                  <a:tcPr marL="0" marR="0" marT="10478" marB="0"/>
                </a:tc>
                <a:extLst>
                  <a:ext uri="{0D108BD9-81ED-4DB2-BD59-A6C34878D82A}">
                    <a16:rowId xmlns:a16="http://schemas.microsoft.com/office/drawing/2014/main" val="10003"/>
                  </a:ext>
                </a:extLst>
              </a:tr>
            </a:tbl>
          </a:graphicData>
        </a:graphic>
      </p:graphicFrame>
      <p:sp>
        <p:nvSpPr>
          <p:cNvPr id="10" name="object 10"/>
          <p:cNvSpPr txBox="1"/>
          <p:nvPr/>
        </p:nvSpPr>
        <p:spPr>
          <a:xfrm>
            <a:off x="7360539" y="4261867"/>
            <a:ext cx="304800" cy="286617"/>
          </a:xfrm>
          <a:prstGeom prst="rect">
            <a:avLst/>
          </a:prstGeom>
        </p:spPr>
        <p:txBody>
          <a:bodyPr vert="horz" wrap="square" lIns="0" tIns="9525" rIns="0" bIns="0" rtlCol="0">
            <a:spAutoFit/>
          </a:bodyPr>
          <a:lstStyle/>
          <a:p>
            <a:pPr marL="9525">
              <a:spcBef>
                <a:spcPts val="75"/>
              </a:spcBef>
            </a:pPr>
            <a:r>
              <a:rPr b="1" dirty="0">
                <a:solidFill>
                  <a:srgbClr val="0033CC"/>
                </a:solidFill>
                <a:latin typeface="Times New Roman"/>
                <a:cs typeface="Times New Roman"/>
              </a:rPr>
              <a:t>0.8</a:t>
            </a:r>
            <a:endParaRPr>
              <a:latin typeface="Times New Roman"/>
              <a:cs typeface="Times New Roman"/>
            </a:endParaRPr>
          </a:p>
        </p:txBody>
      </p:sp>
      <p:sp>
        <p:nvSpPr>
          <p:cNvPr id="11" name="object 11"/>
          <p:cNvSpPr txBox="1"/>
          <p:nvPr/>
        </p:nvSpPr>
        <p:spPr>
          <a:xfrm>
            <a:off x="2483548" y="5468874"/>
            <a:ext cx="1387316" cy="263053"/>
          </a:xfrm>
          <a:prstGeom prst="rect">
            <a:avLst/>
          </a:prstGeom>
        </p:spPr>
        <p:txBody>
          <a:bodyPr vert="horz" wrap="square" lIns="0" tIns="9049" rIns="0" bIns="0" rtlCol="0">
            <a:spAutoFit/>
          </a:bodyPr>
          <a:lstStyle/>
          <a:p>
            <a:pPr marL="9525">
              <a:spcBef>
                <a:spcPts val="71"/>
              </a:spcBef>
            </a:pPr>
            <a:r>
              <a:rPr sz="1650" spc="-4" dirty="0">
                <a:solidFill>
                  <a:srgbClr val="0000FF"/>
                </a:solidFill>
                <a:latin typeface="Times New Roman"/>
                <a:cs typeface="Times New Roman"/>
              </a:rPr>
              <a:t>Expected</a:t>
            </a:r>
            <a:r>
              <a:rPr sz="1650" spc="-41" dirty="0">
                <a:solidFill>
                  <a:srgbClr val="0000FF"/>
                </a:solidFill>
                <a:latin typeface="Times New Roman"/>
                <a:cs typeface="Times New Roman"/>
              </a:rPr>
              <a:t> </a:t>
            </a:r>
            <a:r>
              <a:rPr sz="1650" dirty="0">
                <a:solidFill>
                  <a:srgbClr val="0000FF"/>
                </a:solidFill>
                <a:latin typeface="Times New Roman"/>
                <a:cs typeface="Times New Roman"/>
              </a:rPr>
              <a:t>output</a:t>
            </a:r>
            <a:endParaRPr sz="1650">
              <a:latin typeface="Times New Roman"/>
              <a:cs typeface="Times New Roman"/>
            </a:endParaRPr>
          </a:p>
        </p:txBody>
      </p:sp>
      <p:sp>
        <p:nvSpPr>
          <p:cNvPr id="12" name="object 12"/>
          <p:cNvSpPr/>
          <p:nvPr/>
        </p:nvSpPr>
        <p:spPr>
          <a:xfrm>
            <a:off x="3171064" y="4229576"/>
            <a:ext cx="350996" cy="1213009"/>
          </a:xfrm>
          <a:custGeom>
            <a:avLst/>
            <a:gdLst/>
            <a:ahLst/>
            <a:cxnLst/>
            <a:rect l="l" t="t" r="r" b="b"/>
            <a:pathLst>
              <a:path w="467995" h="1617345">
                <a:moveTo>
                  <a:pt x="402822" y="73386"/>
                </a:moveTo>
                <a:lnTo>
                  <a:pt x="376527" y="100369"/>
                </a:lnTo>
                <a:lnTo>
                  <a:pt x="0" y="1607731"/>
                </a:lnTo>
                <a:lnTo>
                  <a:pt x="37083" y="1616964"/>
                </a:lnTo>
                <a:lnTo>
                  <a:pt x="413419" y="109800"/>
                </a:lnTo>
                <a:lnTo>
                  <a:pt x="402822" y="73386"/>
                </a:lnTo>
                <a:close/>
              </a:path>
              <a:path w="467995" h="1617345">
                <a:moveTo>
                  <a:pt x="430477" y="32131"/>
                </a:moveTo>
                <a:lnTo>
                  <a:pt x="393573" y="32131"/>
                </a:lnTo>
                <a:lnTo>
                  <a:pt x="430529" y="41275"/>
                </a:lnTo>
                <a:lnTo>
                  <a:pt x="413419" y="109800"/>
                </a:lnTo>
                <a:lnTo>
                  <a:pt x="430656" y="169037"/>
                </a:lnTo>
                <a:lnTo>
                  <a:pt x="434169" y="175777"/>
                </a:lnTo>
                <a:lnTo>
                  <a:pt x="439800" y="180482"/>
                </a:lnTo>
                <a:lnTo>
                  <a:pt x="446766" y="182735"/>
                </a:lnTo>
                <a:lnTo>
                  <a:pt x="454278" y="182117"/>
                </a:lnTo>
                <a:lnTo>
                  <a:pt x="461017" y="178552"/>
                </a:lnTo>
                <a:lnTo>
                  <a:pt x="465708" y="172926"/>
                </a:lnTo>
                <a:lnTo>
                  <a:pt x="467923" y="165990"/>
                </a:lnTo>
                <a:lnTo>
                  <a:pt x="467232" y="158495"/>
                </a:lnTo>
                <a:lnTo>
                  <a:pt x="430477" y="32131"/>
                </a:lnTo>
                <a:close/>
              </a:path>
              <a:path w="467995" h="1617345">
                <a:moveTo>
                  <a:pt x="421131" y="0"/>
                </a:moveTo>
                <a:lnTo>
                  <a:pt x="305942" y="118109"/>
                </a:lnTo>
                <a:lnTo>
                  <a:pt x="301841" y="124515"/>
                </a:lnTo>
                <a:lnTo>
                  <a:pt x="300561" y="131730"/>
                </a:lnTo>
                <a:lnTo>
                  <a:pt x="302067" y="138898"/>
                </a:lnTo>
                <a:lnTo>
                  <a:pt x="306324" y="145160"/>
                </a:lnTo>
                <a:lnTo>
                  <a:pt x="312656" y="149209"/>
                </a:lnTo>
                <a:lnTo>
                  <a:pt x="319833" y="150494"/>
                </a:lnTo>
                <a:lnTo>
                  <a:pt x="326987" y="149018"/>
                </a:lnTo>
                <a:lnTo>
                  <a:pt x="333248" y="144779"/>
                </a:lnTo>
                <a:lnTo>
                  <a:pt x="376527" y="100369"/>
                </a:lnTo>
                <a:lnTo>
                  <a:pt x="393573" y="32131"/>
                </a:lnTo>
                <a:lnTo>
                  <a:pt x="430477" y="32131"/>
                </a:lnTo>
                <a:lnTo>
                  <a:pt x="421131" y="0"/>
                </a:lnTo>
                <a:close/>
              </a:path>
              <a:path w="467995" h="1617345">
                <a:moveTo>
                  <a:pt x="430339" y="42037"/>
                </a:moveTo>
                <a:lnTo>
                  <a:pt x="393700" y="42037"/>
                </a:lnTo>
                <a:lnTo>
                  <a:pt x="425576" y="50037"/>
                </a:lnTo>
                <a:lnTo>
                  <a:pt x="402822" y="73386"/>
                </a:lnTo>
                <a:lnTo>
                  <a:pt x="413419" y="109800"/>
                </a:lnTo>
                <a:lnTo>
                  <a:pt x="430339" y="42037"/>
                </a:lnTo>
                <a:close/>
              </a:path>
              <a:path w="467995" h="1617345">
                <a:moveTo>
                  <a:pt x="393573" y="32131"/>
                </a:moveTo>
                <a:lnTo>
                  <a:pt x="376527" y="100369"/>
                </a:lnTo>
                <a:lnTo>
                  <a:pt x="402822" y="73386"/>
                </a:lnTo>
                <a:lnTo>
                  <a:pt x="393700" y="42037"/>
                </a:lnTo>
                <a:lnTo>
                  <a:pt x="430339" y="42037"/>
                </a:lnTo>
                <a:lnTo>
                  <a:pt x="430529" y="41275"/>
                </a:lnTo>
                <a:lnTo>
                  <a:pt x="393573" y="32131"/>
                </a:lnTo>
                <a:close/>
              </a:path>
              <a:path w="467995" h="1617345">
                <a:moveTo>
                  <a:pt x="393700" y="42037"/>
                </a:moveTo>
                <a:lnTo>
                  <a:pt x="402822" y="73386"/>
                </a:lnTo>
                <a:lnTo>
                  <a:pt x="425576" y="50037"/>
                </a:lnTo>
                <a:lnTo>
                  <a:pt x="393700" y="42037"/>
                </a:lnTo>
                <a:close/>
              </a:path>
            </a:pathLst>
          </a:custGeom>
          <a:solidFill>
            <a:srgbClr val="C00000"/>
          </a:solidFill>
        </p:spPr>
        <p:txBody>
          <a:bodyPr wrap="square" lIns="0" tIns="0" rIns="0" bIns="0" rtlCol="0"/>
          <a:lstStyle/>
          <a:p>
            <a:endParaRPr sz="1350"/>
          </a:p>
        </p:txBody>
      </p:sp>
      <p:sp>
        <p:nvSpPr>
          <p:cNvPr id="13" name="object 13"/>
          <p:cNvSpPr txBox="1"/>
          <p:nvPr/>
        </p:nvSpPr>
        <p:spPr>
          <a:xfrm>
            <a:off x="6803422" y="5366003"/>
            <a:ext cx="947261" cy="263053"/>
          </a:xfrm>
          <a:prstGeom prst="rect">
            <a:avLst/>
          </a:prstGeom>
        </p:spPr>
        <p:txBody>
          <a:bodyPr vert="horz" wrap="square" lIns="0" tIns="9049" rIns="0" bIns="0" rtlCol="0">
            <a:spAutoFit/>
          </a:bodyPr>
          <a:lstStyle/>
          <a:p>
            <a:pPr marL="9525">
              <a:spcBef>
                <a:spcPts val="71"/>
              </a:spcBef>
            </a:pPr>
            <a:r>
              <a:rPr sz="1650" spc="-4" dirty="0">
                <a:solidFill>
                  <a:srgbClr val="C00000"/>
                </a:solidFill>
                <a:latin typeface="Times New Roman"/>
                <a:cs typeface="Times New Roman"/>
              </a:rPr>
              <a:t>Error</a:t>
            </a:r>
            <a:r>
              <a:rPr sz="1650" spc="-19" dirty="0">
                <a:solidFill>
                  <a:srgbClr val="C00000"/>
                </a:solidFill>
                <a:latin typeface="Times New Roman"/>
                <a:cs typeface="Times New Roman"/>
              </a:rPr>
              <a:t> </a:t>
            </a:r>
            <a:r>
              <a:rPr sz="1650" spc="-4" dirty="0">
                <a:solidFill>
                  <a:srgbClr val="C00000"/>
                </a:solidFill>
                <a:latin typeface="Times New Roman"/>
                <a:cs typeface="Times New Roman"/>
              </a:rPr>
              <a:t>=</a:t>
            </a:r>
            <a:r>
              <a:rPr sz="1650" spc="-30" dirty="0">
                <a:solidFill>
                  <a:srgbClr val="C00000"/>
                </a:solidFill>
                <a:latin typeface="Times New Roman"/>
                <a:cs typeface="Times New Roman"/>
              </a:rPr>
              <a:t> </a:t>
            </a:r>
            <a:r>
              <a:rPr sz="1650" dirty="0">
                <a:solidFill>
                  <a:srgbClr val="C00000"/>
                </a:solidFill>
                <a:latin typeface="Times New Roman"/>
                <a:cs typeface="Times New Roman"/>
              </a:rPr>
              <a:t>0.8</a:t>
            </a:r>
            <a:endParaRPr sz="1650">
              <a:latin typeface="Times New Roman"/>
              <a:cs typeface="Times New Roman"/>
            </a:endParaRPr>
          </a:p>
        </p:txBody>
      </p:sp>
      <p:pic>
        <p:nvPicPr>
          <p:cNvPr id="14" name="object 14"/>
          <p:cNvPicPr/>
          <p:nvPr/>
        </p:nvPicPr>
        <p:blipFill>
          <a:blip r:embed="rId3" cstate="print"/>
          <a:stretch>
            <a:fillRect/>
          </a:stretch>
        </p:blipFill>
        <p:spPr>
          <a:xfrm>
            <a:off x="443423" y="1298300"/>
            <a:ext cx="8131992" cy="370121"/>
          </a:xfrm>
          <a:prstGeom prst="rect">
            <a:avLst/>
          </a:prstGeom>
        </p:spPr>
      </p:pic>
      <p:sp>
        <p:nvSpPr>
          <p:cNvPr id="15" name="object 15"/>
          <p:cNvSpPr txBox="1">
            <a:spLocks noGrp="1"/>
          </p:cNvSpPr>
          <p:nvPr>
            <p:ph type="title" idx="4294967295"/>
          </p:nvPr>
        </p:nvSpPr>
        <p:spPr>
          <a:xfrm>
            <a:off x="609600" y="693652"/>
            <a:ext cx="8170069" cy="563616"/>
          </a:xfrm>
          <a:prstGeom prst="rect">
            <a:avLst/>
          </a:prstGeom>
        </p:spPr>
        <p:txBody>
          <a:bodyPr vert="horz" wrap="square" lIns="0" tIns="9525" rIns="0" bIns="0" rtlCol="0" anchor="ctr">
            <a:spAutoFit/>
          </a:bodyPr>
          <a:lstStyle/>
          <a:p>
            <a:pPr marL="9525">
              <a:lnSpc>
                <a:spcPct val="100000"/>
              </a:lnSpc>
              <a:spcBef>
                <a:spcPts val="75"/>
              </a:spcBef>
            </a:pPr>
            <a:r>
              <a:rPr sz="3600" spc="165" dirty="0"/>
              <a:t>Mathematical</a:t>
            </a:r>
            <a:r>
              <a:rPr sz="3600" spc="-139" dirty="0"/>
              <a:t> </a:t>
            </a:r>
            <a:r>
              <a:rPr sz="3600" spc="143" dirty="0"/>
              <a:t>Model:</a:t>
            </a:r>
            <a:r>
              <a:rPr sz="3600" spc="-113" dirty="0"/>
              <a:t> </a:t>
            </a:r>
            <a:r>
              <a:rPr sz="3600" spc="172" dirty="0"/>
              <a:t>Neural</a:t>
            </a:r>
            <a:r>
              <a:rPr sz="3600" spc="-120" dirty="0"/>
              <a:t> </a:t>
            </a:r>
            <a:r>
              <a:rPr sz="3600" spc="221" dirty="0"/>
              <a:t>Network</a:t>
            </a:r>
            <a:endParaRPr sz="3600" dirty="0"/>
          </a:p>
        </p:txBody>
      </p:sp>
      <p:sp>
        <p:nvSpPr>
          <p:cNvPr id="17" name="object 17"/>
          <p:cNvSpPr txBox="1"/>
          <p:nvPr/>
        </p:nvSpPr>
        <p:spPr>
          <a:xfrm>
            <a:off x="22403" y="5850865"/>
            <a:ext cx="207645" cy="144751"/>
          </a:xfrm>
          <a:prstGeom prst="rect">
            <a:avLst/>
          </a:prstGeom>
        </p:spPr>
        <p:txBody>
          <a:bodyPr vert="horz" wrap="square" lIns="0" tIns="6191" rIns="0" bIns="0" rtlCol="0">
            <a:spAutoFit/>
          </a:bodyPr>
          <a:lstStyle/>
          <a:p>
            <a:pPr marL="28575">
              <a:spcBef>
                <a:spcPts val="49"/>
              </a:spcBef>
            </a:pPr>
            <a:fld id="{81D60167-4931-47E6-BA6A-407CBD079E47}" type="slidenum">
              <a:rPr sz="900" dirty="0">
                <a:solidFill>
                  <a:srgbClr val="888888"/>
                </a:solidFill>
                <a:latin typeface="Calibri"/>
                <a:cs typeface="Calibri"/>
              </a:rPr>
              <a:pPr marL="28575">
                <a:spcBef>
                  <a:spcPts val="49"/>
                </a:spcBef>
              </a:pPr>
              <a:t>57</a:t>
            </a:fld>
            <a:endParaRPr sz="900">
              <a:latin typeface="Calibri"/>
              <a:cs typeface="Calibri"/>
            </a:endParaRPr>
          </a:p>
        </p:txBody>
      </p:sp>
      <p:sp>
        <p:nvSpPr>
          <p:cNvPr id="16" name="Title 1">
            <a:extLst>
              <a:ext uri="{FF2B5EF4-FFF2-40B4-BE49-F238E27FC236}">
                <a16:creationId xmlns:a16="http://schemas.microsoft.com/office/drawing/2014/main" id="{DE838B0F-E283-49BA-8E31-692C6F536AA3}"/>
              </a:ext>
            </a:extLst>
          </p:cNvPr>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8" name="Picture 2" descr="E:\NIET\Project\xLogo11.png.pagespeed.ic.pydHLuCQEZ.png">
            <a:extLst>
              <a:ext uri="{FF2B5EF4-FFF2-40B4-BE49-F238E27FC236}">
                <a16:creationId xmlns:a16="http://schemas.microsoft.com/office/drawing/2014/main" id="{73183B0B-97BD-E6D9-BD56-41F54D3D5062}"/>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9" name="Date Placeholder 18"/>
          <p:cNvSpPr>
            <a:spLocks noGrp="1"/>
          </p:cNvSpPr>
          <p:nvPr>
            <p:ph type="dt" sz="half" idx="10"/>
          </p:nvPr>
        </p:nvSpPr>
        <p:spPr/>
        <p:txBody>
          <a:bodyPr/>
          <a:lstStyle/>
          <a:p>
            <a:r>
              <a:rPr lang="en-US"/>
              <a:t>1/5/2020</a:t>
            </a:r>
          </a:p>
        </p:txBody>
      </p:sp>
      <p:sp>
        <p:nvSpPr>
          <p:cNvPr id="20" name="Footer Placeholder 19"/>
          <p:cNvSpPr>
            <a:spLocks noGrp="1"/>
          </p:cNvSpPr>
          <p:nvPr>
            <p:ph type="ftr" sz="quarter" idx="11"/>
          </p:nvPr>
        </p:nvSpPr>
        <p:spPr/>
        <p:txBody>
          <a:bodyPr/>
          <a:lstStyle/>
          <a:p>
            <a:r>
              <a:rPr lang="it-IT"/>
              <a:t>Ms.Shivani Sharma              COMPUTER VISION  UNIT- 1</a:t>
            </a:r>
            <a:endParaRPr lang="en-US" dirty="0"/>
          </a:p>
        </p:txBody>
      </p:sp>
      <p:sp>
        <p:nvSpPr>
          <p:cNvPr id="21" name="Slide Number Placeholder 20"/>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7986" y="3544443"/>
            <a:ext cx="2844927" cy="1802511"/>
          </a:xfrm>
          <a:prstGeom prst="rect">
            <a:avLst/>
          </a:prstGeom>
        </p:spPr>
      </p:pic>
      <p:sp>
        <p:nvSpPr>
          <p:cNvPr id="3" name="object 3"/>
          <p:cNvSpPr txBox="1"/>
          <p:nvPr/>
        </p:nvSpPr>
        <p:spPr>
          <a:xfrm>
            <a:off x="1830896" y="3733801"/>
            <a:ext cx="2000250" cy="286617"/>
          </a:xfrm>
          <a:prstGeom prst="rect">
            <a:avLst/>
          </a:prstGeom>
        </p:spPr>
        <p:txBody>
          <a:bodyPr vert="horz" wrap="square" lIns="0" tIns="9525" rIns="0" bIns="0" rtlCol="0">
            <a:spAutoFit/>
          </a:bodyPr>
          <a:lstStyle/>
          <a:p>
            <a:pPr marL="9525">
              <a:spcBef>
                <a:spcPts val="75"/>
              </a:spcBef>
              <a:tabLst>
                <a:tab pos="1532573" algn="l"/>
              </a:tabLst>
            </a:pPr>
            <a:r>
              <a:rPr b="1" i="1" spc="-4" dirty="0">
                <a:latin typeface="Times New Roman"/>
                <a:cs typeface="Times New Roman"/>
              </a:rPr>
              <a:t>Features	cla</a:t>
            </a:r>
            <a:r>
              <a:rPr b="1" i="1" spc="4" dirty="0">
                <a:latin typeface="Times New Roman"/>
                <a:cs typeface="Times New Roman"/>
              </a:rPr>
              <a:t>s</a:t>
            </a:r>
            <a:r>
              <a:rPr b="1" i="1" spc="-4" dirty="0">
                <a:latin typeface="Times New Roman"/>
                <a:cs typeface="Times New Roman"/>
              </a:rPr>
              <a:t>s</a:t>
            </a:r>
            <a:endParaRPr>
              <a:latin typeface="Times New Roman"/>
              <a:cs typeface="Times New Roman"/>
            </a:endParaRPr>
          </a:p>
        </p:txBody>
      </p:sp>
      <p:sp>
        <p:nvSpPr>
          <p:cNvPr id="4" name="object 4"/>
          <p:cNvSpPr txBox="1"/>
          <p:nvPr/>
        </p:nvSpPr>
        <p:spPr>
          <a:xfrm>
            <a:off x="1830896" y="5105629"/>
            <a:ext cx="570071" cy="286617"/>
          </a:xfrm>
          <a:prstGeom prst="rect">
            <a:avLst/>
          </a:prstGeom>
        </p:spPr>
        <p:txBody>
          <a:bodyPr vert="horz" wrap="square" lIns="0" tIns="9525" rIns="0" bIns="0" rtlCol="0">
            <a:spAutoFit/>
          </a:bodyPr>
          <a:lstStyle/>
          <a:p>
            <a:pPr marL="9525">
              <a:spcBef>
                <a:spcPts val="75"/>
              </a:spcBef>
            </a:pPr>
            <a:r>
              <a:rPr dirty="0">
                <a:latin typeface="Times New Roman"/>
                <a:cs typeface="Times New Roman"/>
              </a:rPr>
              <a:t>etc</a:t>
            </a:r>
            <a:r>
              <a:rPr spc="-79" dirty="0">
                <a:latin typeface="Times New Roman"/>
                <a:cs typeface="Times New Roman"/>
              </a:rPr>
              <a:t> </a:t>
            </a:r>
            <a:r>
              <a:rPr dirty="0">
                <a:latin typeface="Times New Roman"/>
                <a:cs typeface="Times New Roman"/>
              </a:rPr>
              <a:t>…</a:t>
            </a:r>
            <a:endParaRPr>
              <a:latin typeface="Times New Roman"/>
              <a:cs typeface="Times New Roman"/>
            </a:endParaRPr>
          </a:p>
        </p:txBody>
      </p:sp>
      <p:sp>
        <p:nvSpPr>
          <p:cNvPr id="5" name="object 5"/>
          <p:cNvSpPr txBox="1"/>
          <p:nvPr/>
        </p:nvSpPr>
        <p:spPr>
          <a:xfrm>
            <a:off x="1830895" y="1868425"/>
            <a:ext cx="6085523" cy="1881925"/>
          </a:xfrm>
          <a:prstGeom prst="rect">
            <a:avLst/>
          </a:prstGeom>
        </p:spPr>
        <p:txBody>
          <a:bodyPr vert="horz" wrap="square" lIns="0" tIns="9525" rIns="0" bIns="0" rtlCol="0">
            <a:spAutoFit/>
          </a:bodyPr>
          <a:lstStyle/>
          <a:p>
            <a:pPr marL="1411129">
              <a:spcBef>
                <a:spcPts val="75"/>
              </a:spcBef>
            </a:pPr>
            <a:r>
              <a:rPr b="1" spc="-30" dirty="0">
                <a:solidFill>
                  <a:srgbClr val="0000FF"/>
                </a:solidFill>
                <a:latin typeface="Times New Roman"/>
                <a:cs typeface="Times New Roman"/>
              </a:rPr>
              <a:t>Train</a:t>
            </a:r>
            <a:r>
              <a:rPr b="1" spc="-19" dirty="0">
                <a:solidFill>
                  <a:srgbClr val="0000FF"/>
                </a:solidFill>
                <a:latin typeface="Times New Roman"/>
                <a:cs typeface="Times New Roman"/>
              </a:rPr>
              <a:t> </a:t>
            </a:r>
            <a:r>
              <a:rPr b="1" dirty="0">
                <a:solidFill>
                  <a:srgbClr val="0000FF"/>
                </a:solidFill>
                <a:latin typeface="Times New Roman"/>
                <a:cs typeface="Times New Roman"/>
              </a:rPr>
              <a:t>the</a:t>
            </a:r>
            <a:r>
              <a:rPr b="1" spc="-26" dirty="0">
                <a:solidFill>
                  <a:srgbClr val="0000FF"/>
                </a:solidFill>
                <a:latin typeface="Times New Roman"/>
                <a:cs typeface="Times New Roman"/>
              </a:rPr>
              <a:t> </a:t>
            </a:r>
            <a:r>
              <a:rPr b="1" spc="-4" dirty="0">
                <a:solidFill>
                  <a:srgbClr val="0000FF"/>
                </a:solidFill>
                <a:latin typeface="Times New Roman"/>
                <a:cs typeface="Times New Roman"/>
              </a:rPr>
              <a:t>NN</a:t>
            </a:r>
            <a:endParaRPr>
              <a:latin typeface="Times New Roman"/>
              <a:cs typeface="Times New Roman"/>
            </a:endParaRPr>
          </a:p>
          <a:p>
            <a:pPr marL="1411129"/>
            <a:r>
              <a:rPr b="1" dirty="0">
                <a:solidFill>
                  <a:srgbClr val="0000FF"/>
                </a:solidFill>
                <a:latin typeface="Times New Roman"/>
                <a:cs typeface="Times New Roman"/>
              </a:rPr>
              <a:t>Initialise</a:t>
            </a:r>
            <a:r>
              <a:rPr b="1" spc="-38" dirty="0">
                <a:solidFill>
                  <a:srgbClr val="0000FF"/>
                </a:solidFill>
                <a:latin typeface="Times New Roman"/>
                <a:cs typeface="Times New Roman"/>
              </a:rPr>
              <a:t> </a:t>
            </a:r>
            <a:r>
              <a:rPr b="1" spc="-4" dirty="0">
                <a:solidFill>
                  <a:srgbClr val="0000FF"/>
                </a:solidFill>
                <a:latin typeface="Times New Roman"/>
                <a:cs typeface="Times New Roman"/>
              </a:rPr>
              <a:t>with</a:t>
            </a:r>
            <a:r>
              <a:rPr b="1" dirty="0">
                <a:solidFill>
                  <a:srgbClr val="0000FF"/>
                </a:solidFill>
                <a:latin typeface="Times New Roman"/>
                <a:cs typeface="Times New Roman"/>
              </a:rPr>
              <a:t> </a:t>
            </a:r>
            <a:r>
              <a:rPr b="1" spc="-4" dirty="0">
                <a:solidFill>
                  <a:srgbClr val="0000FF"/>
                </a:solidFill>
                <a:latin typeface="Times New Roman"/>
                <a:cs typeface="Times New Roman"/>
              </a:rPr>
              <a:t>random weights</a:t>
            </a:r>
            <a:endParaRPr>
              <a:latin typeface="Times New Roman"/>
              <a:cs typeface="Times New Roman"/>
            </a:endParaRPr>
          </a:p>
          <a:p>
            <a:pPr marL="1411129"/>
            <a:r>
              <a:rPr b="1" spc="-8" dirty="0">
                <a:solidFill>
                  <a:srgbClr val="0000FF"/>
                </a:solidFill>
                <a:latin typeface="Times New Roman"/>
                <a:cs typeface="Times New Roman"/>
              </a:rPr>
              <a:t>Present </a:t>
            </a:r>
            <a:r>
              <a:rPr b="1" dirty="0">
                <a:solidFill>
                  <a:srgbClr val="0000FF"/>
                </a:solidFill>
                <a:latin typeface="Times New Roman"/>
                <a:cs typeface="Times New Roman"/>
              </a:rPr>
              <a:t>a</a:t>
            </a:r>
            <a:r>
              <a:rPr b="1" spc="-4" dirty="0">
                <a:solidFill>
                  <a:srgbClr val="0000FF"/>
                </a:solidFill>
                <a:latin typeface="Times New Roman"/>
                <a:cs typeface="Times New Roman"/>
              </a:rPr>
              <a:t> </a:t>
            </a:r>
            <a:r>
              <a:rPr b="1" dirty="0">
                <a:solidFill>
                  <a:srgbClr val="0000FF"/>
                </a:solidFill>
                <a:latin typeface="Times New Roman"/>
                <a:cs typeface="Times New Roman"/>
              </a:rPr>
              <a:t>training</a:t>
            </a:r>
            <a:r>
              <a:rPr b="1" spc="-15" dirty="0">
                <a:solidFill>
                  <a:srgbClr val="0000FF"/>
                </a:solidFill>
                <a:latin typeface="Times New Roman"/>
                <a:cs typeface="Times New Roman"/>
              </a:rPr>
              <a:t> </a:t>
            </a:r>
            <a:r>
              <a:rPr b="1" spc="-4" dirty="0">
                <a:solidFill>
                  <a:srgbClr val="0000FF"/>
                </a:solidFill>
                <a:latin typeface="Times New Roman"/>
                <a:cs typeface="Times New Roman"/>
              </a:rPr>
              <a:t>pattern</a:t>
            </a:r>
            <a:r>
              <a:rPr b="1" spc="-11" dirty="0">
                <a:solidFill>
                  <a:srgbClr val="0000FF"/>
                </a:solidFill>
                <a:latin typeface="Times New Roman"/>
                <a:cs typeface="Times New Roman"/>
              </a:rPr>
              <a:t> </a:t>
            </a:r>
            <a:r>
              <a:rPr b="1" spc="-4" dirty="0">
                <a:solidFill>
                  <a:srgbClr val="0000FF"/>
                </a:solidFill>
                <a:latin typeface="Times New Roman"/>
                <a:cs typeface="Times New Roman"/>
              </a:rPr>
              <a:t>and </a:t>
            </a:r>
            <a:r>
              <a:rPr b="1" dirty="0">
                <a:solidFill>
                  <a:srgbClr val="0000FF"/>
                </a:solidFill>
                <a:latin typeface="Times New Roman"/>
                <a:cs typeface="Times New Roman"/>
              </a:rPr>
              <a:t>feed</a:t>
            </a:r>
            <a:endParaRPr>
              <a:latin typeface="Times New Roman"/>
              <a:cs typeface="Times New Roman"/>
            </a:endParaRPr>
          </a:p>
          <a:p>
            <a:pPr marL="1411129" marR="3810"/>
            <a:r>
              <a:rPr b="1" spc="-8" dirty="0">
                <a:solidFill>
                  <a:srgbClr val="0000FF"/>
                </a:solidFill>
                <a:latin typeface="Times New Roman"/>
                <a:cs typeface="Times New Roman"/>
              </a:rPr>
              <a:t>Present </a:t>
            </a:r>
            <a:r>
              <a:rPr b="1" dirty="0">
                <a:solidFill>
                  <a:srgbClr val="0000FF"/>
                </a:solidFill>
                <a:latin typeface="Times New Roman"/>
                <a:cs typeface="Times New Roman"/>
              </a:rPr>
              <a:t>a training</a:t>
            </a:r>
            <a:r>
              <a:rPr b="1" spc="-15" dirty="0">
                <a:solidFill>
                  <a:srgbClr val="0000FF"/>
                </a:solidFill>
                <a:latin typeface="Times New Roman"/>
                <a:cs typeface="Times New Roman"/>
              </a:rPr>
              <a:t> </a:t>
            </a:r>
            <a:r>
              <a:rPr b="1" spc="-4" dirty="0">
                <a:solidFill>
                  <a:srgbClr val="0000FF"/>
                </a:solidFill>
                <a:latin typeface="Times New Roman"/>
                <a:cs typeface="Times New Roman"/>
              </a:rPr>
              <a:t>pattern</a:t>
            </a:r>
            <a:r>
              <a:rPr b="1" spc="-8" dirty="0">
                <a:solidFill>
                  <a:srgbClr val="0000FF"/>
                </a:solidFill>
                <a:latin typeface="Times New Roman"/>
                <a:cs typeface="Times New Roman"/>
              </a:rPr>
              <a:t> </a:t>
            </a:r>
            <a:r>
              <a:rPr b="1" spc="-4" dirty="0">
                <a:solidFill>
                  <a:srgbClr val="0000FF"/>
                </a:solidFill>
                <a:latin typeface="Times New Roman"/>
                <a:cs typeface="Times New Roman"/>
              </a:rPr>
              <a:t>and </a:t>
            </a:r>
            <a:r>
              <a:rPr b="1" dirty="0">
                <a:solidFill>
                  <a:srgbClr val="0000FF"/>
                </a:solidFill>
                <a:latin typeface="Times New Roman"/>
                <a:cs typeface="Times New Roman"/>
              </a:rPr>
              <a:t>feed</a:t>
            </a:r>
            <a:r>
              <a:rPr b="1" spc="-11" dirty="0">
                <a:solidFill>
                  <a:srgbClr val="0000FF"/>
                </a:solidFill>
                <a:latin typeface="Times New Roman"/>
                <a:cs typeface="Times New Roman"/>
              </a:rPr>
              <a:t> </a:t>
            </a:r>
            <a:r>
              <a:rPr b="1" dirty="0">
                <a:solidFill>
                  <a:srgbClr val="0000FF"/>
                </a:solidFill>
                <a:latin typeface="Times New Roman"/>
                <a:cs typeface="Times New Roman"/>
              </a:rPr>
              <a:t>it</a:t>
            </a:r>
            <a:r>
              <a:rPr b="1" spc="-4" dirty="0">
                <a:solidFill>
                  <a:srgbClr val="0000FF"/>
                </a:solidFill>
                <a:latin typeface="Times New Roman"/>
                <a:cs typeface="Times New Roman"/>
              </a:rPr>
              <a:t> </a:t>
            </a:r>
            <a:r>
              <a:rPr b="1" dirty="0">
                <a:solidFill>
                  <a:srgbClr val="0000FF"/>
                </a:solidFill>
                <a:latin typeface="Times New Roman"/>
                <a:cs typeface="Times New Roman"/>
              </a:rPr>
              <a:t>to</a:t>
            </a:r>
            <a:r>
              <a:rPr b="1" spc="-4" dirty="0">
                <a:solidFill>
                  <a:srgbClr val="0000FF"/>
                </a:solidFill>
                <a:latin typeface="Times New Roman"/>
                <a:cs typeface="Times New Roman"/>
              </a:rPr>
              <a:t> </a:t>
            </a:r>
            <a:r>
              <a:rPr b="1" dirty="0">
                <a:solidFill>
                  <a:srgbClr val="0000FF"/>
                </a:solidFill>
                <a:latin typeface="Times New Roman"/>
                <a:cs typeface="Times New Roman"/>
              </a:rPr>
              <a:t>the</a:t>
            </a:r>
            <a:r>
              <a:rPr b="1" spc="-11" dirty="0">
                <a:solidFill>
                  <a:srgbClr val="0000FF"/>
                </a:solidFill>
                <a:latin typeface="Times New Roman"/>
                <a:cs typeface="Times New Roman"/>
              </a:rPr>
              <a:t> </a:t>
            </a:r>
            <a:r>
              <a:rPr b="1" spc="-4" dirty="0">
                <a:solidFill>
                  <a:srgbClr val="0000FF"/>
                </a:solidFill>
                <a:latin typeface="Times New Roman"/>
                <a:cs typeface="Times New Roman"/>
              </a:rPr>
              <a:t>NN. </a:t>
            </a:r>
            <a:r>
              <a:rPr b="1" spc="-439" dirty="0">
                <a:solidFill>
                  <a:srgbClr val="0000FF"/>
                </a:solidFill>
                <a:latin typeface="Times New Roman"/>
                <a:cs typeface="Times New Roman"/>
              </a:rPr>
              <a:t> </a:t>
            </a:r>
            <a:r>
              <a:rPr b="1" dirty="0">
                <a:solidFill>
                  <a:srgbClr val="0000FF"/>
                </a:solidFill>
                <a:latin typeface="Times New Roman"/>
                <a:cs typeface="Times New Roman"/>
              </a:rPr>
              <a:t>Get</a:t>
            </a:r>
            <a:r>
              <a:rPr b="1" spc="-11" dirty="0">
                <a:solidFill>
                  <a:srgbClr val="0000FF"/>
                </a:solidFill>
                <a:latin typeface="Times New Roman"/>
                <a:cs typeface="Times New Roman"/>
              </a:rPr>
              <a:t> </a:t>
            </a:r>
            <a:r>
              <a:rPr b="1" spc="-4" dirty="0">
                <a:solidFill>
                  <a:srgbClr val="0000FF"/>
                </a:solidFill>
                <a:latin typeface="Times New Roman"/>
                <a:cs typeface="Times New Roman"/>
              </a:rPr>
              <a:t>an</a:t>
            </a:r>
            <a:r>
              <a:rPr b="1" spc="4" dirty="0">
                <a:solidFill>
                  <a:srgbClr val="0000FF"/>
                </a:solidFill>
                <a:latin typeface="Times New Roman"/>
                <a:cs typeface="Times New Roman"/>
              </a:rPr>
              <a:t> </a:t>
            </a:r>
            <a:r>
              <a:rPr b="1" spc="-4" dirty="0">
                <a:solidFill>
                  <a:srgbClr val="0000FF"/>
                </a:solidFill>
                <a:latin typeface="Times New Roman"/>
                <a:cs typeface="Times New Roman"/>
              </a:rPr>
              <a:t>output</a:t>
            </a:r>
            <a:r>
              <a:rPr b="1" spc="8" dirty="0">
                <a:solidFill>
                  <a:srgbClr val="0000FF"/>
                </a:solidFill>
                <a:latin typeface="Times New Roman"/>
                <a:cs typeface="Times New Roman"/>
              </a:rPr>
              <a:t> </a:t>
            </a:r>
            <a:r>
              <a:rPr b="1" spc="-4" dirty="0">
                <a:solidFill>
                  <a:srgbClr val="0000FF"/>
                </a:solidFill>
                <a:latin typeface="Times New Roman"/>
                <a:cs typeface="Times New Roman"/>
              </a:rPr>
              <a:t>and</a:t>
            </a:r>
            <a:r>
              <a:rPr b="1" dirty="0">
                <a:solidFill>
                  <a:srgbClr val="0000FF"/>
                </a:solidFill>
                <a:latin typeface="Times New Roman"/>
                <a:cs typeface="Times New Roman"/>
              </a:rPr>
              <a:t> </a:t>
            </a:r>
            <a:r>
              <a:rPr b="1" spc="-8" dirty="0">
                <a:solidFill>
                  <a:srgbClr val="0000FF"/>
                </a:solidFill>
                <a:latin typeface="Times New Roman"/>
                <a:cs typeface="Times New Roman"/>
              </a:rPr>
              <a:t>compare</a:t>
            </a:r>
            <a:r>
              <a:rPr b="1" spc="-4" dirty="0">
                <a:solidFill>
                  <a:srgbClr val="0000FF"/>
                </a:solidFill>
                <a:latin typeface="Times New Roman"/>
                <a:cs typeface="Times New Roman"/>
              </a:rPr>
              <a:t> with</a:t>
            </a:r>
            <a:r>
              <a:rPr b="1" spc="4" dirty="0">
                <a:solidFill>
                  <a:srgbClr val="0000FF"/>
                </a:solidFill>
                <a:latin typeface="Times New Roman"/>
                <a:cs typeface="Times New Roman"/>
              </a:rPr>
              <a:t> </a:t>
            </a:r>
            <a:r>
              <a:rPr b="1" spc="-4" dirty="0">
                <a:solidFill>
                  <a:srgbClr val="0000FF"/>
                </a:solidFill>
                <a:latin typeface="Times New Roman"/>
                <a:cs typeface="Times New Roman"/>
              </a:rPr>
              <a:t>actual</a:t>
            </a:r>
            <a:r>
              <a:rPr b="1" spc="-8" dirty="0">
                <a:solidFill>
                  <a:srgbClr val="0000FF"/>
                </a:solidFill>
                <a:latin typeface="Times New Roman"/>
                <a:cs typeface="Times New Roman"/>
              </a:rPr>
              <a:t> </a:t>
            </a:r>
            <a:r>
              <a:rPr b="1" dirty="0">
                <a:solidFill>
                  <a:srgbClr val="0000FF"/>
                </a:solidFill>
                <a:latin typeface="Times New Roman"/>
                <a:cs typeface="Times New Roman"/>
              </a:rPr>
              <a:t>value.</a:t>
            </a:r>
            <a:endParaRPr>
              <a:latin typeface="Times New Roman"/>
              <a:cs typeface="Times New Roman"/>
            </a:endParaRPr>
          </a:p>
          <a:p>
            <a:pPr marL="1411129">
              <a:lnSpc>
                <a:spcPts val="1943"/>
              </a:lnSpc>
            </a:pPr>
            <a:r>
              <a:rPr b="1" spc="-4" dirty="0">
                <a:solidFill>
                  <a:srgbClr val="009900"/>
                </a:solidFill>
                <a:latin typeface="Times New Roman"/>
                <a:cs typeface="Times New Roman"/>
              </a:rPr>
              <a:t>Adjust</a:t>
            </a:r>
            <a:r>
              <a:rPr b="1" spc="8" dirty="0">
                <a:solidFill>
                  <a:srgbClr val="009900"/>
                </a:solidFill>
                <a:latin typeface="Times New Roman"/>
                <a:cs typeface="Times New Roman"/>
              </a:rPr>
              <a:t> </a:t>
            </a:r>
            <a:r>
              <a:rPr b="1" dirty="0">
                <a:solidFill>
                  <a:srgbClr val="009900"/>
                </a:solidFill>
                <a:latin typeface="Times New Roman"/>
                <a:cs typeface="Times New Roman"/>
              </a:rPr>
              <a:t>and</a:t>
            </a:r>
            <a:r>
              <a:rPr b="1" spc="-4" dirty="0">
                <a:solidFill>
                  <a:srgbClr val="009900"/>
                </a:solidFill>
                <a:latin typeface="Times New Roman"/>
                <a:cs typeface="Times New Roman"/>
              </a:rPr>
              <a:t> update</a:t>
            </a:r>
            <a:r>
              <a:rPr b="1" spc="8" dirty="0">
                <a:solidFill>
                  <a:srgbClr val="009900"/>
                </a:solidFill>
                <a:latin typeface="Times New Roman"/>
                <a:cs typeface="Times New Roman"/>
              </a:rPr>
              <a:t> </a:t>
            </a:r>
            <a:r>
              <a:rPr b="1" dirty="0">
                <a:solidFill>
                  <a:srgbClr val="009900"/>
                </a:solidFill>
                <a:latin typeface="Times New Roman"/>
                <a:cs typeface="Times New Roman"/>
              </a:rPr>
              <a:t>the</a:t>
            </a:r>
            <a:r>
              <a:rPr b="1" spc="-15" dirty="0">
                <a:solidFill>
                  <a:srgbClr val="009900"/>
                </a:solidFill>
                <a:latin typeface="Times New Roman"/>
                <a:cs typeface="Times New Roman"/>
              </a:rPr>
              <a:t> </a:t>
            </a:r>
            <a:r>
              <a:rPr b="1" spc="-4" dirty="0">
                <a:solidFill>
                  <a:srgbClr val="009900"/>
                </a:solidFill>
                <a:latin typeface="Times New Roman"/>
                <a:cs typeface="Times New Roman"/>
              </a:rPr>
              <a:t>weights.</a:t>
            </a:r>
            <a:endParaRPr>
              <a:latin typeface="Times New Roman"/>
              <a:cs typeface="Times New Roman"/>
            </a:endParaRPr>
          </a:p>
          <a:p>
            <a:pPr marL="9525">
              <a:lnSpc>
                <a:spcPts val="1943"/>
              </a:lnSpc>
            </a:pPr>
            <a:r>
              <a:rPr b="1" spc="-19" dirty="0">
                <a:solidFill>
                  <a:srgbClr val="0000FF"/>
                </a:solidFill>
                <a:latin typeface="Times New Roman"/>
                <a:cs typeface="Times New Roman"/>
              </a:rPr>
              <a:t>Training</a:t>
            </a:r>
            <a:r>
              <a:rPr b="1" spc="-38" dirty="0">
                <a:solidFill>
                  <a:srgbClr val="0000FF"/>
                </a:solidFill>
                <a:latin typeface="Times New Roman"/>
                <a:cs typeface="Times New Roman"/>
              </a:rPr>
              <a:t> </a:t>
            </a:r>
            <a:r>
              <a:rPr b="1" dirty="0">
                <a:solidFill>
                  <a:srgbClr val="0000FF"/>
                </a:solidFill>
                <a:latin typeface="Times New Roman"/>
                <a:cs typeface="Times New Roman"/>
              </a:rPr>
              <a:t>Data</a:t>
            </a:r>
            <a:endParaRPr>
              <a:latin typeface="Times New Roman"/>
              <a:cs typeface="Times New Roman"/>
            </a:endParaRPr>
          </a:p>
        </p:txBody>
      </p:sp>
      <p:sp>
        <p:nvSpPr>
          <p:cNvPr id="6" name="object 6"/>
          <p:cNvSpPr/>
          <p:nvPr/>
        </p:nvSpPr>
        <p:spPr>
          <a:xfrm>
            <a:off x="1657921" y="4001071"/>
            <a:ext cx="2061210" cy="332899"/>
          </a:xfrm>
          <a:custGeom>
            <a:avLst/>
            <a:gdLst/>
            <a:ahLst/>
            <a:cxnLst/>
            <a:rect l="l" t="t" r="r" b="b"/>
            <a:pathLst>
              <a:path w="2748279" h="443864">
                <a:moveTo>
                  <a:pt x="0" y="73913"/>
                </a:moveTo>
                <a:lnTo>
                  <a:pt x="5816" y="45166"/>
                </a:lnTo>
                <a:lnTo>
                  <a:pt x="21669" y="21669"/>
                </a:lnTo>
                <a:lnTo>
                  <a:pt x="45166" y="5816"/>
                </a:lnTo>
                <a:lnTo>
                  <a:pt x="73913" y="0"/>
                </a:lnTo>
                <a:lnTo>
                  <a:pt x="2673858" y="0"/>
                </a:lnTo>
                <a:lnTo>
                  <a:pt x="2702605" y="5816"/>
                </a:lnTo>
                <a:lnTo>
                  <a:pt x="2726102" y="21669"/>
                </a:lnTo>
                <a:lnTo>
                  <a:pt x="2741955" y="45166"/>
                </a:lnTo>
                <a:lnTo>
                  <a:pt x="2747772" y="73913"/>
                </a:lnTo>
                <a:lnTo>
                  <a:pt x="2747772" y="369569"/>
                </a:lnTo>
                <a:lnTo>
                  <a:pt x="2741955" y="398317"/>
                </a:lnTo>
                <a:lnTo>
                  <a:pt x="2726102" y="421814"/>
                </a:lnTo>
                <a:lnTo>
                  <a:pt x="2702605" y="437667"/>
                </a:lnTo>
                <a:lnTo>
                  <a:pt x="2673858" y="443483"/>
                </a:lnTo>
                <a:lnTo>
                  <a:pt x="73913" y="443483"/>
                </a:lnTo>
                <a:lnTo>
                  <a:pt x="45166" y="437667"/>
                </a:lnTo>
                <a:lnTo>
                  <a:pt x="21669" y="421814"/>
                </a:lnTo>
                <a:lnTo>
                  <a:pt x="5816" y="398317"/>
                </a:lnTo>
                <a:lnTo>
                  <a:pt x="0" y="369569"/>
                </a:lnTo>
                <a:lnTo>
                  <a:pt x="0" y="73913"/>
                </a:lnTo>
                <a:close/>
              </a:path>
            </a:pathLst>
          </a:custGeom>
          <a:ln w="25400">
            <a:solidFill>
              <a:srgbClr val="0000FF"/>
            </a:solidFill>
          </a:ln>
        </p:spPr>
        <p:txBody>
          <a:bodyPr wrap="square" lIns="0" tIns="0" rIns="0" bIns="0" rtlCol="0"/>
          <a:lstStyle/>
          <a:p>
            <a:endParaRPr sz="1350"/>
          </a:p>
        </p:txBody>
      </p:sp>
      <p:sp>
        <p:nvSpPr>
          <p:cNvPr id="7" name="object 7"/>
          <p:cNvSpPr txBox="1"/>
          <p:nvPr/>
        </p:nvSpPr>
        <p:spPr>
          <a:xfrm>
            <a:off x="4102798" y="3667506"/>
            <a:ext cx="304800" cy="286617"/>
          </a:xfrm>
          <a:prstGeom prst="rect">
            <a:avLst/>
          </a:prstGeom>
        </p:spPr>
        <p:txBody>
          <a:bodyPr vert="horz" wrap="square" lIns="0" tIns="9525" rIns="0" bIns="0" rtlCol="0">
            <a:spAutoFit/>
          </a:bodyPr>
          <a:lstStyle/>
          <a:p>
            <a:pPr marL="9525">
              <a:spcBef>
                <a:spcPts val="75"/>
              </a:spcBef>
            </a:pPr>
            <a:r>
              <a:rPr dirty="0">
                <a:solidFill>
                  <a:srgbClr val="0033CC"/>
                </a:solidFill>
                <a:latin typeface="Times New Roman"/>
                <a:cs typeface="Times New Roman"/>
              </a:rPr>
              <a:t>1.4</a:t>
            </a:r>
            <a:endParaRPr>
              <a:latin typeface="Times New Roman"/>
              <a:cs typeface="Times New Roman"/>
            </a:endParaRPr>
          </a:p>
        </p:txBody>
      </p:sp>
      <p:graphicFrame>
        <p:nvGraphicFramePr>
          <p:cNvPr id="8" name="object 8"/>
          <p:cNvGraphicFramePr>
            <a:graphicFrameLocks noGrp="1"/>
          </p:cNvGraphicFramePr>
          <p:nvPr/>
        </p:nvGraphicFramePr>
        <p:xfrm>
          <a:off x="1816608" y="4042536"/>
          <a:ext cx="2605565" cy="1263079"/>
        </p:xfrm>
        <a:graphic>
          <a:graphicData uri="http://schemas.openxmlformats.org/drawingml/2006/table">
            <a:tbl>
              <a:tblPr firstRow="1" bandRow="1">
                <a:tableStyleId>{2D5ABB26-0587-4C30-8999-92F81FD0307C}</a:tableStyleId>
              </a:tblPr>
              <a:tblGrid>
                <a:gridCol w="366713">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21983">
                  <a:extLst>
                    <a:ext uri="{9D8B030D-6E8A-4147-A177-3AD203B41FA5}">
                      <a16:colId xmlns:a16="http://schemas.microsoft.com/office/drawing/2014/main" val="20003"/>
                    </a:ext>
                  </a:extLst>
                </a:gridCol>
                <a:gridCol w="559594">
                  <a:extLst>
                    <a:ext uri="{9D8B030D-6E8A-4147-A177-3AD203B41FA5}">
                      <a16:colId xmlns:a16="http://schemas.microsoft.com/office/drawing/2014/main" val="20004"/>
                    </a:ext>
                  </a:extLst>
                </a:gridCol>
              </a:tblGrid>
              <a:tr h="253451">
                <a:tc>
                  <a:txBody>
                    <a:bodyPr/>
                    <a:lstStyle/>
                    <a:p>
                      <a:pPr marL="31750">
                        <a:lnSpc>
                          <a:spcPts val="2560"/>
                        </a:lnSpc>
                      </a:pPr>
                      <a:r>
                        <a:rPr sz="1800" dirty="0">
                          <a:latin typeface="Times New Roman"/>
                          <a:cs typeface="Times New Roman"/>
                        </a:rPr>
                        <a:t>1.4</a:t>
                      </a:r>
                      <a:endParaRPr sz="1800">
                        <a:latin typeface="Times New Roman"/>
                        <a:cs typeface="Times New Roman"/>
                      </a:endParaRPr>
                    </a:p>
                  </a:txBody>
                  <a:tcPr marL="0" marR="0" marT="0" marB="0"/>
                </a:tc>
                <a:tc>
                  <a:txBody>
                    <a:bodyPr/>
                    <a:lstStyle/>
                    <a:p>
                      <a:pPr marL="76200">
                        <a:lnSpc>
                          <a:spcPts val="2560"/>
                        </a:lnSpc>
                      </a:pPr>
                      <a:r>
                        <a:rPr sz="1800" dirty="0">
                          <a:latin typeface="Times New Roman"/>
                          <a:cs typeface="Times New Roman"/>
                        </a:rPr>
                        <a:t>2.7</a:t>
                      </a:r>
                      <a:endParaRPr sz="1800">
                        <a:latin typeface="Times New Roman"/>
                        <a:cs typeface="Times New Roman"/>
                      </a:endParaRPr>
                    </a:p>
                  </a:txBody>
                  <a:tcPr marL="0" marR="0" marT="0" marB="0"/>
                </a:tc>
                <a:tc>
                  <a:txBody>
                    <a:bodyPr/>
                    <a:lstStyle/>
                    <a:p>
                      <a:pPr marL="114300">
                        <a:lnSpc>
                          <a:spcPts val="2560"/>
                        </a:lnSpc>
                      </a:pPr>
                      <a:r>
                        <a:rPr sz="1800" dirty="0">
                          <a:latin typeface="Times New Roman"/>
                          <a:cs typeface="Times New Roman"/>
                        </a:rPr>
                        <a:t>1.9</a:t>
                      </a:r>
                      <a:endParaRPr sz="1800">
                        <a:latin typeface="Times New Roman"/>
                        <a:cs typeface="Times New Roman"/>
                      </a:endParaRPr>
                    </a:p>
                  </a:txBody>
                  <a:tcPr marL="0" marR="0" marT="0" marB="0"/>
                </a:tc>
                <a:tc>
                  <a:txBody>
                    <a:bodyPr/>
                    <a:lstStyle/>
                    <a:p>
                      <a:pPr marR="325755" algn="r">
                        <a:lnSpc>
                          <a:spcPts val="256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84726">
                <a:tc>
                  <a:txBody>
                    <a:bodyPr/>
                    <a:lstStyle/>
                    <a:p>
                      <a:pPr marL="31750">
                        <a:lnSpc>
                          <a:spcPts val="2840"/>
                        </a:lnSpc>
                      </a:pPr>
                      <a:r>
                        <a:rPr sz="1800" spc="-5" dirty="0">
                          <a:latin typeface="Times New Roman"/>
                          <a:cs typeface="Times New Roman"/>
                        </a:rPr>
                        <a:t>3.8</a:t>
                      </a:r>
                      <a:endParaRPr sz="1800">
                        <a:latin typeface="Times New Roman"/>
                        <a:cs typeface="Times New Roman"/>
                      </a:endParaRPr>
                    </a:p>
                  </a:txBody>
                  <a:tcPr marL="0" marR="0" marT="0" marB="0"/>
                </a:tc>
                <a:tc>
                  <a:txBody>
                    <a:bodyPr/>
                    <a:lstStyle/>
                    <a:p>
                      <a:pPr marL="75565">
                        <a:lnSpc>
                          <a:spcPts val="2840"/>
                        </a:lnSpc>
                      </a:pPr>
                      <a:r>
                        <a:rPr sz="1800" spc="-5" dirty="0">
                          <a:latin typeface="Times New Roman"/>
                          <a:cs typeface="Times New Roman"/>
                        </a:rPr>
                        <a:t>3.4</a:t>
                      </a:r>
                      <a:endParaRPr sz="1800">
                        <a:latin typeface="Times New Roman"/>
                        <a:cs typeface="Times New Roman"/>
                      </a:endParaRPr>
                    </a:p>
                  </a:txBody>
                  <a:tcPr marL="0" marR="0" marT="0" marB="0"/>
                </a:tc>
                <a:tc>
                  <a:txBody>
                    <a:bodyPr/>
                    <a:lstStyle/>
                    <a:p>
                      <a:pPr marL="113664">
                        <a:lnSpc>
                          <a:spcPts val="2840"/>
                        </a:lnSpc>
                      </a:pPr>
                      <a:r>
                        <a:rPr sz="1800" spc="-5" dirty="0">
                          <a:latin typeface="Times New Roman"/>
                          <a:cs typeface="Times New Roman"/>
                        </a:rPr>
                        <a:t>3.2</a:t>
                      </a:r>
                      <a:endParaRPr sz="1800">
                        <a:latin typeface="Times New Roman"/>
                        <a:cs typeface="Times New Roman"/>
                      </a:endParaRPr>
                    </a:p>
                  </a:txBody>
                  <a:tcPr marL="0" marR="0" marT="0" marB="0"/>
                </a:tc>
                <a:tc>
                  <a:txBody>
                    <a:bodyPr/>
                    <a:lstStyle/>
                    <a:p>
                      <a:pPr marR="326390" algn="r">
                        <a:lnSpc>
                          <a:spcPts val="284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620"/>
                        </a:lnSpc>
                      </a:pPr>
                      <a:r>
                        <a:rPr sz="1800" dirty="0">
                          <a:solidFill>
                            <a:srgbClr val="0033CC"/>
                          </a:solidFill>
                          <a:latin typeface="Times New Roman"/>
                          <a:cs typeface="Times New Roman"/>
                        </a:rPr>
                        <a:t>2.7</a:t>
                      </a:r>
                      <a:endParaRPr sz="1800">
                        <a:latin typeface="Times New Roman"/>
                        <a:cs typeface="Times New Roman"/>
                      </a:endParaRPr>
                    </a:p>
                  </a:txBody>
                  <a:tcPr marL="0" marR="0" marT="0" marB="0"/>
                </a:tc>
                <a:extLst>
                  <a:ext uri="{0D108BD9-81ED-4DB2-BD59-A6C34878D82A}">
                    <a16:rowId xmlns:a16="http://schemas.microsoft.com/office/drawing/2014/main" val="10001"/>
                  </a:ext>
                </a:extLst>
              </a:tr>
              <a:tr h="274409">
                <a:tc>
                  <a:txBody>
                    <a:bodyPr/>
                    <a:lstStyle/>
                    <a:p>
                      <a:pPr marL="31750">
                        <a:lnSpc>
                          <a:spcPts val="2730"/>
                        </a:lnSpc>
                      </a:pPr>
                      <a:r>
                        <a:rPr sz="1800" dirty="0">
                          <a:latin typeface="Times New Roman"/>
                          <a:cs typeface="Times New Roman"/>
                        </a:rPr>
                        <a:t>6.4</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2.8</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1.7</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1</a:t>
                      </a:r>
                      <a:endParaRPr sz="18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288903">
                <a:tc>
                  <a:txBody>
                    <a:bodyPr/>
                    <a:lstStyle/>
                    <a:p>
                      <a:pPr marL="31750">
                        <a:lnSpc>
                          <a:spcPts val="2730"/>
                        </a:lnSpc>
                      </a:pPr>
                      <a:r>
                        <a:rPr sz="1800" dirty="0">
                          <a:latin typeface="Times New Roman"/>
                          <a:cs typeface="Times New Roman"/>
                        </a:rPr>
                        <a:t>4.1</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0.1</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0.2</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820"/>
                        </a:lnSpc>
                        <a:spcBef>
                          <a:spcPts val="110"/>
                        </a:spcBef>
                      </a:pPr>
                      <a:r>
                        <a:rPr sz="1800" dirty="0">
                          <a:solidFill>
                            <a:srgbClr val="0033CC"/>
                          </a:solidFill>
                          <a:latin typeface="Times New Roman"/>
                          <a:cs typeface="Times New Roman"/>
                        </a:rPr>
                        <a:t>1.9</a:t>
                      </a:r>
                      <a:endParaRPr sz="1800">
                        <a:latin typeface="Times New Roman"/>
                        <a:cs typeface="Times New Roman"/>
                      </a:endParaRPr>
                    </a:p>
                  </a:txBody>
                  <a:tcPr marL="0" marR="0" marT="10478" marB="0"/>
                </a:tc>
                <a:extLst>
                  <a:ext uri="{0D108BD9-81ED-4DB2-BD59-A6C34878D82A}">
                    <a16:rowId xmlns:a16="http://schemas.microsoft.com/office/drawing/2014/main" val="10003"/>
                  </a:ext>
                </a:extLst>
              </a:tr>
            </a:tbl>
          </a:graphicData>
        </a:graphic>
      </p:graphicFrame>
      <p:sp>
        <p:nvSpPr>
          <p:cNvPr id="9" name="object 9"/>
          <p:cNvSpPr txBox="1"/>
          <p:nvPr/>
        </p:nvSpPr>
        <p:spPr>
          <a:xfrm>
            <a:off x="7360539" y="4261867"/>
            <a:ext cx="304800" cy="286617"/>
          </a:xfrm>
          <a:prstGeom prst="rect">
            <a:avLst/>
          </a:prstGeom>
        </p:spPr>
        <p:txBody>
          <a:bodyPr vert="horz" wrap="square" lIns="0" tIns="9525" rIns="0" bIns="0" rtlCol="0">
            <a:spAutoFit/>
          </a:bodyPr>
          <a:lstStyle/>
          <a:p>
            <a:pPr marL="9525">
              <a:spcBef>
                <a:spcPts val="75"/>
              </a:spcBef>
            </a:pPr>
            <a:r>
              <a:rPr b="1" dirty="0">
                <a:solidFill>
                  <a:srgbClr val="0033CC"/>
                </a:solidFill>
                <a:latin typeface="Times New Roman"/>
                <a:cs typeface="Times New Roman"/>
              </a:rPr>
              <a:t>0.8</a:t>
            </a:r>
            <a:endParaRPr>
              <a:latin typeface="Times New Roman"/>
              <a:cs typeface="Times New Roman"/>
            </a:endParaRPr>
          </a:p>
        </p:txBody>
      </p:sp>
      <p:sp>
        <p:nvSpPr>
          <p:cNvPr id="10" name="object 10"/>
          <p:cNvSpPr txBox="1"/>
          <p:nvPr/>
        </p:nvSpPr>
        <p:spPr>
          <a:xfrm>
            <a:off x="2483548" y="5468874"/>
            <a:ext cx="1387316" cy="263053"/>
          </a:xfrm>
          <a:prstGeom prst="rect">
            <a:avLst/>
          </a:prstGeom>
        </p:spPr>
        <p:txBody>
          <a:bodyPr vert="horz" wrap="square" lIns="0" tIns="9049" rIns="0" bIns="0" rtlCol="0">
            <a:spAutoFit/>
          </a:bodyPr>
          <a:lstStyle/>
          <a:p>
            <a:pPr marL="9525">
              <a:spcBef>
                <a:spcPts val="71"/>
              </a:spcBef>
            </a:pPr>
            <a:r>
              <a:rPr sz="1650" spc="-4" dirty="0">
                <a:solidFill>
                  <a:srgbClr val="0000FF"/>
                </a:solidFill>
                <a:latin typeface="Times New Roman"/>
                <a:cs typeface="Times New Roman"/>
              </a:rPr>
              <a:t>Expected</a:t>
            </a:r>
            <a:r>
              <a:rPr sz="1650" spc="-41" dirty="0">
                <a:solidFill>
                  <a:srgbClr val="0000FF"/>
                </a:solidFill>
                <a:latin typeface="Times New Roman"/>
                <a:cs typeface="Times New Roman"/>
              </a:rPr>
              <a:t> </a:t>
            </a:r>
            <a:r>
              <a:rPr sz="1650" dirty="0">
                <a:solidFill>
                  <a:srgbClr val="0000FF"/>
                </a:solidFill>
                <a:latin typeface="Times New Roman"/>
                <a:cs typeface="Times New Roman"/>
              </a:rPr>
              <a:t>output</a:t>
            </a:r>
            <a:endParaRPr sz="1650">
              <a:latin typeface="Times New Roman"/>
              <a:cs typeface="Times New Roman"/>
            </a:endParaRPr>
          </a:p>
        </p:txBody>
      </p:sp>
      <p:grpSp>
        <p:nvGrpSpPr>
          <p:cNvPr id="11" name="object 11"/>
          <p:cNvGrpSpPr/>
          <p:nvPr/>
        </p:nvGrpSpPr>
        <p:grpSpPr>
          <a:xfrm>
            <a:off x="3171063" y="4148137"/>
            <a:ext cx="3772853" cy="1294448"/>
            <a:chOff x="4228084" y="4387850"/>
            <a:chExt cx="5030470" cy="1725930"/>
          </a:xfrm>
        </p:grpSpPr>
        <p:sp>
          <p:nvSpPr>
            <p:cNvPr id="12" name="object 12"/>
            <p:cNvSpPr/>
            <p:nvPr/>
          </p:nvSpPr>
          <p:spPr>
            <a:xfrm>
              <a:off x="4228084" y="4496435"/>
              <a:ext cx="467995" cy="1617345"/>
            </a:xfrm>
            <a:custGeom>
              <a:avLst/>
              <a:gdLst/>
              <a:ahLst/>
              <a:cxnLst/>
              <a:rect l="l" t="t" r="r" b="b"/>
              <a:pathLst>
                <a:path w="467995" h="1617345">
                  <a:moveTo>
                    <a:pt x="402822" y="73386"/>
                  </a:moveTo>
                  <a:lnTo>
                    <a:pt x="376527" y="100369"/>
                  </a:lnTo>
                  <a:lnTo>
                    <a:pt x="0" y="1607731"/>
                  </a:lnTo>
                  <a:lnTo>
                    <a:pt x="37083" y="1616964"/>
                  </a:lnTo>
                  <a:lnTo>
                    <a:pt x="413419" y="109800"/>
                  </a:lnTo>
                  <a:lnTo>
                    <a:pt x="402822" y="73386"/>
                  </a:lnTo>
                  <a:close/>
                </a:path>
                <a:path w="467995" h="1617345">
                  <a:moveTo>
                    <a:pt x="430477" y="32131"/>
                  </a:moveTo>
                  <a:lnTo>
                    <a:pt x="393573" y="32131"/>
                  </a:lnTo>
                  <a:lnTo>
                    <a:pt x="430529" y="41275"/>
                  </a:lnTo>
                  <a:lnTo>
                    <a:pt x="413419" y="109800"/>
                  </a:lnTo>
                  <a:lnTo>
                    <a:pt x="430656" y="169037"/>
                  </a:lnTo>
                  <a:lnTo>
                    <a:pt x="434169" y="175777"/>
                  </a:lnTo>
                  <a:lnTo>
                    <a:pt x="439800" y="180482"/>
                  </a:lnTo>
                  <a:lnTo>
                    <a:pt x="446766" y="182735"/>
                  </a:lnTo>
                  <a:lnTo>
                    <a:pt x="454278" y="182117"/>
                  </a:lnTo>
                  <a:lnTo>
                    <a:pt x="461017" y="178552"/>
                  </a:lnTo>
                  <a:lnTo>
                    <a:pt x="465708" y="172926"/>
                  </a:lnTo>
                  <a:lnTo>
                    <a:pt x="467923" y="165990"/>
                  </a:lnTo>
                  <a:lnTo>
                    <a:pt x="467232" y="158495"/>
                  </a:lnTo>
                  <a:lnTo>
                    <a:pt x="430477" y="32131"/>
                  </a:lnTo>
                  <a:close/>
                </a:path>
                <a:path w="467995" h="1617345">
                  <a:moveTo>
                    <a:pt x="421131" y="0"/>
                  </a:moveTo>
                  <a:lnTo>
                    <a:pt x="305942" y="118109"/>
                  </a:lnTo>
                  <a:lnTo>
                    <a:pt x="301841" y="124515"/>
                  </a:lnTo>
                  <a:lnTo>
                    <a:pt x="300561" y="131730"/>
                  </a:lnTo>
                  <a:lnTo>
                    <a:pt x="302067" y="138898"/>
                  </a:lnTo>
                  <a:lnTo>
                    <a:pt x="306324" y="145160"/>
                  </a:lnTo>
                  <a:lnTo>
                    <a:pt x="312656" y="149209"/>
                  </a:lnTo>
                  <a:lnTo>
                    <a:pt x="319833" y="150494"/>
                  </a:lnTo>
                  <a:lnTo>
                    <a:pt x="326987" y="149018"/>
                  </a:lnTo>
                  <a:lnTo>
                    <a:pt x="333248" y="144779"/>
                  </a:lnTo>
                  <a:lnTo>
                    <a:pt x="376527" y="100369"/>
                  </a:lnTo>
                  <a:lnTo>
                    <a:pt x="393573" y="32131"/>
                  </a:lnTo>
                  <a:lnTo>
                    <a:pt x="430477" y="32131"/>
                  </a:lnTo>
                  <a:lnTo>
                    <a:pt x="421131" y="0"/>
                  </a:lnTo>
                  <a:close/>
                </a:path>
                <a:path w="467995" h="1617345">
                  <a:moveTo>
                    <a:pt x="430339" y="42037"/>
                  </a:moveTo>
                  <a:lnTo>
                    <a:pt x="393700" y="42037"/>
                  </a:lnTo>
                  <a:lnTo>
                    <a:pt x="425576" y="50037"/>
                  </a:lnTo>
                  <a:lnTo>
                    <a:pt x="402822" y="73386"/>
                  </a:lnTo>
                  <a:lnTo>
                    <a:pt x="413419" y="109800"/>
                  </a:lnTo>
                  <a:lnTo>
                    <a:pt x="430339" y="42037"/>
                  </a:lnTo>
                  <a:close/>
                </a:path>
                <a:path w="467995" h="1617345">
                  <a:moveTo>
                    <a:pt x="393573" y="32131"/>
                  </a:moveTo>
                  <a:lnTo>
                    <a:pt x="376527" y="100369"/>
                  </a:lnTo>
                  <a:lnTo>
                    <a:pt x="402822" y="73386"/>
                  </a:lnTo>
                  <a:lnTo>
                    <a:pt x="393700" y="42037"/>
                  </a:lnTo>
                  <a:lnTo>
                    <a:pt x="430339" y="42037"/>
                  </a:lnTo>
                  <a:lnTo>
                    <a:pt x="430529" y="41275"/>
                  </a:lnTo>
                  <a:lnTo>
                    <a:pt x="393573" y="32131"/>
                  </a:lnTo>
                  <a:close/>
                </a:path>
                <a:path w="467995" h="1617345">
                  <a:moveTo>
                    <a:pt x="393700" y="42037"/>
                  </a:moveTo>
                  <a:lnTo>
                    <a:pt x="402822" y="73386"/>
                  </a:lnTo>
                  <a:lnTo>
                    <a:pt x="425576" y="50037"/>
                  </a:lnTo>
                  <a:lnTo>
                    <a:pt x="393700" y="42037"/>
                  </a:lnTo>
                  <a:close/>
                </a:path>
              </a:pathLst>
            </a:custGeom>
            <a:solidFill>
              <a:srgbClr val="C00000"/>
            </a:solidFill>
          </p:spPr>
          <p:txBody>
            <a:bodyPr wrap="square" lIns="0" tIns="0" rIns="0" bIns="0" rtlCol="0"/>
            <a:lstStyle/>
            <a:p>
              <a:endParaRPr sz="1350"/>
            </a:p>
          </p:txBody>
        </p:sp>
        <p:pic>
          <p:nvPicPr>
            <p:cNvPr id="13" name="object 13"/>
            <p:cNvPicPr/>
            <p:nvPr/>
          </p:nvPicPr>
          <p:blipFill>
            <a:blip r:embed="rId3" cstate="print"/>
            <a:stretch>
              <a:fillRect/>
            </a:stretch>
          </p:blipFill>
          <p:spPr>
            <a:xfrm>
              <a:off x="9055862" y="4387850"/>
              <a:ext cx="177800" cy="217424"/>
            </a:xfrm>
            <a:prstGeom prst="rect">
              <a:avLst/>
            </a:prstGeom>
          </p:spPr>
        </p:pic>
        <p:pic>
          <p:nvPicPr>
            <p:cNvPr id="14" name="object 14"/>
            <p:cNvPicPr/>
            <p:nvPr/>
          </p:nvPicPr>
          <p:blipFill>
            <a:blip r:embed="rId4" cstate="print"/>
            <a:stretch>
              <a:fillRect/>
            </a:stretch>
          </p:blipFill>
          <p:spPr>
            <a:xfrm>
              <a:off x="9080246" y="4902962"/>
              <a:ext cx="177800" cy="215900"/>
            </a:xfrm>
            <a:prstGeom prst="rect">
              <a:avLst/>
            </a:prstGeom>
          </p:spPr>
        </p:pic>
        <p:pic>
          <p:nvPicPr>
            <p:cNvPr id="15" name="object 15"/>
            <p:cNvPicPr/>
            <p:nvPr/>
          </p:nvPicPr>
          <p:blipFill>
            <a:blip r:embed="rId4" cstate="print"/>
            <a:stretch>
              <a:fillRect/>
            </a:stretch>
          </p:blipFill>
          <p:spPr>
            <a:xfrm>
              <a:off x="8949182" y="4645406"/>
              <a:ext cx="177800" cy="215900"/>
            </a:xfrm>
            <a:prstGeom prst="rect">
              <a:avLst/>
            </a:prstGeom>
          </p:spPr>
        </p:pic>
      </p:grpSp>
      <p:sp>
        <p:nvSpPr>
          <p:cNvPr id="16" name="object 16"/>
          <p:cNvSpPr txBox="1"/>
          <p:nvPr/>
        </p:nvSpPr>
        <p:spPr>
          <a:xfrm>
            <a:off x="6803422" y="5366003"/>
            <a:ext cx="947261" cy="263053"/>
          </a:xfrm>
          <a:prstGeom prst="rect">
            <a:avLst/>
          </a:prstGeom>
        </p:spPr>
        <p:txBody>
          <a:bodyPr vert="horz" wrap="square" lIns="0" tIns="9049" rIns="0" bIns="0" rtlCol="0">
            <a:spAutoFit/>
          </a:bodyPr>
          <a:lstStyle/>
          <a:p>
            <a:pPr marL="9525">
              <a:spcBef>
                <a:spcPts val="71"/>
              </a:spcBef>
            </a:pPr>
            <a:r>
              <a:rPr sz="1650" spc="-4" dirty="0">
                <a:solidFill>
                  <a:srgbClr val="C00000"/>
                </a:solidFill>
                <a:latin typeface="Times New Roman"/>
                <a:cs typeface="Times New Roman"/>
              </a:rPr>
              <a:t>Error</a:t>
            </a:r>
            <a:r>
              <a:rPr sz="1650" spc="-19" dirty="0">
                <a:solidFill>
                  <a:srgbClr val="C00000"/>
                </a:solidFill>
                <a:latin typeface="Times New Roman"/>
                <a:cs typeface="Times New Roman"/>
              </a:rPr>
              <a:t> </a:t>
            </a:r>
            <a:r>
              <a:rPr sz="1650" spc="-4" dirty="0">
                <a:solidFill>
                  <a:srgbClr val="C00000"/>
                </a:solidFill>
                <a:latin typeface="Times New Roman"/>
                <a:cs typeface="Times New Roman"/>
              </a:rPr>
              <a:t>=</a:t>
            </a:r>
            <a:r>
              <a:rPr sz="1650" spc="-30" dirty="0">
                <a:solidFill>
                  <a:srgbClr val="C00000"/>
                </a:solidFill>
                <a:latin typeface="Times New Roman"/>
                <a:cs typeface="Times New Roman"/>
              </a:rPr>
              <a:t> </a:t>
            </a:r>
            <a:r>
              <a:rPr sz="1650" dirty="0">
                <a:solidFill>
                  <a:srgbClr val="C00000"/>
                </a:solidFill>
                <a:latin typeface="Times New Roman"/>
                <a:cs typeface="Times New Roman"/>
              </a:rPr>
              <a:t>0.8</a:t>
            </a:r>
            <a:endParaRPr sz="1650">
              <a:latin typeface="Times New Roman"/>
              <a:cs typeface="Times New Roman"/>
            </a:endParaRPr>
          </a:p>
        </p:txBody>
      </p:sp>
      <p:pic>
        <p:nvPicPr>
          <p:cNvPr id="17" name="object 17"/>
          <p:cNvPicPr/>
          <p:nvPr/>
        </p:nvPicPr>
        <p:blipFill>
          <a:blip r:embed="rId5" cstate="print"/>
          <a:stretch>
            <a:fillRect/>
          </a:stretch>
        </p:blipFill>
        <p:spPr>
          <a:xfrm>
            <a:off x="405193" y="572114"/>
            <a:ext cx="8738807" cy="1004125"/>
          </a:xfrm>
          <a:prstGeom prst="rect">
            <a:avLst/>
          </a:prstGeom>
        </p:spPr>
      </p:pic>
      <p:sp>
        <p:nvSpPr>
          <p:cNvPr id="18" name="object 18"/>
          <p:cNvSpPr txBox="1">
            <a:spLocks noGrp="1"/>
          </p:cNvSpPr>
          <p:nvPr>
            <p:ph type="title" idx="4294967295"/>
          </p:nvPr>
        </p:nvSpPr>
        <p:spPr>
          <a:xfrm>
            <a:off x="415814" y="1201757"/>
            <a:ext cx="8170069" cy="563616"/>
          </a:xfrm>
          <a:prstGeom prst="rect">
            <a:avLst/>
          </a:prstGeom>
        </p:spPr>
        <p:txBody>
          <a:bodyPr vert="horz" wrap="square" lIns="0" tIns="9525" rIns="0" bIns="0" rtlCol="0" anchor="ctr">
            <a:spAutoFit/>
          </a:bodyPr>
          <a:lstStyle/>
          <a:p>
            <a:pPr marL="9525">
              <a:lnSpc>
                <a:spcPct val="100000"/>
              </a:lnSpc>
              <a:spcBef>
                <a:spcPts val="75"/>
              </a:spcBef>
            </a:pPr>
            <a:r>
              <a:rPr sz="3600" spc="165" dirty="0"/>
              <a:t>Mathematical</a:t>
            </a:r>
            <a:r>
              <a:rPr sz="3600" spc="-139" dirty="0"/>
              <a:t> </a:t>
            </a:r>
            <a:r>
              <a:rPr sz="3600" spc="143" dirty="0"/>
              <a:t>Model:</a:t>
            </a:r>
            <a:r>
              <a:rPr sz="3600" spc="-113" dirty="0"/>
              <a:t> </a:t>
            </a:r>
            <a:r>
              <a:rPr sz="3600" spc="172" dirty="0"/>
              <a:t>Neural</a:t>
            </a:r>
            <a:r>
              <a:rPr sz="3600" spc="-120" dirty="0"/>
              <a:t> </a:t>
            </a:r>
            <a:r>
              <a:rPr sz="3600" spc="221" dirty="0"/>
              <a:t>Network</a:t>
            </a:r>
            <a:endParaRPr sz="3600" dirty="0"/>
          </a:p>
        </p:txBody>
      </p:sp>
      <p:sp>
        <p:nvSpPr>
          <p:cNvPr id="19" name="object 19"/>
          <p:cNvSpPr txBox="1"/>
          <p:nvPr/>
        </p:nvSpPr>
        <p:spPr>
          <a:xfrm>
            <a:off x="59055" y="5864123"/>
            <a:ext cx="135731" cy="117020"/>
          </a:xfrm>
          <a:prstGeom prst="rect">
            <a:avLst/>
          </a:prstGeom>
        </p:spPr>
        <p:txBody>
          <a:bodyPr vert="horz" wrap="square" lIns="0" tIns="0" rIns="0" bIns="0" rtlCol="0">
            <a:spAutoFit/>
          </a:bodyPr>
          <a:lstStyle/>
          <a:p>
            <a:pPr marL="9525">
              <a:lnSpc>
                <a:spcPts val="930"/>
              </a:lnSpc>
            </a:pPr>
            <a:r>
              <a:rPr sz="900" dirty="0">
                <a:solidFill>
                  <a:srgbClr val="888888"/>
                </a:solidFill>
                <a:latin typeface="Calibri"/>
                <a:cs typeface="Calibri"/>
              </a:rPr>
              <a:t>36</a:t>
            </a:r>
            <a:endParaRPr sz="900">
              <a:latin typeface="Calibri"/>
              <a:cs typeface="Calibri"/>
            </a:endParaRPr>
          </a:p>
        </p:txBody>
      </p:sp>
      <p:sp>
        <p:nvSpPr>
          <p:cNvPr id="20" name="Title 1">
            <a:extLst>
              <a:ext uri="{FF2B5EF4-FFF2-40B4-BE49-F238E27FC236}">
                <a16:creationId xmlns:a16="http://schemas.microsoft.com/office/drawing/2014/main" id="{A26D20B0-6908-EC73-5968-A11378618A19}"/>
              </a:ext>
            </a:extLst>
          </p:cNvPr>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21" name="Picture 2" descr="E:\NIET\Project\xLogo11.png.pagespeed.ic.pydHLuCQEZ.png">
            <a:extLst>
              <a:ext uri="{FF2B5EF4-FFF2-40B4-BE49-F238E27FC236}">
                <a16:creationId xmlns:a16="http://schemas.microsoft.com/office/drawing/2014/main" id="{B7CBE9EA-6D9E-520B-B40F-56BC26609600}"/>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22" name="Date Placeholder 21"/>
          <p:cNvSpPr>
            <a:spLocks noGrp="1"/>
          </p:cNvSpPr>
          <p:nvPr>
            <p:ph type="dt" sz="half" idx="10"/>
          </p:nvPr>
        </p:nvSpPr>
        <p:spPr/>
        <p:txBody>
          <a:bodyPr/>
          <a:lstStyle/>
          <a:p>
            <a:r>
              <a:rPr lang="en-US"/>
              <a:t>1/5/2020</a:t>
            </a:r>
          </a:p>
        </p:txBody>
      </p:sp>
      <p:sp>
        <p:nvSpPr>
          <p:cNvPr id="23" name="Footer Placeholder 22"/>
          <p:cNvSpPr>
            <a:spLocks noGrp="1"/>
          </p:cNvSpPr>
          <p:nvPr>
            <p:ph type="ftr" sz="quarter" idx="11"/>
          </p:nvPr>
        </p:nvSpPr>
        <p:spPr/>
        <p:txBody>
          <a:bodyPr/>
          <a:lstStyle/>
          <a:p>
            <a:r>
              <a:rPr lang="it-IT"/>
              <a:t>Ms.Shivani Sharma              COMPUTER VISION  UNIT- 1</a:t>
            </a:r>
            <a:endParaRPr lang="en-US" dirty="0"/>
          </a:p>
        </p:txBody>
      </p:sp>
      <p:sp>
        <p:nvSpPr>
          <p:cNvPr id="24" name="Slide Number Placeholder 23"/>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7986" y="3544443"/>
            <a:ext cx="2844927" cy="1802511"/>
          </a:xfrm>
          <a:prstGeom prst="rect">
            <a:avLst/>
          </a:prstGeom>
        </p:spPr>
      </p:pic>
      <p:sp>
        <p:nvSpPr>
          <p:cNvPr id="3" name="object 3"/>
          <p:cNvSpPr txBox="1"/>
          <p:nvPr/>
        </p:nvSpPr>
        <p:spPr>
          <a:xfrm>
            <a:off x="1830896" y="3733801"/>
            <a:ext cx="1943100" cy="286617"/>
          </a:xfrm>
          <a:prstGeom prst="rect">
            <a:avLst/>
          </a:prstGeom>
        </p:spPr>
        <p:txBody>
          <a:bodyPr vert="horz" wrap="square" lIns="0" tIns="9525" rIns="0" bIns="0" rtlCol="0">
            <a:spAutoFit/>
          </a:bodyPr>
          <a:lstStyle/>
          <a:p>
            <a:pPr marL="9525">
              <a:spcBef>
                <a:spcPts val="75"/>
              </a:spcBef>
              <a:tabLst>
                <a:tab pos="1475423" algn="l"/>
              </a:tabLst>
            </a:pPr>
            <a:r>
              <a:rPr b="1" i="1" spc="-4" dirty="0">
                <a:latin typeface="Times New Roman"/>
                <a:cs typeface="Times New Roman"/>
              </a:rPr>
              <a:t>Features	cla</a:t>
            </a:r>
            <a:r>
              <a:rPr b="1" i="1" spc="4" dirty="0">
                <a:latin typeface="Times New Roman"/>
                <a:cs typeface="Times New Roman"/>
              </a:rPr>
              <a:t>s</a:t>
            </a:r>
            <a:r>
              <a:rPr b="1" i="1" spc="-4" dirty="0">
                <a:latin typeface="Times New Roman"/>
                <a:cs typeface="Times New Roman"/>
              </a:rPr>
              <a:t>s</a:t>
            </a:r>
            <a:endParaRPr>
              <a:latin typeface="Times New Roman"/>
              <a:cs typeface="Times New Roman"/>
            </a:endParaRPr>
          </a:p>
        </p:txBody>
      </p:sp>
      <p:sp>
        <p:nvSpPr>
          <p:cNvPr id="4" name="object 4"/>
          <p:cNvSpPr/>
          <p:nvPr/>
        </p:nvSpPr>
        <p:spPr>
          <a:xfrm>
            <a:off x="1657921" y="4809172"/>
            <a:ext cx="2061210" cy="332899"/>
          </a:xfrm>
          <a:custGeom>
            <a:avLst/>
            <a:gdLst/>
            <a:ahLst/>
            <a:cxnLst/>
            <a:rect l="l" t="t" r="r" b="b"/>
            <a:pathLst>
              <a:path w="2748279" h="443864">
                <a:moveTo>
                  <a:pt x="0" y="73914"/>
                </a:moveTo>
                <a:lnTo>
                  <a:pt x="5816" y="45166"/>
                </a:lnTo>
                <a:lnTo>
                  <a:pt x="21669" y="21669"/>
                </a:lnTo>
                <a:lnTo>
                  <a:pt x="45166" y="5816"/>
                </a:lnTo>
                <a:lnTo>
                  <a:pt x="73913" y="0"/>
                </a:lnTo>
                <a:lnTo>
                  <a:pt x="2673858" y="0"/>
                </a:lnTo>
                <a:lnTo>
                  <a:pt x="2702605" y="5816"/>
                </a:lnTo>
                <a:lnTo>
                  <a:pt x="2726102" y="21669"/>
                </a:lnTo>
                <a:lnTo>
                  <a:pt x="2741955" y="45166"/>
                </a:lnTo>
                <a:lnTo>
                  <a:pt x="2747772" y="73914"/>
                </a:lnTo>
                <a:lnTo>
                  <a:pt x="2747772" y="369570"/>
                </a:lnTo>
                <a:lnTo>
                  <a:pt x="2741955" y="398339"/>
                </a:lnTo>
                <a:lnTo>
                  <a:pt x="2726102" y="421833"/>
                </a:lnTo>
                <a:lnTo>
                  <a:pt x="2702605" y="437674"/>
                </a:lnTo>
                <a:lnTo>
                  <a:pt x="2673858" y="443484"/>
                </a:lnTo>
                <a:lnTo>
                  <a:pt x="73913" y="443484"/>
                </a:lnTo>
                <a:lnTo>
                  <a:pt x="45166" y="437674"/>
                </a:lnTo>
                <a:lnTo>
                  <a:pt x="21669" y="421833"/>
                </a:lnTo>
                <a:lnTo>
                  <a:pt x="5816" y="398339"/>
                </a:lnTo>
                <a:lnTo>
                  <a:pt x="0" y="369570"/>
                </a:lnTo>
                <a:lnTo>
                  <a:pt x="0" y="73914"/>
                </a:lnTo>
                <a:close/>
              </a:path>
            </a:pathLst>
          </a:custGeom>
          <a:ln w="25400">
            <a:solidFill>
              <a:srgbClr val="0000FF"/>
            </a:solidFill>
          </a:ln>
        </p:spPr>
        <p:txBody>
          <a:bodyPr wrap="square" lIns="0" tIns="0" rIns="0" bIns="0" rtlCol="0"/>
          <a:lstStyle/>
          <a:p>
            <a:endParaRPr sz="1350"/>
          </a:p>
        </p:txBody>
      </p:sp>
      <p:sp>
        <p:nvSpPr>
          <p:cNvPr id="5" name="object 5"/>
          <p:cNvSpPr txBox="1"/>
          <p:nvPr/>
        </p:nvSpPr>
        <p:spPr>
          <a:xfrm>
            <a:off x="4102798" y="3667506"/>
            <a:ext cx="304800" cy="286617"/>
          </a:xfrm>
          <a:prstGeom prst="rect">
            <a:avLst/>
          </a:prstGeom>
        </p:spPr>
        <p:txBody>
          <a:bodyPr vert="horz" wrap="square" lIns="0" tIns="9525" rIns="0" bIns="0" rtlCol="0">
            <a:spAutoFit/>
          </a:bodyPr>
          <a:lstStyle/>
          <a:p>
            <a:pPr marL="9525">
              <a:spcBef>
                <a:spcPts val="75"/>
              </a:spcBef>
            </a:pPr>
            <a:r>
              <a:rPr dirty="0">
                <a:solidFill>
                  <a:srgbClr val="0033CC"/>
                </a:solidFill>
                <a:latin typeface="Times New Roman"/>
                <a:cs typeface="Times New Roman"/>
              </a:rPr>
              <a:t>4.1</a:t>
            </a:r>
            <a:endParaRPr>
              <a:latin typeface="Times New Roman"/>
              <a:cs typeface="Times New Roman"/>
            </a:endParaRPr>
          </a:p>
        </p:txBody>
      </p:sp>
      <p:graphicFrame>
        <p:nvGraphicFramePr>
          <p:cNvPr id="6" name="object 6"/>
          <p:cNvGraphicFramePr>
            <a:graphicFrameLocks noGrp="1"/>
          </p:cNvGraphicFramePr>
          <p:nvPr/>
        </p:nvGraphicFramePr>
        <p:xfrm>
          <a:off x="1816608" y="4042536"/>
          <a:ext cx="2605565" cy="1263079"/>
        </p:xfrm>
        <a:graphic>
          <a:graphicData uri="http://schemas.openxmlformats.org/drawingml/2006/table">
            <a:tbl>
              <a:tblPr firstRow="1" bandRow="1">
                <a:tableStyleId>{2D5ABB26-0587-4C30-8999-92F81FD0307C}</a:tableStyleId>
              </a:tblPr>
              <a:tblGrid>
                <a:gridCol w="366713">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21983">
                  <a:extLst>
                    <a:ext uri="{9D8B030D-6E8A-4147-A177-3AD203B41FA5}">
                      <a16:colId xmlns:a16="http://schemas.microsoft.com/office/drawing/2014/main" val="20003"/>
                    </a:ext>
                  </a:extLst>
                </a:gridCol>
                <a:gridCol w="559594">
                  <a:extLst>
                    <a:ext uri="{9D8B030D-6E8A-4147-A177-3AD203B41FA5}">
                      <a16:colId xmlns:a16="http://schemas.microsoft.com/office/drawing/2014/main" val="20004"/>
                    </a:ext>
                  </a:extLst>
                </a:gridCol>
              </a:tblGrid>
              <a:tr h="253451">
                <a:tc>
                  <a:txBody>
                    <a:bodyPr/>
                    <a:lstStyle/>
                    <a:p>
                      <a:pPr marL="31750">
                        <a:lnSpc>
                          <a:spcPts val="2560"/>
                        </a:lnSpc>
                      </a:pPr>
                      <a:r>
                        <a:rPr sz="1800" dirty="0">
                          <a:latin typeface="Times New Roman"/>
                          <a:cs typeface="Times New Roman"/>
                        </a:rPr>
                        <a:t>1.4</a:t>
                      </a:r>
                      <a:endParaRPr sz="1800">
                        <a:latin typeface="Times New Roman"/>
                        <a:cs typeface="Times New Roman"/>
                      </a:endParaRPr>
                    </a:p>
                  </a:txBody>
                  <a:tcPr marL="0" marR="0" marT="0" marB="0"/>
                </a:tc>
                <a:tc>
                  <a:txBody>
                    <a:bodyPr/>
                    <a:lstStyle/>
                    <a:p>
                      <a:pPr marL="76200">
                        <a:lnSpc>
                          <a:spcPts val="2560"/>
                        </a:lnSpc>
                      </a:pPr>
                      <a:r>
                        <a:rPr sz="1800" dirty="0">
                          <a:latin typeface="Times New Roman"/>
                          <a:cs typeface="Times New Roman"/>
                        </a:rPr>
                        <a:t>2.7</a:t>
                      </a:r>
                      <a:endParaRPr sz="1800">
                        <a:latin typeface="Times New Roman"/>
                        <a:cs typeface="Times New Roman"/>
                      </a:endParaRPr>
                    </a:p>
                  </a:txBody>
                  <a:tcPr marL="0" marR="0" marT="0" marB="0"/>
                </a:tc>
                <a:tc>
                  <a:txBody>
                    <a:bodyPr/>
                    <a:lstStyle/>
                    <a:p>
                      <a:pPr marL="114300">
                        <a:lnSpc>
                          <a:spcPts val="2560"/>
                        </a:lnSpc>
                      </a:pPr>
                      <a:r>
                        <a:rPr sz="1800" dirty="0">
                          <a:latin typeface="Times New Roman"/>
                          <a:cs typeface="Times New Roman"/>
                        </a:rPr>
                        <a:t>1.9</a:t>
                      </a:r>
                      <a:endParaRPr sz="1800">
                        <a:latin typeface="Times New Roman"/>
                        <a:cs typeface="Times New Roman"/>
                      </a:endParaRPr>
                    </a:p>
                  </a:txBody>
                  <a:tcPr marL="0" marR="0" marT="0" marB="0"/>
                </a:tc>
                <a:tc>
                  <a:txBody>
                    <a:bodyPr/>
                    <a:lstStyle/>
                    <a:p>
                      <a:pPr marR="325755" algn="r">
                        <a:lnSpc>
                          <a:spcPts val="256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84726">
                <a:tc>
                  <a:txBody>
                    <a:bodyPr/>
                    <a:lstStyle/>
                    <a:p>
                      <a:pPr marL="31750">
                        <a:lnSpc>
                          <a:spcPts val="2840"/>
                        </a:lnSpc>
                      </a:pPr>
                      <a:r>
                        <a:rPr sz="1800" spc="-5" dirty="0">
                          <a:latin typeface="Times New Roman"/>
                          <a:cs typeface="Times New Roman"/>
                        </a:rPr>
                        <a:t>3.8</a:t>
                      </a:r>
                      <a:endParaRPr sz="1800">
                        <a:latin typeface="Times New Roman"/>
                        <a:cs typeface="Times New Roman"/>
                      </a:endParaRPr>
                    </a:p>
                  </a:txBody>
                  <a:tcPr marL="0" marR="0" marT="0" marB="0"/>
                </a:tc>
                <a:tc>
                  <a:txBody>
                    <a:bodyPr/>
                    <a:lstStyle/>
                    <a:p>
                      <a:pPr marL="75565">
                        <a:lnSpc>
                          <a:spcPts val="2840"/>
                        </a:lnSpc>
                      </a:pPr>
                      <a:r>
                        <a:rPr sz="1800" spc="-5" dirty="0">
                          <a:latin typeface="Times New Roman"/>
                          <a:cs typeface="Times New Roman"/>
                        </a:rPr>
                        <a:t>3.4</a:t>
                      </a:r>
                      <a:endParaRPr sz="1800">
                        <a:latin typeface="Times New Roman"/>
                        <a:cs typeface="Times New Roman"/>
                      </a:endParaRPr>
                    </a:p>
                  </a:txBody>
                  <a:tcPr marL="0" marR="0" marT="0" marB="0"/>
                </a:tc>
                <a:tc>
                  <a:txBody>
                    <a:bodyPr/>
                    <a:lstStyle/>
                    <a:p>
                      <a:pPr marL="113664">
                        <a:lnSpc>
                          <a:spcPts val="2840"/>
                        </a:lnSpc>
                      </a:pPr>
                      <a:r>
                        <a:rPr sz="1800" spc="-5" dirty="0">
                          <a:latin typeface="Times New Roman"/>
                          <a:cs typeface="Times New Roman"/>
                        </a:rPr>
                        <a:t>3.2</a:t>
                      </a:r>
                      <a:endParaRPr sz="1800">
                        <a:latin typeface="Times New Roman"/>
                        <a:cs typeface="Times New Roman"/>
                      </a:endParaRPr>
                    </a:p>
                  </a:txBody>
                  <a:tcPr marL="0" marR="0" marT="0" marB="0"/>
                </a:tc>
                <a:tc>
                  <a:txBody>
                    <a:bodyPr/>
                    <a:lstStyle/>
                    <a:p>
                      <a:pPr marR="326390" algn="r">
                        <a:lnSpc>
                          <a:spcPts val="284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620"/>
                        </a:lnSpc>
                      </a:pPr>
                      <a:r>
                        <a:rPr sz="1800" dirty="0">
                          <a:solidFill>
                            <a:srgbClr val="0033CC"/>
                          </a:solidFill>
                          <a:latin typeface="Times New Roman"/>
                          <a:cs typeface="Times New Roman"/>
                        </a:rPr>
                        <a:t>0.1</a:t>
                      </a:r>
                      <a:endParaRPr sz="1800">
                        <a:latin typeface="Times New Roman"/>
                        <a:cs typeface="Times New Roman"/>
                      </a:endParaRPr>
                    </a:p>
                  </a:txBody>
                  <a:tcPr marL="0" marR="0" marT="0" marB="0"/>
                </a:tc>
                <a:extLst>
                  <a:ext uri="{0D108BD9-81ED-4DB2-BD59-A6C34878D82A}">
                    <a16:rowId xmlns:a16="http://schemas.microsoft.com/office/drawing/2014/main" val="10001"/>
                  </a:ext>
                </a:extLst>
              </a:tr>
              <a:tr h="274409">
                <a:tc>
                  <a:txBody>
                    <a:bodyPr/>
                    <a:lstStyle/>
                    <a:p>
                      <a:pPr marL="31750">
                        <a:lnSpc>
                          <a:spcPts val="2730"/>
                        </a:lnSpc>
                      </a:pPr>
                      <a:r>
                        <a:rPr sz="1800" dirty="0">
                          <a:latin typeface="Times New Roman"/>
                          <a:cs typeface="Times New Roman"/>
                        </a:rPr>
                        <a:t>6.4</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2.8</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1.7</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1</a:t>
                      </a:r>
                      <a:endParaRPr sz="18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288903">
                <a:tc>
                  <a:txBody>
                    <a:bodyPr/>
                    <a:lstStyle/>
                    <a:p>
                      <a:pPr marL="31750">
                        <a:lnSpc>
                          <a:spcPts val="2730"/>
                        </a:lnSpc>
                      </a:pPr>
                      <a:r>
                        <a:rPr sz="1800" dirty="0">
                          <a:latin typeface="Times New Roman"/>
                          <a:cs typeface="Times New Roman"/>
                        </a:rPr>
                        <a:t>4.1</a:t>
                      </a:r>
                      <a:endParaRPr sz="1800">
                        <a:latin typeface="Times New Roman"/>
                        <a:cs typeface="Times New Roman"/>
                      </a:endParaRPr>
                    </a:p>
                  </a:txBody>
                  <a:tcPr marL="0" marR="0" marT="0" marB="0"/>
                </a:tc>
                <a:tc>
                  <a:txBody>
                    <a:bodyPr/>
                    <a:lstStyle/>
                    <a:p>
                      <a:pPr marL="76200">
                        <a:lnSpc>
                          <a:spcPts val="2730"/>
                        </a:lnSpc>
                      </a:pPr>
                      <a:r>
                        <a:rPr sz="1800" dirty="0">
                          <a:latin typeface="Times New Roman"/>
                          <a:cs typeface="Times New Roman"/>
                        </a:rPr>
                        <a:t>0.1</a:t>
                      </a:r>
                      <a:endParaRPr sz="1800">
                        <a:latin typeface="Times New Roman"/>
                        <a:cs typeface="Times New Roman"/>
                      </a:endParaRPr>
                    </a:p>
                  </a:txBody>
                  <a:tcPr marL="0" marR="0" marT="0" marB="0"/>
                </a:tc>
                <a:tc>
                  <a:txBody>
                    <a:bodyPr/>
                    <a:lstStyle/>
                    <a:p>
                      <a:pPr marL="114300">
                        <a:lnSpc>
                          <a:spcPts val="2730"/>
                        </a:lnSpc>
                      </a:pPr>
                      <a:r>
                        <a:rPr sz="1800" dirty="0">
                          <a:latin typeface="Times New Roman"/>
                          <a:cs typeface="Times New Roman"/>
                        </a:rPr>
                        <a:t>0.2</a:t>
                      </a:r>
                      <a:endParaRPr sz="1800">
                        <a:latin typeface="Times New Roman"/>
                        <a:cs typeface="Times New Roman"/>
                      </a:endParaRPr>
                    </a:p>
                  </a:txBody>
                  <a:tcPr marL="0" marR="0" marT="0" marB="0"/>
                </a:tc>
                <a:tc>
                  <a:txBody>
                    <a:bodyPr/>
                    <a:lstStyle/>
                    <a:p>
                      <a:pPr marR="325755" algn="r">
                        <a:lnSpc>
                          <a:spcPts val="2730"/>
                        </a:lnSpc>
                      </a:pPr>
                      <a:r>
                        <a:rPr sz="1800" dirty="0">
                          <a:latin typeface="Times New Roman"/>
                          <a:cs typeface="Times New Roman"/>
                        </a:rPr>
                        <a:t>0</a:t>
                      </a:r>
                      <a:endParaRPr sz="1800">
                        <a:latin typeface="Times New Roman"/>
                        <a:cs typeface="Times New Roman"/>
                      </a:endParaRPr>
                    </a:p>
                  </a:txBody>
                  <a:tcPr marL="0" marR="0" marT="0" marB="0"/>
                </a:tc>
                <a:tc>
                  <a:txBody>
                    <a:bodyPr/>
                    <a:lstStyle/>
                    <a:p>
                      <a:pPr marR="24130" algn="r">
                        <a:lnSpc>
                          <a:spcPts val="2820"/>
                        </a:lnSpc>
                        <a:spcBef>
                          <a:spcPts val="110"/>
                        </a:spcBef>
                      </a:pPr>
                      <a:r>
                        <a:rPr sz="1800" dirty="0">
                          <a:solidFill>
                            <a:srgbClr val="0033CC"/>
                          </a:solidFill>
                          <a:latin typeface="Times New Roman"/>
                          <a:cs typeface="Times New Roman"/>
                        </a:rPr>
                        <a:t>0.2</a:t>
                      </a:r>
                      <a:endParaRPr sz="1800">
                        <a:latin typeface="Times New Roman"/>
                        <a:cs typeface="Times New Roman"/>
                      </a:endParaRPr>
                    </a:p>
                  </a:txBody>
                  <a:tcPr marL="0" marR="0" marT="10478" marB="0"/>
                </a:tc>
                <a:extLst>
                  <a:ext uri="{0D108BD9-81ED-4DB2-BD59-A6C34878D82A}">
                    <a16:rowId xmlns:a16="http://schemas.microsoft.com/office/drawing/2014/main" val="10003"/>
                  </a:ext>
                </a:extLst>
              </a:tr>
            </a:tbl>
          </a:graphicData>
        </a:graphic>
      </p:graphicFrame>
      <p:sp>
        <p:nvSpPr>
          <p:cNvPr id="7" name="object 7"/>
          <p:cNvSpPr txBox="1"/>
          <p:nvPr/>
        </p:nvSpPr>
        <p:spPr>
          <a:xfrm>
            <a:off x="1830895" y="5008548"/>
            <a:ext cx="2336483" cy="728405"/>
          </a:xfrm>
          <a:prstGeom prst="rect">
            <a:avLst/>
          </a:prstGeom>
        </p:spPr>
        <p:txBody>
          <a:bodyPr vert="horz" wrap="square" lIns="0" tIns="106680" rIns="0" bIns="0" rtlCol="0">
            <a:spAutoFit/>
          </a:bodyPr>
          <a:lstStyle/>
          <a:p>
            <a:pPr marL="9525">
              <a:spcBef>
                <a:spcPts val="840"/>
              </a:spcBef>
            </a:pPr>
            <a:r>
              <a:rPr dirty="0">
                <a:latin typeface="Times New Roman"/>
                <a:cs typeface="Times New Roman"/>
              </a:rPr>
              <a:t>etc</a:t>
            </a:r>
            <a:r>
              <a:rPr spc="-45" dirty="0">
                <a:latin typeface="Times New Roman"/>
                <a:cs typeface="Times New Roman"/>
              </a:rPr>
              <a:t> </a:t>
            </a:r>
            <a:r>
              <a:rPr dirty="0">
                <a:latin typeface="Times New Roman"/>
                <a:cs typeface="Times New Roman"/>
              </a:rPr>
              <a:t>…</a:t>
            </a:r>
            <a:endParaRPr>
              <a:latin typeface="Times New Roman"/>
              <a:cs typeface="Times New Roman"/>
            </a:endParaRPr>
          </a:p>
          <a:p>
            <a:pPr marL="581025">
              <a:spcBef>
                <a:spcPts val="698"/>
              </a:spcBef>
            </a:pPr>
            <a:r>
              <a:rPr sz="1650" spc="-4" dirty="0">
                <a:solidFill>
                  <a:srgbClr val="0000FF"/>
                </a:solidFill>
                <a:latin typeface="Times New Roman"/>
                <a:cs typeface="Times New Roman"/>
              </a:rPr>
              <a:t>Next</a:t>
            </a:r>
            <a:r>
              <a:rPr sz="1650" spc="-19" dirty="0">
                <a:solidFill>
                  <a:srgbClr val="0000FF"/>
                </a:solidFill>
                <a:latin typeface="Times New Roman"/>
                <a:cs typeface="Times New Roman"/>
              </a:rPr>
              <a:t> </a:t>
            </a:r>
            <a:r>
              <a:rPr sz="1650" dirty="0">
                <a:solidFill>
                  <a:srgbClr val="0000FF"/>
                </a:solidFill>
                <a:latin typeface="Times New Roman"/>
                <a:cs typeface="Times New Roman"/>
              </a:rPr>
              <a:t>training</a:t>
            </a:r>
            <a:r>
              <a:rPr sz="1650" spc="-23" dirty="0">
                <a:solidFill>
                  <a:srgbClr val="0000FF"/>
                </a:solidFill>
                <a:latin typeface="Times New Roman"/>
                <a:cs typeface="Times New Roman"/>
              </a:rPr>
              <a:t> </a:t>
            </a:r>
            <a:r>
              <a:rPr sz="1650" spc="-4" dirty="0">
                <a:solidFill>
                  <a:srgbClr val="0000FF"/>
                </a:solidFill>
                <a:latin typeface="Times New Roman"/>
                <a:cs typeface="Times New Roman"/>
              </a:rPr>
              <a:t>pattern</a:t>
            </a:r>
            <a:endParaRPr sz="1650">
              <a:latin typeface="Times New Roman"/>
              <a:cs typeface="Times New Roman"/>
            </a:endParaRPr>
          </a:p>
        </p:txBody>
      </p:sp>
      <p:sp>
        <p:nvSpPr>
          <p:cNvPr id="8" name="object 8"/>
          <p:cNvSpPr/>
          <p:nvPr/>
        </p:nvSpPr>
        <p:spPr>
          <a:xfrm>
            <a:off x="3115634" y="5136004"/>
            <a:ext cx="128588" cy="302895"/>
          </a:xfrm>
          <a:custGeom>
            <a:avLst/>
            <a:gdLst/>
            <a:ahLst/>
            <a:cxnLst/>
            <a:rect l="l" t="t" r="r" b="b"/>
            <a:pathLst>
              <a:path w="171450" h="403860">
                <a:moveTo>
                  <a:pt x="83690" y="75601"/>
                </a:moveTo>
                <a:lnTo>
                  <a:pt x="65505" y="108671"/>
                </a:lnTo>
                <a:lnTo>
                  <a:pt x="72888" y="403631"/>
                </a:lnTo>
                <a:lnTo>
                  <a:pt x="110988" y="402666"/>
                </a:lnTo>
                <a:lnTo>
                  <a:pt x="103503" y="107711"/>
                </a:lnTo>
                <a:lnTo>
                  <a:pt x="83690" y="75601"/>
                </a:lnTo>
                <a:close/>
              </a:path>
              <a:path w="171450" h="403860">
                <a:moveTo>
                  <a:pt x="81778" y="0"/>
                </a:moveTo>
                <a:lnTo>
                  <a:pt x="2276" y="144564"/>
                </a:lnTo>
                <a:lnTo>
                  <a:pt x="0" y="151778"/>
                </a:lnTo>
                <a:lnTo>
                  <a:pt x="640" y="159051"/>
                </a:lnTo>
                <a:lnTo>
                  <a:pt x="3972" y="165548"/>
                </a:lnTo>
                <a:lnTo>
                  <a:pt x="9769" y="170434"/>
                </a:lnTo>
                <a:lnTo>
                  <a:pt x="17014" y="172693"/>
                </a:lnTo>
                <a:lnTo>
                  <a:pt x="24294" y="172032"/>
                </a:lnTo>
                <a:lnTo>
                  <a:pt x="30789" y="168692"/>
                </a:lnTo>
                <a:lnTo>
                  <a:pt x="35677" y="162915"/>
                </a:lnTo>
                <a:lnTo>
                  <a:pt x="65505" y="108671"/>
                </a:lnTo>
                <a:lnTo>
                  <a:pt x="63744" y="38277"/>
                </a:lnTo>
                <a:lnTo>
                  <a:pt x="101717" y="37312"/>
                </a:lnTo>
                <a:lnTo>
                  <a:pt x="104834" y="37312"/>
                </a:lnTo>
                <a:lnTo>
                  <a:pt x="81778" y="0"/>
                </a:lnTo>
                <a:close/>
              </a:path>
              <a:path w="171450" h="403860">
                <a:moveTo>
                  <a:pt x="104834" y="37312"/>
                </a:moveTo>
                <a:lnTo>
                  <a:pt x="101717" y="37312"/>
                </a:lnTo>
                <a:lnTo>
                  <a:pt x="103503" y="107711"/>
                </a:lnTo>
                <a:lnTo>
                  <a:pt x="136007" y="160388"/>
                </a:lnTo>
                <a:lnTo>
                  <a:pt x="141204" y="165910"/>
                </a:lnTo>
                <a:lnTo>
                  <a:pt x="147865" y="168916"/>
                </a:lnTo>
                <a:lnTo>
                  <a:pt x="155170" y="169207"/>
                </a:lnTo>
                <a:lnTo>
                  <a:pt x="162296" y="166585"/>
                </a:lnTo>
                <a:lnTo>
                  <a:pt x="167786" y="161416"/>
                </a:lnTo>
                <a:lnTo>
                  <a:pt x="170789" y="154760"/>
                </a:lnTo>
                <a:lnTo>
                  <a:pt x="171100" y="147463"/>
                </a:lnTo>
                <a:lnTo>
                  <a:pt x="168519" y="140373"/>
                </a:lnTo>
                <a:lnTo>
                  <a:pt x="104834" y="37312"/>
                </a:lnTo>
                <a:close/>
              </a:path>
              <a:path w="171450" h="403860">
                <a:moveTo>
                  <a:pt x="101717" y="37312"/>
                </a:moveTo>
                <a:lnTo>
                  <a:pt x="63744" y="38277"/>
                </a:lnTo>
                <a:lnTo>
                  <a:pt x="65505" y="108671"/>
                </a:lnTo>
                <a:lnTo>
                  <a:pt x="83690" y="75601"/>
                </a:lnTo>
                <a:lnTo>
                  <a:pt x="66538" y="47802"/>
                </a:lnTo>
                <a:lnTo>
                  <a:pt x="99431" y="46977"/>
                </a:lnTo>
                <a:lnTo>
                  <a:pt x="101962" y="46977"/>
                </a:lnTo>
                <a:lnTo>
                  <a:pt x="101717" y="37312"/>
                </a:lnTo>
                <a:close/>
              </a:path>
              <a:path w="171450" h="403860">
                <a:moveTo>
                  <a:pt x="101962" y="46977"/>
                </a:moveTo>
                <a:lnTo>
                  <a:pt x="99431" y="46977"/>
                </a:lnTo>
                <a:lnTo>
                  <a:pt x="83690" y="75601"/>
                </a:lnTo>
                <a:lnTo>
                  <a:pt x="103503" y="107711"/>
                </a:lnTo>
                <a:lnTo>
                  <a:pt x="101962" y="46977"/>
                </a:lnTo>
                <a:close/>
              </a:path>
              <a:path w="171450" h="403860">
                <a:moveTo>
                  <a:pt x="99431" y="46977"/>
                </a:moveTo>
                <a:lnTo>
                  <a:pt x="66538" y="47802"/>
                </a:lnTo>
                <a:lnTo>
                  <a:pt x="83690" y="75601"/>
                </a:lnTo>
                <a:lnTo>
                  <a:pt x="99431" y="46977"/>
                </a:lnTo>
                <a:close/>
              </a:path>
            </a:pathLst>
          </a:custGeom>
          <a:solidFill>
            <a:srgbClr val="C00000"/>
          </a:solidFill>
        </p:spPr>
        <p:txBody>
          <a:bodyPr wrap="square" lIns="0" tIns="0" rIns="0" bIns="0" rtlCol="0"/>
          <a:lstStyle/>
          <a:p>
            <a:endParaRPr sz="1350"/>
          </a:p>
        </p:txBody>
      </p:sp>
      <p:sp>
        <p:nvSpPr>
          <p:cNvPr id="9" name="object 9"/>
          <p:cNvSpPr txBox="1"/>
          <p:nvPr/>
        </p:nvSpPr>
        <p:spPr>
          <a:xfrm>
            <a:off x="1830896" y="1920525"/>
            <a:ext cx="5684044" cy="1835278"/>
          </a:xfrm>
          <a:prstGeom prst="rect">
            <a:avLst/>
          </a:prstGeom>
        </p:spPr>
        <p:txBody>
          <a:bodyPr vert="horz" wrap="square" lIns="0" tIns="9049" rIns="0" bIns="0" rtlCol="0">
            <a:spAutoFit/>
          </a:bodyPr>
          <a:lstStyle/>
          <a:p>
            <a:pPr marL="1393984">
              <a:spcBef>
                <a:spcPts val="71"/>
              </a:spcBef>
            </a:pPr>
            <a:r>
              <a:rPr sz="1650" b="1" spc="-4" dirty="0">
                <a:solidFill>
                  <a:srgbClr val="0000FF"/>
                </a:solidFill>
                <a:latin typeface="Times New Roman"/>
                <a:cs typeface="Times New Roman"/>
              </a:rPr>
              <a:t>Initialise</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with</a:t>
            </a:r>
            <a:r>
              <a:rPr sz="1650" b="1" spc="11" dirty="0">
                <a:solidFill>
                  <a:srgbClr val="0000FF"/>
                </a:solidFill>
                <a:latin typeface="Times New Roman"/>
                <a:cs typeface="Times New Roman"/>
              </a:rPr>
              <a:t> </a:t>
            </a:r>
            <a:r>
              <a:rPr sz="1650" b="1" spc="-4" dirty="0">
                <a:solidFill>
                  <a:srgbClr val="0000FF"/>
                </a:solidFill>
                <a:latin typeface="Times New Roman"/>
                <a:cs typeface="Times New Roman"/>
              </a:rPr>
              <a:t>random</a:t>
            </a:r>
            <a:r>
              <a:rPr sz="1650" b="1" spc="4" dirty="0">
                <a:solidFill>
                  <a:srgbClr val="0000FF"/>
                </a:solidFill>
                <a:latin typeface="Times New Roman"/>
                <a:cs typeface="Times New Roman"/>
              </a:rPr>
              <a:t> </a:t>
            </a:r>
            <a:r>
              <a:rPr sz="1650" b="1" spc="-4" dirty="0">
                <a:solidFill>
                  <a:srgbClr val="0000FF"/>
                </a:solidFill>
                <a:latin typeface="Times New Roman"/>
                <a:cs typeface="Times New Roman"/>
              </a:rPr>
              <a:t>weights</a:t>
            </a:r>
            <a:endParaRPr sz="1650">
              <a:latin typeface="Times New Roman"/>
              <a:cs typeface="Times New Roman"/>
            </a:endParaRPr>
          </a:p>
          <a:p>
            <a:pPr marL="1393984"/>
            <a:r>
              <a:rPr sz="1650" b="1" spc="-8" dirty="0">
                <a:solidFill>
                  <a:srgbClr val="0000FF"/>
                </a:solidFill>
                <a:latin typeface="Times New Roman"/>
                <a:cs typeface="Times New Roman"/>
              </a:rPr>
              <a:t>Present</a:t>
            </a:r>
            <a:r>
              <a:rPr sz="1650" b="1" spc="11" dirty="0">
                <a:solidFill>
                  <a:srgbClr val="0000FF"/>
                </a:solidFill>
                <a:latin typeface="Times New Roman"/>
                <a:cs typeface="Times New Roman"/>
              </a:rPr>
              <a:t> </a:t>
            </a:r>
            <a:r>
              <a:rPr sz="1650" b="1" spc="-4" dirty="0">
                <a:solidFill>
                  <a:srgbClr val="0000FF"/>
                </a:solidFill>
                <a:latin typeface="Times New Roman"/>
                <a:cs typeface="Times New Roman"/>
              </a:rPr>
              <a:t>a</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training</a:t>
            </a:r>
            <a:r>
              <a:rPr sz="1650" b="1" spc="4" dirty="0">
                <a:solidFill>
                  <a:srgbClr val="0000FF"/>
                </a:solidFill>
                <a:latin typeface="Times New Roman"/>
                <a:cs typeface="Times New Roman"/>
              </a:rPr>
              <a:t> </a:t>
            </a:r>
            <a:r>
              <a:rPr sz="1650" b="1" spc="-4" dirty="0">
                <a:solidFill>
                  <a:srgbClr val="0000FF"/>
                </a:solidFill>
                <a:latin typeface="Times New Roman"/>
                <a:cs typeface="Times New Roman"/>
              </a:rPr>
              <a:t>pattern</a:t>
            </a:r>
            <a:r>
              <a:rPr sz="1650" b="1" spc="11" dirty="0">
                <a:solidFill>
                  <a:srgbClr val="0000FF"/>
                </a:solidFill>
                <a:latin typeface="Times New Roman"/>
                <a:cs typeface="Times New Roman"/>
              </a:rPr>
              <a:t> </a:t>
            </a:r>
            <a:r>
              <a:rPr sz="1650" b="1" spc="-4" dirty="0">
                <a:solidFill>
                  <a:srgbClr val="0000FF"/>
                </a:solidFill>
                <a:latin typeface="Times New Roman"/>
                <a:cs typeface="Times New Roman"/>
              </a:rPr>
              <a:t>and feed</a:t>
            </a:r>
            <a:r>
              <a:rPr sz="1650" b="1" dirty="0">
                <a:solidFill>
                  <a:srgbClr val="0000FF"/>
                </a:solidFill>
                <a:latin typeface="Times New Roman"/>
                <a:cs typeface="Times New Roman"/>
              </a:rPr>
              <a:t> </a:t>
            </a:r>
            <a:r>
              <a:rPr sz="1650" b="1" spc="-4" dirty="0">
                <a:solidFill>
                  <a:srgbClr val="0000FF"/>
                </a:solidFill>
                <a:latin typeface="Times New Roman"/>
                <a:cs typeface="Times New Roman"/>
              </a:rPr>
              <a:t>it</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to</a:t>
            </a:r>
            <a:r>
              <a:rPr sz="1650" b="1" spc="4" dirty="0">
                <a:solidFill>
                  <a:srgbClr val="0000FF"/>
                </a:solidFill>
                <a:latin typeface="Times New Roman"/>
                <a:cs typeface="Times New Roman"/>
              </a:rPr>
              <a:t> </a:t>
            </a:r>
            <a:r>
              <a:rPr sz="1650" b="1" spc="-4" dirty="0">
                <a:solidFill>
                  <a:srgbClr val="0000FF"/>
                </a:solidFill>
                <a:latin typeface="Times New Roman"/>
                <a:cs typeface="Times New Roman"/>
              </a:rPr>
              <a:t>the NN.</a:t>
            </a:r>
            <a:endParaRPr sz="1650">
              <a:latin typeface="Times New Roman"/>
              <a:cs typeface="Times New Roman"/>
            </a:endParaRPr>
          </a:p>
          <a:p>
            <a:pPr marL="1393984"/>
            <a:r>
              <a:rPr sz="1650" b="1" spc="-8" dirty="0">
                <a:solidFill>
                  <a:srgbClr val="0000FF"/>
                </a:solidFill>
                <a:latin typeface="Times New Roman"/>
                <a:cs typeface="Times New Roman"/>
              </a:rPr>
              <a:t>Get</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an</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output</a:t>
            </a:r>
            <a:r>
              <a:rPr sz="1650" b="1" spc="11" dirty="0">
                <a:solidFill>
                  <a:srgbClr val="0000FF"/>
                </a:solidFill>
                <a:latin typeface="Times New Roman"/>
                <a:cs typeface="Times New Roman"/>
              </a:rPr>
              <a:t> </a:t>
            </a:r>
            <a:r>
              <a:rPr sz="1650" b="1" spc="-4" dirty="0">
                <a:solidFill>
                  <a:srgbClr val="0000FF"/>
                </a:solidFill>
                <a:latin typeface="Times New Roman"/>
                <a:cs typeface="Times New Roman"/>
              </a:rPr>
              <a:t>and </a:t>
            </a:r>
            <a:r>
              <a:rPr sz="1650" b="1" spc="-8" dirty="0">
                <a:solidFill>
                  <a:srgbClr val="0000FF"/>
                </a:solidFill>
                <a:latin typeface="Times New Roman"/>
                <a:cs typeface="Times New Roman"/>
              </a:rPr>
              <a:t>compare</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with</a:t>
            </a:r>
            <a:r>
              <a:rPr sz="1650" b="1" spc="8" dirty="0">
                <a:solidFill>
                  <a:srgbClr val="0000FF"/>
                </a:solidFill>
                <a:latin typeface="Times New Roman"/>
                <a:cs typeface="Times New Roman"/>
              </a:rPr>
              <a:t> </a:t>
            </a:r>
            <a:r>
              <a:rPr sz="1650" b="1" spc="-4" dirty="0">
                <a:solidFill>
                  <a:srgbClr val="0000FF"/>
                </a:solidFill>
                <a:latin typeface="Times New Roman"/>
                <a:cs typeface="Times New Roman"/>
              </a:rPr>
              <a:t>actual</a:t>
            </a:r>
            <a:r>
              <a:rPr sz="1650" b="1" spc="4" dirty="0">
                <a:solidFill>
                  <a:srgbClr val="0000FF"/>
                </a:solidFill>
                <a:latin typeface="Times New Roman"/>
                <a:cs typeface="Times New Roman"/>
              </a:rPr>
              <a:t> </a:t>
            </a:r>
            <a:r>
              <a:rPr sz="1650" b="1" dirty="0">
                <a:solidFill>
                  <a:srgbClr val="0000FF"/>
                </a:solidFill>
                <a:latin typeface="Times New Roman"/>
                <a:cs typeface="Times New Roman"/>
              </a:rPr>
              <a:t>value.</a:t>
            </a:r>
            <a:endParaRPr sz="1650">
              <a:latin typeface="Times New Roman"/>
              <a:cs typeface="Times New Roman"/>
            </a:endParaRPr>
          </a:p>
          <a:p>
            <a:pPr marL="1393984">
              <a:spcBef>
                <a:spcPts val="4"/>
              </a:spcBef>
            </a:pPr>
            <a:r>
              <a:rPr sz="1650" b="1" spc="-4" dirty="0">
                <a:solidFill>
                  <a:srgbClr val="009900"/>
                </a:solidFill>
                <a:latin typeface="Times New Roman"/>
                <a:cs typeface="Times New Roman"/>
              </a:rPr>
              <a:t>Adjust</a:t>
            </a:r>
            <a:r>
              <a:rPr sz="1650" b="1" spc="8" dirty="0">
                <a:solidFill>
                  <a:srgbClr val="009900"/>
                </a:solidFill>
                <a:latin typeface="Times New Roman"/>
                <a:cs typeface="Times New Roman"/>
              </a:rPr>
              <a:t> </a:t>
            </a:r>
            <a:r>
              <a:rPr sz="1650" b="1" spc="-4" dirty="0">
                <a:solidFill>
                  <a:srgbClr val="009900"/>
                </a:solidFill>
                <a:latin typeface="Times New Roman"/>
                <a:cs typeface="Times New Roman"/>
              </a:rPr>
              <a:t>and update the</a:t>
            </a:r>
            <a:r>
              <a:rPr sz="1650" b="1" spc="4" dirty="0">
                <a:solidFill>
                  <a:srgbClr val="009900"/>
                </a:solidFill>
                <a:latin typeface="Times New Roman"/>
                <a:cs typeface="Times New Roman"/>
              </a:rPr>
              <a:t> </a:t>
            </a:r>
            <a:r>
              <a:rPr sz="1650" b="1" spc="-4" dirty="0">
                <a:solidFill>
                  <a:srgbClr val="009900"/>
                </a:solidFill>
                <a:latin typeface="Times New Roman"/>
                <a:cs typeface="Times New Roman"/>
              </a:rPr>
              <a:t>weights.</a:t>
            </a:r>
            <a:endParaRPr sz="1650">
              <a:latin typeface="Times New Roman"/>
              <a:cs typeface="Times New Roman"/>
            </a:endParaRPr>
          </a:p>
          <a:p>
            <a:pPr marL="1393984" marR="3810"/>
            <a:r>
              <a:rPr sz="1650" b="1" spc="-8" dirty="0">
                <a:solidFill>
                  <a:srgbClr val="009900"/>
                </a:solidFill>
                <a:latin typeface="Times New Roman"/>
                <a:cs typeface="Times New Roman"/>
              </a:rPr>
              <a:t>Present</a:t>
            </a:r>
            <a:r>
              <a:rPr sz="1650" b="1" spc="11" dirty="0">
                <a:solidFill>
                  <a:srgbClr val="009900"/>
                </a:solidFill>
                <a:latin typeface="Times New Roman"/>
                <a:cs typeface="Times New Roman"/>
              </a:rPr>
              <a:t> </a:t>
            </a:r>
            <a:r>
              <a:rPr sz="1650" b="1" spc="-4" dirty="0">
                <a:solidFill>
                  <a:srgbClr val="009900"/>
                </a:solidFill>
                <a:latin typeface="Times New Roman"/>
                <a:cs typeface="Times New Roman"/>
              </a:rPr>
              <a:t>a</a:t>
            </a:r>
            <a:r>
              <a:rPr sz="1650" b="1" spc="8" dirty="0">
                <a:solidFill>
                  <a:srgbClr val="009900"/>
                </a:solidFill>
                <a:latin typeface="Times New Roman"/>
                <a:cs typeface="Times New Roman"/>
              </a:rPr>
              <a:t> </a:t>
            </a:r>
            <a:r>
              <a:rPr sz="1650" b="1" spc="-4" dirty="0">
                <a:solidFill>
                  <a:srgbClr val="009900"/>
                </a:solidFill>
                <a:latin typeface="Times New Roman"/>
                <a:cs typeface="Times New Roman"/>
              </a:rPr>
              <a:t>training</a:t>
            </a:r>
            <a:r>
              <a:rPr sz="1650" b="1" spc="4" dirty="0">
                <a:solidFill>
                  <a:srgbClr val="009900"/>
                </a:solidFill>
                <a:latin typeface="Times New Roman"/>
                <a:cs typeface="Times New Roman"/>
              </a:rPr>
              <a:t> </a:t>
            </a:r>
            <a:r>
              <a:rPr sz="1650" b="1" spc="-4" dirty="0">
                <a:solidFill>
                  <a:srgbClr val="009900"/>
                </a:solidFill>
                <a:latin typeface="Times New Roman"/>
                <a:cs typeface="Times New Roman"/>
              </a:rPr>
              <a:t>pattern</a:t>
            </a:r>
            <a:r>
              <a:rPr sz="1650" b="1" spc="11" dirty="0">
                <a:solidFill>
                  <a:srgbClr val="009900"/>
                </a:solidFill>
                <a:latin typeface="Times New Roman"/>
                <a:cs typeface="Times New Roman"/>
              </a:rPr>
              <a:t> </a:t>
            </a:r>
            <a:r>
              <a:rPr sz="1650" b="1" spc="-4" dirty="0">
                <a:solidFill>
                  <a:srgbClr val="009900"/>
                </a:solidFill>
                <a:latin typeface="Times New Roman"/>
                <a:cs typeface="Times New Roman"/>
              </a:rPr>
              <a:t>and feed</a:t>
            </a:r>
            <a:r>
              <a:rPr sz="1650" b="1" dirty="0">
                <a:solidFill>
                  <a:srgbClr val="009900"/>
                </a:solidFill>
                <a:latin typeface="Times New Roman"/>
                <a:cs typeface="Times New Roman"/>
              </a:rPr>
              <a:t> </a:t>
            </a:r>
            <a:r>
              <a:rPr sz="1650" b="1" spc="-4" dirty="0">
                <a:solidFill>
                  <a:srgbClr val="009900"/>
                </a:solidFill>
                <a:latin typeface="Times New Roman"/>
                <a:cs typeface="Times New Roman"/>
              </a:rPr>
              <a:t>it</a:t>
            </a:r>
            <a:r>
              <a:rPr sz="1650" b="1" spc="8" dirty="0">
                <a:solidFill>
                  <a:srgbClr val="009900"/>
                </a:solidFill>
                <a:latin typeface="Times New Roman"/>
                <a:cs typeface="Times New Roman"/>
              </a:rPr>
              <a:t> </a:t>
            </a:r>
            <a:r>
              <a:rPr sz="1650" b="1" spc="-4" dirty="0">
                <a:solidFill>
                  <a:srgbClr val="009900"/>
                </a:solidFill>
                <a:latin typeface="Times New Roman"/>
                <a:cs typeface="Times New Roman"/>
              </a:rPr>
              <a:t>to</a:t>
            </a:r>
            <a:r>
              <a:rPr sz="1650" b="1" spc="4" dirty="0">
                <a:solidFill>
                  <a:srgbClr val="009900"/>
                </a:solidFill>
                <a:latin typeface="Times New Roman"/>
                <a:cs typeface="Times New Roman"/>
              </a:rPr>
              <a:t> </a:t>
            </a:r>
            <a:r>
              <a:rPr sz="1650" b="1" spc="-4" dirty="0">
                <a:solidFill>
                  <a:srgbClr val="009900"/>
                </a:solidFill>
                <a:latin typeface="Times New Roman"/>
                <a:cs typeface="Times New Roman"/>
              </a:rPr>
              <a:t>the NN. </a:t>
            </a:r>
            <a:r>
              <a:rPr sz="1650" b="1" spc="-401" dirty="0">
                <a:solidFill>
                  <a:srgbClr val="009900"/>
                </a:solidFill>
                <a:latin typeface="Times New Roman"/>
                <a:cs typeface="Times New Roman"/>
              </a:rPr>
              <a:t> </a:t>
            </a:r>
            <a:r>
              <a:rPr sz="1650" b="1" spc="-4" dirty="0">
                <a:solidFill>
                  <a:srgbClr val="009900"/>
                </a:solidFill>
                <a:latin typeface="Times New Roman"/>
                <a:cs typeface="Times New Roman"/>
              </a:rPr>
              <a:t>Repeat</a:t>
            </a:r>
            <a:r>
              <a:rPr sz="1650" b="1" spc="4" dirty="0">
                <a:solidFill>
                  <a:srgbClr val="009900"/>
                </a:solidFill>
                <a:latin typeface="Times New Roman"/>
                <a:cs typeface="Times New Roman"/>
              </a:rPr>
              <a:t> </a:t>
            </a:r>
            <a:r>
              <a:rPr sz="1650" b="1" spc="-4" dirty="0">
                <a:solidFill>
                  <a:srgbClr val="009900"/>
                </a:solidFill>
                <a:latin typeface="Times New Roman"/>
                <a:cs typeface="Times New Roman"/>
              </a:rPr>
              <a:t>the </a:t>
            </a:r>
            <a:r>
              <a:rPr sz="1650" b="1" spc="-8" dirty="0">
                <a:solidFill>
                  <a:srgbClr val="009900"/>
                </a:solidFill>
                <a:latin typeface="Times New Roman"/>
                <a:cs typeface="Times New Roman"/>
              </a:rPr>
              <a:t>process</a:t>
            </a:r>
            <a:r>
              <a:rPr sz="1650" b="1" spc="-4" dirty="0">
                <a:solidFill>
                  <a:srgbClr val="009900"/>
                </a:solidFill>
                <a:latin typeface="Times New Roman"/>
                <a:cs typeface="Times New Roman"/>
              </a:rPr>
              <a:t> to</a:t>
            </a:r>
            <a:r>
              <a:rPr sz="1650" b="1" spc="4" dirty="0">
                <a:solidFill>
                  <a:srgbClr val="009900"/>
                </a:solidFill>
                <a:latin typeface="Times New Roman"/>
                <a:cs typeface="Times New Roman"/>
              </a:rPr>
              <a:t> </a:t>
            </a:r>
            <a:r>
              <a:rPr sz="1650" b="1" spc="-8" dirty="0">
                <a:solidFill>
                  <a:srgbClr val="009900"/>
                </a:solidFill>
                <a:latin typeface="Times New Roman"/>
                <a:cs typeface="Times New Roman"/>
              </a:rPr>
              <a:t>reduce</a:t>
            </a:r>
            <a:r>
              <a:rPr sz="1650" b="1" dirty="0">
                <a:solidFill>
                  <a:srgbClr val="009900"/>
                </a:solidFill>
                <a:latin typeface="Times New Roman"/>
                <a:cs typeface="Times New Roman"/>
              </a:rPr>
              <a:t> </a:t>
            </a:r>
            <a:r>
              <a:rPr sz="1650" b="1" spc="-4" dirty="0">
                <a:solidFill>
                  <a:srgbClr val="009900"/>
                </a:solidFill>
                <a:latin typeface="Times New Roman"/>
                <a:cs typeface="Times New Roman"/>
              </a:rPr>
              <a:t>the </a:t>
            </a:r>
            <a:r>
              <a:rPr sz="1650" b="1" spc="-34" dirty="0">
                <a:solidFill>
                  <a:srgbClr val="009900"/>
                </a:solidFill>
                <a:latin typeface="Times New Roman"/>
                <a:cs typeface="Times New Roman"/>
              </a:rPr>
              <a:t>error.</a:t>
            </a:r>
            <a:endParaRPr sz="1650">
              <a:latin typeface="Times New Roman"/>
              <a:cs typeface="Times New Roman"/>
            </a:endParaRPr>
          </a:p>
          <a:p>
            <a:pPr marL="9525">
              <a:spcBef>
                <a:spcPts val="236"/>
              </a:spcBef>
            </a:pPr>
            <a:r>
              <a:rPr b="1" spc="-19" dirty="0">
                <a:solidFill>
                  <a:srgbClr val="0000FF"/>
                </a:solidFill>
                <a:latin typeface="Times New Roman"/>
                <a:cs typeface="Times New Roman"/>
              </a:rPr>
              <a:t>Training</a:t>
            </a:r>
            <a:r>
              <a:rPr b="1" spc="-38" dirty="0">
                <a:solidFill>
                  <a:srgbClr val="0000FF"/>
                </a:solidFill>
                <a:latin typeface="Times New Roman"/>
                <a:cs typeface="Times New Roman"/>
              </a:rPr>
              <a:t> </a:t>
            </a:r>
            <a:r>
              <a:rPr b="1" dirty="0">
                <a:solidFill>
                  <a:srgbClr val="0000FF"/>
                </a:solidFill>
                <a:latin typeface="Times New Roman"/>
                <a:cs typeface="Times New Roman"/>
              </a:rPr>
              <a:t>Data</a:t>
            </a:r>
            <a:endParaRPr>
              <a:latin typeface="Times New Roman"/>
              <a:cs typeface="Times New Roman"/>
            </a:endParaRPr>
          </a:p>
        </p:txBody>
      </p:sp>
      <p:sp>
        <p:nvSpPr>
          <p:cNvPr id="10" name="object 10"/>
          <p:cNvSpPr/>
          <p:nvPr/>
        </p:nvSpPr>
        <p:spPr>
          <a:xfrm>
            <a:off x="3176969" y="3197542"/>
            <a:ext cx="3624739" cy="313373"/>
          </a:xfrm>
          <a:custGeom>
            <a:avLst/>
            <a:gdLst/>
            <a:ahLst/>
            <a:cxnLst/>
            <a:rect l="l" t="t" r="r" b="b"/>
            <a:pathLst>
              <a:path w="4832984" h="417829">
                <a:moveTo>
                  <a:pt x="0" y="69596"/>
                </a:moveTo>
                <a:lnTo>
                  <a:pt x="5462" y="42487"/>
                </a:lnTo>
                <a:lnTo>
                  <a:pt x="20367" y="20367"/>
                </a:lnTo>
                <a:lnTo>
                  <a:pt x="42487" y="5462"/>
                </a:lnTo>
                <a:lnTo>
                  <a:pt x="69595" y="0"/>
                </a:lnTo>
                <a:lnTo>
                  <a:pt x="4763008" y="0"/>
                </a:lnTo>
                <a:lnTo>
                  <a:pt x="4790116" y="5462"/>
                </a:lnTo>
                <a:lnTo>
                  <a:pt x="4812236" y="20367"/>
                </a:lnTo>
                <a:lnTo>
                  <a:pt x="4827141" y="42487"/>
                </a:lnTo>
                <a:lnTo>
                  <a:pt x="4832603" y="69596"/>
                </a:lnTo>
                <a:lnTo>
                  <a:pt x="4832603" y="347980"/>
                </a:lnTo>
                <a:lnTo>
                  <a:pt x="4827141" y="375088"/>
                </a:lnTo>
                <a:lnTo>
                  <a:pt x="4812236" y="397208"/>
                </a:lnTo>
                <a:lnTo>
                  <a:pt x="4790116" y="412113"/>
                </a:lnTo>
                <a:lnTo>
                  <a:pt x="4763008" y="417575"/>
                </a:lnTo>
                <a:lnTo>
                  <a:pt x="69595" y="417575"/>
                </a:lnTo>
                <a:lnTo>
                  <a:pt x="42487" y="412113"/>
                </a:lnTo>
                <a:lnTo>
                  <a:pt x="20367" y="397208"/>
                </a:lnTo>
                <a:lnTo>
                  <a:pt x="5462" y="375088"/>
                </a:lnTo>
                <a:lnTo>
                  <a:pt x="0" y="347980"/>
                </a:lnTo>
                <a:lnTo>
                  <a:pt x="0" y="69596"/>
                </a:lnTo>
                <a:close/>
              </a:path>
            </a:pathLst>
          </a:custGeom>
          <a:ln w="25400">
            <a:solidFill>
              <a:srgbClr val="0000FF"/>
            </a:solidFill>
          </a:ln>
        </p:spPr>
        <p:txBody>
          <a:bodyPr wrap="square" lIns="0" tIns="0" rIns="0" bIns="0" rtlCol="0"/>
          <a:lstStyle/>
          <a:p>
            <a:endParaRPr sz="1350"/>
          </a:p>
        </p:txBody>
      </p:sp>
      <p:pic>
        <p:nvPicPr>
          <p:cNvPr id="11" name="object 11"/>
          <p:cNvPicPr/>
          <p:nvPr/>
        </p:nvPicPr>
        <p:blipFill>
          <a:blip r:embed="rId3" cstate="print"/>
          <a:stretch>
            <a:fillRect/>
          </a:stretch>
        </p:blipFill>
        <p:spPr>
          <a:xfrm>
            <a:off x="131445" y="1037844"/>
            <a:ext cx="8738807" cy="1004125"/>
          </a:xfrm>
          <a:prstGeom prst="rect">
            <a:avLst/>
          </a:prstGeom>
        </p:spPr>
      </p:pic>
      <p:sp>
        <p:nvSpPr>
          <p:cNvPr id="12" name="object 12"/>
          <p:cNvSpPr txBox="1">
            <a:spLocks noGrp="1"/>
          </p:cNvSpPr>
          <p:nvPr>
            <p:ph type="title" idx="4294967295"/>
          </p:nvPr>
        </p:nvSpPr>
        <p:spPr>
          <a:xfrm>
            <a:off x="415813" y="656348"/>
            <a:ext cx="8170069" cy="563616"/>
          </a:xfrm>
          <a:prstGeom prst="rect">
            <a:avLst/>
          </a:prstGeom>
        </p:spPr>
        <p:txBody>
          <a:bodyPr vert="horz" wrap="square" lIns="0" tIns="9525" rIns="0" bIns="0" rtlCol="0" anchor="ctr">
            <a:spAutoFit/>
          </a:bodyPr>
          <a:lstStyle/>
          <a:p>
            <a:pPr marL="9525">
              <a:lnSpc>
                <a:spcPct val="100000"/>
              </a:lnSpc>
              <a:spcBef>
                <a:spcPts val="75"/>
              </a:spcBef>
            </a:pPr>
            <a:r>
              <a:rPr sz="3600" spc="165" dirty="0"/>
              <a:t>Mathematical</a:t>
            </a:r>
            <a:r>
              <a:rPr sz="3600" spc="-139" dirty="0"/>
              <a:t> </a:t>
            </a:r>
            <a:r>
              <a:rPr sz="3600" spc="143" dirty="0"/>
              <a:t>Model:</a:t>
            </a:r>
            <a:r>
              <a:rPr sz="3600" spc="-113" dirty="0"/>
              <a:t> </a:t>
            </a:r>
            <a:r>
              <a:rPr sz="3600" spc="172" dirty="0"/>
              <a:t>Neural</a:t>
            </a:r>
            <a:r>
              <a:rPr sz="3600" spc="-120" dirty="0"/>
              <a:t> </a:t>
            </a:r>
            <a:r>
              <a:rPr sz="3600" spc="221" dirty="0"/>
              <a:t>Network</a:t>
            </a:r>
            <a:endParaRPr sz="3600" dirty="0"/>
          </a:p>
        </p:txBody>
      </p:sp>
      <p:sp>
        <p:nvSpPr>
          <p:cNvPr id="14" name="object 14"/>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59</a:t>
            </a:fld>
            <a:endParaRPr sz="900">
              <a:latin typeface="Calibri"/>
              <a:cs typeface="Calibri"/>
            </a:endParaRPr>
          </a:p>
        </p:txBody>
      </p:sp>
      <p:sp>
        <p:nvSpPr>
          <p:cNvPr id="13" name="Title 1">
            <a:extLst>
              <a:ext uri="{FF2B5EF4-FFF2-40B4-BE49-F238E27FC236}">
                <a16:creationId xmlns:a16="http://schemas.microsoft.com/office/drawing/2014/main" id="{93CC6445-2100-EF4E-524E-8CAE081BAE0C}"/>
              </a:ext>
            </a:extLst>
          </p:cNvPr>
          <p:cNvSpPr txBox="1">
            <a:spLocks/>
          </p:cNvSpPr>
          <p:nvPr/>
        </p:nvSpPr>
        <p:spPr>
          <a:xfrm>
            <a:off x="3303814" y="172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5" name="Picture 2" descr="E:\NIET\Project\xLogo11.png.pagespeed.ic.pydHLuCQEZ.png">
            <a:extLst>
              <a:ext uri="{FF2B5EF4-FFF2-40B4-BE49-F238E27FC236}">
                <a16:creationId xmlns:a16="http://schemas.microsoft.com/office/drawing/2014/main" id="{AD41E195-01C5-49D6-DAAA-8C53D41134B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6" name="Date Placeholder 15"/>
          <p:cNvSpPr>
            <a:spLocks noGrp="1"/>
          </p:cNvSpPr>
          <p:nvPr>
            <p:ph type="dt" sz="half" idx="10"/>
          </p:nvPr>
        </p:nvSpPr>
        <p:spPr/>
        <p:txBody>
          <a:bodyPr/>
          <a:lstStyle/>
          <a:p>
            <a:r>
              <a:rPr lang="en-US"/>
              <a:t>1/5/2020</a:t>
            </a:r>
          </a:p>
        </p:txBody>
      </p:sp>
      <p:sp>
        <p:nvSpPr>
          <p:cNvPr id="17" name="Footer Placeholder 16"/>
          <p:cNvSpPr>
            <a:spLocks noGrp="1"/>
          </p:cNvSpPr>
          <p:nvPr>
            <p:ph type="ftr" sz="quarter" idx="11"/>
          </p:nvPr>
        </p:nvSpPr>
        <p:spPr/>
        <p:txBody>
          <a:bodyPr/>
          <a:lstStyle/>
          <a:p>
            <a:r>
              <a:rPr lang="it-IT"/>
              <a:t>Ms.Shivani Sharma              COMPUTER VISION  UNIT- 1</a:t>
            </a:r>
            <a:endParaRPr lang="en-US" dirty="0"/>
          </a:p>
        </p:txBody>
      </p:sp>
      <p:sp>
        <p:nvSpPr>
          <p:cNvPr id="18" name="Slide Number Placeholder 17"/>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a:t>UNIT-V: </a:t>
            </a:r>
            <a:r>
              <a:rPr lang="en-US" sz="2800" b="1" dirty="0"/>
              <a:t> </a:t>
            </a:r>
            <a:r>
              <a:rPr lang="en-GB" sz="2800" b="1" dirty="0"/>
              <a:t>Visualization and Generative Models</a:t>
            </a:r>
            <a:r>
              <a:rPr lang="en-GB" sz="2800" dirty="0"/>
              <a:t> </a:t>
            </a:r>
            <a:endParaRPr lang="en-IN" sz="28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1108321299"/>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7704" y="2063839"/>
            <a:ext cx="7843838" cy="3382336"/>
          </a:xfrm>
          <a:prstGeom prst="rect">
            <a:avLst/>
          </a:prstGeom>
        </p:spPr>
        <p:txBody>
          <a:bodyPr vert="horz" wrap="square" lIns="0" tIns="9525" rIns="0" bIns="0" rtlCol="0">
            <a:spAutoFit/>
          </a:bodyPr>
          <a:lstStyle/>
          <a:p>
            <a:pPr marL="266700" marR="3810" indent="-257175">
              <a:spcBef>
                <a:spcPts val="75"/>
              </a:spcBef>
              <a:buFont typeface="Arial MT"/>
              <a:buChar char="•"/>
              <a:tabLst>
                <a:tab pos="266224" algn="l"/>
                <a:tab pos="266700" algn="l"/>
              </a:tabLst>
            </a:pPr>
            <a:r>
              <a:rPr sz="2250" spc="-19" dirty="0">
                <a:latin typeface="Calibri"/>
                <a:cs typeface="Calibri"/>
              </a:rPr>
              <a:t>Weight</a:t>
            </a:r>
            <a:r>
              <a:rPr sz="2250" dirty="0">
                <a:latin typeface="Calibri"/>
                <a:cs typeface="Calibri"/>
              </a:rPr>
              <a:t> </a:t>
            </a:r>
            <a:r>
              <a:rPr sz="2250" spc="-8" dirty="0">
                <a:latin typeface="Calibri"/>
                <a:cs typeface="Calibri"/>
              </a:rPr>
              <a:t>adjustment </a:t>
            </a:r>
            <a:r>
              <a:rPr sz="2250" spc="-11" dirty="0">
                <a:latin typeface="Calibri"/>
                <a:cs typeface="Calibri"/>
              </a:rPr>
              <a:t>process</a:t>
            </a:r>
            <a:r>
              <a:rPr sz="2250" dirty="0">
                <a:latin typeface="Calibri"/>
                <a:cs typeface="Calibri"/>
              </a:rPr>
              <a:t> is</a:t>
            </a:r>
            <a:r>
              <a:rPr sz="2250" spc="4" dirty="0">
                <a:latin typeface="Calibri"/>
                <a:cs typeface="Calibri"/>
              </a:rPr>
              <a:t> </a:t>
            </a:r>
            <a:r>
              <a:rPr sz="2250" spc="-11" dirty="0">
                <a:latin typeface="Calibri"/>
                <a:cs typeface="Calibri"/>
              </a:rPr>
              <a:t>repeated</a:t>
            </a:r>
            <a:r>
              <a:rPr sz="2250" spc="-15" dirty="0">
                <a:latin typeface="Calibri"/>
                <a:cs typeface="Calibri"/>
              </a:rPr>
              <a:t> </a:t>
            </a:r>
            <a:r>
              <a:rPr sz="2250" dirty="0">
                <a:latin typeface="Calibri"/>
                <a:cs typeface="Calibri"/>
              </a:rPr>
              <a:t>thousands</a:t>
            </a:r>
            <a:r>
              <a:rPr sz="2250" spc="8" dirty="0">
                <a:latin typeface="Calibri"/>
                <a:cs typeface="Calibri"/>
              </a:rPr>
              <a:t> </a:t>
            </a:r>
            <a:r>
              <a:rPr sz="2250" dirty="0">
                <a:latin typeface="Calibri"/>
                <a:cs typeface="Calibri"/>
              </a:rPr>
              <a:t>and</a:t>
            </a:r>
            <a:r>
              <a:rPr sz="2250" spc="4" dirty="0">
                <a:latin typeface="Calibri"/>
                <a:cs typeface="Calibri"/>
              </a:rPr>
              <a:t> </a:t>
            </a:r>
            <a:r>
              <a:rPr sz="2250" spc="-4" dirty="0">
                <a:latin typeface="Calibri"/>
                <a:cs typeface="Calibri"/>
              </a:rPr>
              <a:t>thousands </a:t>
            </a:r>
            <a:r>
              <a:rPr sz="2250" spc="-495" dirty="0">
                <a:latin typeface="Calibri"/>
                <a:cs typeface="Calibri"/>
              </a:rPr>
              <a:t> </a:t>
            </a:r>
            <a:r>
              <a:rPr sz="2250" spc="-4" dirty="0">
                <a:latin typeface="Calibri"/>
                <a:cs typeface="Calibri"/>
              </a:rPr>
              <a:t>of</a:t>
            </a:r>
            <a:r>
              <a:rPr sz="2250" spc="-8" dirty="0">
                <a:latin typeface="Calibri"/>
                <a:cs typeface="Calibri"/>
              </a:rPr>
              <a:t> </a:t>
            </a:r>
            <a:r>
              <a:rPr sz="2250" dirty="0">
                <a:latin typeface="Calibri"/>
                <a:cs typeface="Calibri"/>
              </a:rPr>
              <a:t>times.</a:t>
            </a:r>
            <a:endParaRPr sz="2250">
              <a:latin typeface="Calibri"/>
              <a:cs typeface="Calibri"/>
            </a:endParaRPr>
          </a:p>
          <a:p>
            <a:pPr marL="266700" marR="831533" indent="-257175">
              <a:spcBef>
                <a:spcPts val="544"/>
              </a:spcBef>
              <a:buFont typeface="Arial MT"/>
              <a:buChar char="•"/>
              <a:tabLst>
                <a:tab pos="266224" algn="l"/>
                <a:tab pos="266700" algn="l"/>
              </a:tabLst>
            </a:pPr>
            <a:r>
              <a:rPr sz="2250" spc="-11" dirty="0">
                <a:latin typeface="Calibri"/>
                <a:cs typeface="Calibri"/>
              </a:rPr>
              <a:t>Each</a:t>
            </a:r>
            <a:r>
              <a:rPr sz="2250" spc="-8" dirty="0">
                <a:latin typeface="Calibri"/>
                <a:cs typeface="Calibri"/>
              </a:rPr>
              <a:t> </a:t>
            </a:r>
            <a:r>
              <a:rPr sz="2250" dirty="0">
                <a:latin typeface="Calibri"/>
                <a:cs typeface="Calibri"/>
              </a:rPr>
              <a:t>time</a:t>
            </a:r>
            <a:r>
              <a:rPr sz="2250" spc="4" dirty="0">
                <a:latin typeface="Calibri"/>
                <a:cs typeface="Calibri"/>
              </a:rPr>
              <a:t> </a:t>
            </a:r>
            <a:r>
              <a:rPr sz="2250" dirty="0">
                <a:latin typeface="Calibri"/>
                <a:cs typeface="Calibri"/>
              </a:rPr>
              <a:t>a </a:t>
            </a:r>
            <a:r>
              <a:rPr sz="2250" spc="-11" dirty="0">
                <a:latin typeface="Calibri"/>
                <a:cs typeface="Calibri"/>
              </a:rPr>
              <a:t>random</a:t>
            </a:r>
            <a:r>
              <a:rPr sz="2250" spc="8" dirty="0">
                <a:latin typeface="Calibri"/>
                <a:cs typeface="Calibri"/>
              </a:rPr>
              <a:t> </a:t>
            </a:r>
            <a:r>
              <a:rPr sz="2250" spc="-8" dirty="0">
                <a:latin typeface="Calibri"/>
                <a:cs typeface="Calibri"/>
              </a:rPr>
              <a:t>training</a:t>
            </a:r>
            <a:r>
              <a:rPr sz="2250" dirty="0">
                <a:latin typeface="Calibri"/>
                <a:cs typeface="Calibri"/>
              </a:rPr>
              <a:t> </a:t>
            </a:r>
            <a:r>
              <a:rPr sz="2250" spc="-15" dirty="0">
                <a:latin typeface="Calibri"/>
                <a:cs typeface="Calibri"/>
              </a:rPr>
              <a:t>example</a:t>
            </a:r>
            <a:r>
              <a:rPr sz="2250" spc="-8" dirty="0">
                <a:latin typeface="Calibri"/>
                <a:cs typeface="Calibri"/>
              </a:rPr>
              <a:t> is</a:t>
            </a:r>
            <a:r>
              <a:rPr sz="2250" spc="8" dirty="0">
                <a:latin typeface="Calibri"/>
                <a:cs typeface="Calibri"/>
              </a:rPr>
              <a:t> </a:t>
            </a:r>
            <a:r>
              <a:rPr sz="2250" spc="-19" dirty="0">
                <a:latin typeface="Calibri"/>
                <a:cs typeface="Calibri"/>
              </a:rPr>
              <a:t>taken, </a:t>
            </a:r>
            <a:r>
              <a:rPr sz="2250" spc="-8" dirty="0">
                <a:latin typeface="Calibri"/>
                <a:cs typeface="Calibri"/>
              </a:rPr>
              <a:t>weights</a:t>
            </a:r>
            <a:r>
              <a:rPr sz="2250" dirty="0">
                <a:latin typeface="Calibri"/>
                <a:cs typeface="Calibri"/>
              </a:rPr>
              <a:t> </a:t>
            </a:r>
            <a:r>
              <a:rPr sz="2250" spc="-11" dirty="0">
                <a:latin typeface="Calibri"/>
                <a:cs typeface="Calibri"/>
              </a:rPr>
              <a:t>are </a:t>
            </a:r>
            <a:r>
              <a:rPr sz="2250" spc="-495" dirty="0">
                <a:latin typeface="Calibri"/>
                <a:cs typeface="Calibri"/>
              </a:rPr>
              <a:t> </a:t>
            </a:r>
            <a:r>
              <a:rPr sz="2250" spc="-4" dirty="0">
                <a:latin typeface="Calibri"/>
                <a:cs typeface="Calibri"/>
              </a:rPr>
              <a:t>slightly </a:t>
            </a:r>
            <a:r>
              <a:rPr sz="2250" spc="-8" dirty="0">
                <a:latin typeface="Calibri"/>
                <a:cs typeface="Calibri"/>
              </a:rPr>
              <a:t>adjusted</a:t>
            </a:r>
            <a:r>
              <a:rPr sz="2250" spc="-15" dirty="0">
                <a:latin typeface="Calibri"/>
                <a:cs typeface="Calibri"/>
              </a:rPr>
              <a:t> </a:t>
            </a:r>
            <a:r>
              <a:rPr sz="2250" spc="-11" dirty="0">
                <a:latin typeface="Calibri"/>
                <a:cs typeface="Calibri"/>
              </a:rPr>
              <a:t>to</a:t>
            </a:r>
            <a:r>
              <a:rPr sz="2250" spc="-8" dirty="0">
                <a:latin typeface="Calibri"/>
                <a:cs typeface="Calibri"/>
              </a:rPr>
              <a:t> </a:t>
            </a:r>
            <a:r>
              <a:rPr sz="2250" dirty="0">
                <a:latin typeface="Calibri"/>
                <a:cs typeface="Calibri"/>
              </a:rPr>
              <a:t>tune the</a:t>
            </a:r>
            <a:r>
              <a:rPr sz="2250" spc="-11" dirty="0">
                <a:latin typeface="Calibri"/>
                <a:cs typeface="Calibri"/>
              </a:rPr>
              <a:t> </a:t>
            </a:r>
            <a:r>
              <a:rPr sz="2250" spc="-23" dirty="0">
                <a:latin typeface="Calibri"/>
                <a:cs typeface="Calibri"/>
              </a:rPr>
              <a:t>system</a:t>
            </a:r>
            <a:r>
              <a:rPr sz="2250" spc="-11" dirty="0">
                <a:latin typeface="Calibri"/>
                <a:cs typeface="Calibri"/>
              </a:rPr>
              <a:t> </a:t>
            </a:r>
            <a:r>
              <a:rPr sz="2250" spc="-19" dirty="0">
                <a:latin typeface="Calibri"/>
                <a:cs typeface="Calibri"/>
              </a:rPr>
              <a:t>for</a:t>
            </a:r>
            <a:r>
              <a:rPr sz="2250" spc="-8" dirty="0">
                <a:latin typeface="Calibri"/>
                <a:cs typeface="Calibri"/>
              </a:rPr>
              <a:t> </a:t>
            </a:r>
            <a:r>
              <a:rPr sz="2250" spc="-4" dirty="0">
                <a:latin typeface="Calibri"/>
                <a:cs typeface="Calibri"/>
              </a:rPr>
              <a:t>reducing</a:t>
            </a:r>
            <a:r>
              <a:rPr sz="2250" dirty="0">
                <a:latin typeface="Calibri"/>
                <a:cs typeface="Calibri"/>
              </a:rPr>
              <a:t> </a:t>
            </a:r>
            <a:r>
              <a:rPr sz="2250" spc="-11" dirty="0">
                <a:latin typeface="Calibri"/>
                <a:cs typeface="Calibri"/>
              </a:rPr>
              <a:t>error</a:t>
            </a:r>
            <a:r>
              <a:rPr sz="2250" spc="8" dirty="0">
                <a:latin typeface="Calibri"/>
                <a:cs typeface="Calibri"/>
              </a:rPr>
              <a:t> </a:t>
            </a:r>
            <a:r>
              <a:rPr sz="2250" spc="-4" dirty="0">
                <a:latin typeface="Calibri"/>
                <a:cs typeface="Calibri"/>
              </a:rPr>
              <a:t>of </a:t>
            </a:r>
            <a:r>
              <a:rPr sz="2250" dirty="0">
                <a:latin typeface="Calibri"/>
                <a:cs typeface="Calibri"/>
              </a:rPr>
              <a:t> </a:t>
            </a:r>
            <a:r>
              <a:rPr sz="2250" spc="-11" dirty="0">
                <a:latin typeface="Calibri"/>
                <a:cs typeface="Calibri"/>
              </a:rPr>
              <a:t>approximation.</a:t>
            </a:r>
            <a:endParaRPr sz="2250">
              <a:latin typeface="Calibri"/>
              <a:cs typeface="Calibri"/>
            </a:endParaRPr>
          </a:p>
          <a:p>
            <a:pPr marL="266700" indent="-257175">
              <a:spcBef>
                <a:spcPts val="540"/>
              </a:spcBef>
              <a:buFont typeface="Arial MT"/>
              <a:buChar char="•"/>
              <a:tabLst>
                <a:tab pos="266224" algn="l"/>
                <a:tab pos="266700" algn="l"/>
              </a:tabLst>
            </a:pPr>
            <a:r>
              <a:rPr sz="2250" dirty="0">
                <a:latin typeface="Calibri"/>
                <a:cs typeface="Calibri"/>
              </a:rPr>
              <a:t>It</a:t>
            </a:r>
            <a:r>
              <a:rPr sz="2250" spc="-11" dirty="0">
                <a:latin typeface="Calibri"/>
                <a:cs typeface="Calibri"/>
              </a:rPr>
              <a:t> </a:t>
            </a:r>
            <a:r>
              <a:rPr sz="2250" spc="-15" dirty="0">
                <a:latin typeface="Calibri"/>
                <a:cs typeface="Calibri"/>
              </a:rPr>
              <a:t>may</a:t>
            </a:r>
            <a:r>
              <a:rPr sz="2250" dirty="0">
                <a:latin typeface="Calibri"/>
                <a:cs typeface="Calibri"/>
              </a:rPr>
              <a:t> </a:t>
            </a:r>
            <a:r>
              <a:rPr sz="2250" spc="-4" dirty="0">
                <a:latin typeface="Calibri"/>
                <a:cs typeface="Calibri"/>
              </a:rPr>
              <a:t>not</a:t>
            </a:r>
            <a:r>
              <a:rPr sz="2250" spc="4" dirty="0">
                <a:latin typeface="Calibri"/>
                <a:cs typeface="Calibri"/>
              </a:rPr>
              <a:t> </a:t>
            </a:r>
            <a:r>
              <a:rPr sz="2250" spc="-4" dirty="0">
                <a:latin typeface="Calibri"/>
                <a:cs typeface="Calibri"/>
              </a:rPr>
              <a:t>be </a:t>
            </a:r>
            <a:r>
              <a:rPr sz="2250" dirty="0">
                <a:latin typeface="Calibri"/>
                <a:cs typeface="Calibri"/>
              </a:rPr>
              <a:t>an</a:t>
            </a:r>
            <a:r>
              <a:rPr sz="2250" spc="-4" dirty="0">
                <a:latin typeface="Calibri"/>
                <a:cs typeface="Calibri"/>
              </a:rPr>
              <a:t> </a:t>
            </a:r>
            <a:r>
              <a:rPr sz="2250" spc="-11" dirty="0">
                <a:latin typeface="Calibri"/>
                <a:cs typeface="Calibri"/>
              </a:rPr>
              <a:t>efficient</a:t>
            </a:r>
            <a:r>
              <a:rPr sz="2250" spc="-8" dirty="0">
                <a:latin typeface="Calibri"/>
                <a:cs typeface="Calibri"/>
              </a:rPr>
              <a:t> adjustment</a:t>
            </a:r>
            <a:r>
              <a:rPr sz="2250" spc="-23" dirty="0">
                <a:latin typeface="Calibri"/>
                <a:cs typeface="Calibri"/>
              </a:rPr>
              <a:t> </a:t>
            </a:r>
            <a:r>
              <a:rPr sz="2250" spc="-4" dirty="0">
                <a:latin typeface="Calibri"/>
                <a:cs typeface="Calibri"/>
              </a:rPr>
              <a:t>on</a:t>
            </a:r>
            <a:r>
              <a:rPr sz="2250" spc="4" dirty="0">
                <a:latin typeface="Calibri"/>
                <a:cs typeface="Calibri"/>
              </a:rPr>
              <a:t> </a:t>
            </a:r>
            <a:r>
              <a:rPr sz="2250" spc="-11" dirty="0">
                <a:latin typeface="Calibri"/>
                <a:cs typeface="Calibri"/>
              </a:rPr>
              <a:t>many</a:t>
            </a:r>
            <a:r>
              <a:rPr sz="2250" spc="4" dirty="0">
                <a:latin typeface="Calibri"/>
                <a:cs typeface="Calibri"/>
              </a:rPr>
              <a:t> </a:t>
            </a:r>
            <a:r>
              <a:rPr sz="2250" dirty="0">
                <a:latin typeface="Calibri"/>
                <a:cs typeface="Calibri"/>
              </a:rPr>
              <a:t>other </a:t>
            </a:r>
            <a:r>
              <a:rPr sz="2250" spc="-4" dirty="0">
                <a:latin typeface="Calibri"/>
                <a:cs typeface="Calibri"/>
              </a:rPr>
              <a:t>cases.</a:t>
            </a:r>
            <a:endParaRPr sz="2250">
              <a:latin typeface="Calibri"/>
              <a:cs typeface="Calibri"/>
            </a:endParaRPr>
          </a:p>
          <a:p>
            <a:pPr marL="266700" marR="23336" indent="-257175">
              <a:spcBef>
                <a:spcPts val="540"/>
              </a:spcBef>
              <a:buFont typeface="Arial MT"/>
              <a:buChar char="•"/>
              <a:tabLst>
                <a:tab pos="266224" algn="l"/>
                <a:tab pos="266700" algn="l"/>
              </a:tabLst>
            </a:pPr>
            <a:r>
              <a:rPr sz="2250" dirty="0">
                <a:latin typeface="Calibri"/>
                <a:cs typeface="Calibri"/>
              </a:rPr>
              <a:t>But </a:t>
            </a:r>
            <a:r>
              <a:rPr sz="2250" spc="-8" dirty="0">
                <a:latin typeface="Calibri"/>
                <a:cs typeface="Calibri"/>
              </a:rPr>
              <a:t>eventually </a:t>
            </a:r>
            <a:r>
              <a:rPr sz="2250" dirty="0">
                <a:latin typeface="Calibri"/>
                <a:cs typeface="Calibri"/>
              </a:rPr>
              <a:t>the </a:t>
            </a:r>
            <a:r>
              <a:rPr sz="2250" spc="-11" dirty="0">
                <a:latin typeface="Calibri"/>
                <a:cs typeface="Calibri"/>
              </a:rPr>
              <a:t>process </a:t>
            </a:r>
            <a:r>
              <a:rPr sz="2250" spc="-4" dirty="0">
                <a:latin typeface="Calibri"/>
                <a:cs typeface="Calibri"/>
              </a:rPr>
              <a:t>of </a:t>
            </a:r>
            <a:r>
              <a:rPr sz="2250" spc="-8" dirty="0">
                <a:latin typeface="Calibri"/>
                <a:cs typeface="Calibri"/>
              </a:rPr>
              <a:t>weight </a:t>
            </a:r>
            <a:r>
              <a:rPr sz="2250" spc="-4" dirty="0">
                <a:latin typeface="Calibri"/>
                <a:cs typeface="Calibri"/>
              </a:rPr>
              <a:t>adjustments leads </a:t>
            </a:r>
            <a:r>
              <a:rPr sz="2250" spc="-11" dirty="0">
                <a:latin typeface="Calibri"/>
                <a:cs typeface="Calibri"/>
              </a:rPr>
              <a:t>to </a:t>
            </a:r>
            <a:r>
              <a:rPr sz="2250" dirty="0">
                <a:latin typeface="Calibri"/>
                <a:cs typeface="Calibri"/>
              </a:rPr>
              <a:t>a </a:t>
            </a:r>
            <a:r>
              <a:rPr sz="2250" spc="-4" dirty="0">
                <a:latin typeface="Calibri"/>
                <a:cs typeface="Calibri"/>
              </a:rPr>
              <a:t>good </a:t>
            </a:r>
            <a:r>
              <a:rPr sz="2250" spc="-499" dirty="0">
                <a:latin typeface="Calibri"/>
                <a:cs typeface="Calibri"/>
              </a:rPr>
              <a:t> </a:t>
            </a:r>
            <a:r>
              <a:rPr sz="2250" dirty="0">
                <a:latin typeface="Calibri"/>
                <a:cs typeface="Calibri"/>
              </a:rPr>
              <a:t>enough</a:t>
            </a:r>
            <a:r>
              <a:rPr sz="2250" spc="4" dirty="0">
                <a:latin typeface="Calibri"/>
                <a:cs typeface="Calibri"/>
              </a:rPr>
              <a:t> </a:t>
            </a:r>
            <a:r>
              <a:rPr sz="2250" spc="-4" dirty="0">
                <a:latin typeface="Calibri"/>
                <a:cs typeface="Calibri"/>
              </a:rPr>
              <a:t>model</a:t>
            </a:r>
            <a:r>
              <a:rPr sz="2250" spc="-11" dirty="0">
                <a:latin typeface="Calibri"/>
                <a:cs typeface="Calibri"/>
              </a:rPr>
              <a:t> </a:t>
            </a:r>
            <a:r>
              <a:rPr sz="2250" spc="-19" dirty="0">
                <a:latin typeface="Calibri"/>
                <a:cs typeface="Calibri"/>
              </a:rPr>
              <a:t>for</a:t>
            </a:r>
            <a:r>
              <a:rPr sz="2250" spc="-4" dirty="0">
                <a:latin typeface="Calibri"/>
                <a:cs typeface="Calibri"/>
              </a:rPr>
              <a:t> </a:t>
            </a:r>
            <a:r>
              <a:rPr sz="2250" spc="-8" dirty="0">
                <a:latin typeface="Calibri"/>
                <a:cs typeface="Calibri"/>
              </a:rPr>
              <a:t>producing</a:t>
            </a:r>
            <a:r>
              <a:rPr sz="2250" spc="4" dirty="0">
                <a:latin typeface="Calibri"/>
                <a:cs typeface="Calibri"/>
              </a:rPr>
              <a:t> </a:t>
            </a:r>
            <a:r>
              <a:rPr sz="2250" dirty="0">
                <a:latin typeface="Calibri"/>
                <a:cs typeface="Calibri"/>
              </a:rPr>
              <a:t>an</a:t>
            </a:r>
            <a:r>
              <a:rPr sz="2250" spc="-8" dirty="0">
                <a:latin typeface="Calibri"/>
                <a:cs typeface="Calibri"/>
              </a:rPr>
              <a:t> </a:t>
            </a:r>
            <a:r>
              <a:rPr sz="2250" spc="-15" dirty="0">
                <a:latin typeface="Calibri"/>
                <a:cs typeface="Calibri"/>
              </a:rPr>
              <a:t>effective</a:t>
            </a:r>
            <a:r>
              <a:rPr sz="2250" spc="-26" dirty="0">
                <a:latin typeface="Calibri"/>
                <a:cs typeface="Calibri"/>
              </a:rPr>
              <a:t> </a:t>
            </a:r>
            <a:r>
              <a:rPr sz="2250" spc="-23" dirty="0">
                <a:latin typeface="Calibri"/>
                <a:cs typeface="Calibri"/>
              </a:rPr>
              <a:t>classifier.</a:t>
            </a:r>
            <a:endParaRPr sz="2250">
              <a:latin typeface="Calibri"/>
              <a:cs typeface="Calibri"/>
            </a:endParaRPr>
          </a:p>
          <a:p>
            <a:pPr marL="266700" indent="-257175">
              <a:spcBef>
                <a:spcPts val="544"/>
              </a:spcBef>
              <a:buFont typeface="Arial MT"/>
              <a:buChar char="•"/>
              <a:tabLst>
                <a:tab pos="266224" algn="l"/>
                <a:tab pos="266700" algn="l"/>
              </a:tabLst>
            </a:pPr>
            <a:r>
              <a:rPr sz="2250" dirty="0">
                <a:latin typeface="Calibri"/>
                <a:cs typeface="Calibri"/>
              </a:rPr>
              <a:t>It</a:t>
            </a:r>
            <a:r>
              <a:rPr sz="2250" spc="-19" dirty="0">
                <a:latin typeface="Calibri"/>
                <a:cs typeface="Calibri"/>
              </a:rPr>
              <a:t> </a:t>
            </a:r>
            <a:r>
              <a:rPr sz="2250" spc="-8" dirty="0">
                <a:latin typeface="Calibri"/>
                <a:cs typeface="Calibri"/>
              </a:rPr>
              <a:t>works</a:t>
            </a:r>
            <a:r>
              <a:rPr sz="2250" spc="-11" dirty="0">
                <a:latin typeface="Calibri"/>
                <a:cs typeface="Calibri"/>
              </a:rPr>
              <a:t> </a:t>
            </a:r>
            <a:r>
              <a:rPr sz="2250" spc="-8" dirty="0">
                <a:latin typeface="Calibri"/>
                <a:cs typeface="Calibri"/>
              </a:rPr>
              <a:t>well </a:t>
            </a:r>
            <a:r>
              <a:rPr sz="2250" dirty="0">
                <a:latin typeface="Calibri"/>
                <a:cs typeface="Calibri"/>
              </a:rPr>
              <a:t>in</a:t>
            </a:r>
            <a:r>
              <a:rPr sz="2250" spc="-11" dirty="0">
                <a:latin typeface="Calibri"/>
                <a:cs typeface="Calibri"/>
              </a:rPr>
              <a:t> many</a:t>
            </a:r>
            <a:r>
              <a:rPr sz="2250" spc="-8" dirty="0">
                <a:latin typeface="Calibri"/>
                <a:cs typeface="Calibri"/>
              </a:rPr>
              <a:t> real</a:t>
            </a:r>
            <a:r>
              <a:rPr sz="2250" spc="-15" dirty="0">
                <a:latin typeface="Calibri"/>
                <a:cs typeface="Calibri"/>
              </a:rPr>
              <a:t> </a:t>
            </a:r>
            <a:r>
              <a:rPr sz="2250" spc="-4" dirty="0">
                <a:latin typeface="Calibri"/>
                <a:cs typeface="Calibri"/>
              </a:rPr>
              <a:t>applications.</a:t>
            </a:r>
            <a:endParaRPr sz="2250">
              <a:latin typeface="Calibri"/>
              <a:cs typeface="Calibri"/>
            </a:endParaRPr>
          </a:p>
        </p:txBody>
      </p:sp>
      <p:pic>
        <p:nvPicPr>
          <p:cNvPr id="3" name="object 3"/>
          <p:cNvPicPr/>
          <p:nvPr/>
        </p:nvPicPr>
        <p:blipFill>
          <a:blip r:embed="rId2" cstate="print"/>
          <a:stretch>
            <a:fillRect/>
          </a:stretch>
        </p:blipFill>
        <p:spPr>
          <a:xfrm>
            <a:off x="443423" y="1298300"/>
            <a:ext cx="8131992" cy="370121"/>
          </a:xfrm>
          <a:prstGeom prst="rect">
            <a:avLst/>
          </a:prstGeom>
        </p:spPr>
      </p:pic>
      <p:sp>
        <p:nvSpPr>
          <p:cNvPr id="4" name="object 4"/>
          <p:cNvSpPr txBox="1">
            <a:spLocks noGrp="1"/>
          </p:cNvSpPr>
          <p:nvPr>
            <p:ph type="title" idx="4294967295"/>
          </p:nvPr>
        </p:nvSpPr>
        <p:spPr>
          <a:xfrm>
            <a:off x="593467" y="627959"/>
            <a:ext cx="8170069" cy="563616"/>
          </a:xfrm>
          <a:prstGeom prst="rect">
            <a:avLst/>
          </a:prstGeom>
        </p:spPr>
        <p:txBody>
          <a:bodyPr vert="horz" wrap="square" lIns="0" tIns="9525" rIns="0" bIns="0" rtlCol="0" anchor="ctr">
            <a:spAutoFit/>
          </a:bodyPr>
          <a:lstStyle/>
          <a:p>
            <a:pPr marL="9525">
              <a:lnSpc>
                <a:spcPct val="100000"/>
              </a:lnSpc>
              <a:spcBef>
                <a:spcPts val="75"/>
              </a:spcBef>
            </a:pPr>
            <a:r>
              <a:rPr sz="3600" spc="165" dirty="0"/>
              <a:t>Mathematical</a:t>
            </a:r>
            <a:r>
              <a:rPr sz="3600" spc="-139" dirty="0"/>
              <a:t> </a:t>
            </a:r>
            <a:r>
              <a:rPr sz="3600" spc="143" dirty="0"/>
              <a:t>Model:</a:t>
            </a:r>
            <a:r>
              <a:rPr sz="3600" spc="-113" dirty="0"/>
              <a:t> </a:t>
            </a:r>
            <a:r>
              <a:rPr sz="3600" spc="172" dirty="0"/>
              <a:t>Neural</a:t>
            </a:r>
            <a:r>
              <a:rPr sz="3600" spc="-120" dirty="0"/>
              <a:t> </a:t>
            </a:r>
            <a:r>
              <a:rPr sz="3600" spc="221" dirty="0"/>
              <a:t>Network</a:t>
            </a:r>
            <a:endParaRPr sz="3600" dirty="0"/>
          </a:p>
        </p:txBody>
      </p:sp>
      <p:sp>
        <p:nvSpPr>
          <p:cNvPr id="6" name="object 6"/>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60</a:t>
            </a:fld>
            <a:endParaRPr sz="900">
              <a:latin typeface="Calibri"/>
              <a:cs typeface="Calibri"/>
            </a:endParaRPr>
          </a:p>
        </p:txBody>
      </p:sp>
      <p:sp>
        <p:nvSpPr>
          <p:cNvPr id="7" name="Title 1"/>
          <p:cNvSpPr txBox="1">
            <a:spLocks/>
          </p:cNvSpPr>
          <p:nvPr/>
        </p:nvSpPr>
        <p:spPr>
          <a:xfrm>
            <a:off x="3316255" y="0"/>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5" name="Picture 2" descr="E:\NIET\Project\xLogo11.png.pagespeed.ic.pydHLuCQEZ.png">
            <a:extLst>
              <a:ext uri="{FF2B5EF4-FFF2-40B4-BE49-F238E27FC236}">
                <a16:creationId xmlns:a16="http://schemas.microsoft.com/office/drawing/2014/main" id="{318F24E3-2082-D9D3-05B5-EBDCB7A241CE}"/>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Date Placeholder 7"/>
          <p:cNvSpPr>
            <a:spLocks noGrp="1"/>
          </p:cNvSpPr>
          <p:nvPr>
            <p:ph type="dt" sz="half" idx="10"/>
          </p:nvPr>
        </p:nvSpPr>
        <p:spPr/>
        <p:txBody>
          <a:bodyPr/>
          <a:lstStyle/>
          <a:p>
            <a:r>
              <a:rPr lang="en-US"/>
              <a:t>1/5/2020</a:t>
            </a:r>
          </a:p>
        </p:txBody>
      </p:sp>
      <p:sp>
        <p:nvSpPr>
          <p:cNvPr id="9" name="Footer Placeholder 8"/>
          <p:cNvSpPr>
            <a:spLocks noGrp="1"/>
          </p:cNvSpPr>
          <p:nvPr>
            <p:ph type="ftr" sz="quarter" idx="11"/>
          </p:nvPr>
        </p:nvSpPr>
        <p:spPr/>
        <p:txBody>
          <a:bodyPr/>
          <a:lstStyle/>
          <a:p>
            <a:r>
              <a:rPr lang="it-IT"/>
              <a:t>Ms.Shivani Sharma              COMPUTER VISION  UNIT- 1</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995" y="1332590"/>
            <a:ext cx="4083442" cy="370121"/>
          </a:xfrm>
          <a:prstGeom prst="rect">
            <a:avLst/>
          </a:prstGeom>
        </p:spPr>
      </p:pic>
      <p:sp>
        <p:nvSpPr>
          <p:cNvPr id="3" name="object 3"/>
          <p:cNvSpPr txBox="1">
            <a:spLocks noGrp="1"/>
          </p:cNvSpPr>
          <p:nvPr>
            <p:ph type="title" idx="4294967295"/>
          </p:nvPr>
        </p:nvSpPr>
        <p:spPr>
          <a:xfrm>
            <a:off x="2617850" y="708746"/>
            <a:ext cx="4126706" cy="563616"/>
          </a:xfrm>
          <a:prstGeom prst="rect">
            <a:avLst/>
          </a:prstGeom>
        </p:spPr>
        <p:txBody>
          <a:bodyPr vert="horz" wrap="square" lIns="0" tIns="9525" rIns="0" bIns="0" rtlCol="0" anchor="ctr">
            <a:spAutoFit/>
          </a:bodyPr>
          <a:lstStyle/>
          <a:p>
            <a:pPr marL="9525">
              <a:lnSpc>
                <a:spcPct val="100000"/>
              </a:lnSpc>
              <a:spcBef>
                <a:spcPts val="75"/>
              </a:spcBef>
            </a:pPr>
            <a:r>
              <a:rPr sz="3600" spc="90" dirty="0"/>
              <a:t>Feed</a:t>
            </a:r>
            <a:r>
              <a:rPr sz="3600" spc="-143" dirty="0"/>
              <a:t> </a:t>
            </a:r>
            <a:r>
              <a:rPr sz="3600" spc="191" dirty="0"/>
              <a:t>Forward</a:t>
            </a:r>
            <a:r>
              <a:rPr sz="3600" spc="-139" dirty="0"/>
              <a:t> </a:t>
            </a:r>
            <a:r>
              <a:rPr sz="3600" spc="139" dirty="0"/>
              <a:t>NNs</a:t>
            </a:r>
            <a:endParaRPr sz="3600" dirty="0"/>
          </a:p>
        </p:txBody>
      </p:sp>
      <p:sp>
        <p:nvSpPr>
          <p:cNvPr id="4" name="object 4"/>
          <p:cNvSpPr txBox="1"/>
          <p:nvPr/>
        </p:nvSpPr>
        <p:spPr>
          <a:xfrm>
            <a:off x="287655" y="1903381"/>
            <a:ext cx="5053488" cy="984885"/>
          </a:xfrm>
          <a:prstGeom prst="rect">
            <a:avLst/>
          </a:prstGeom>
        </p:spPr>
        <p:txBody>
          <a:bodyPr vert="horz" wrap="square" lIns="0" tIns="45720" rIns="0" bIns="0" rtlCol="0">
            <a:spAutoFit/>
          </a:bodyPr>
          <a:lstStyle/>
          <a:p>
            <a:pPr marL="266700" marR="3810" indent="-257175">
              <a:lnSpc>
                <a:spcPts val="2265"/>
              </a:lnSpc>
              <a:spcBef>
                <a:spcPts val="360"/>
              </a:spcBef>
              <a:buFont typeface="Arial MT"/>
              <a:buChar char="•"/>
              <a:tabLst>
                <a:tab pos="266224" algn="l"/>
                <a:tab pos="266700" algn="l"/>
              </a:tabLst>
            </a:pPr>
            <a:r>
              <a:rPr sz="2100" b="1" spc="-11" dirty="0">
                <a:latin typeface="Calibri"/>
                <a:cs typeface="Calibri"/>
              </a:rPr>
              <a:t>Feed</a:t>
            </a:r>
            <a:r>
              <a:rPr sz="2100" b="1" dirty="0">
                <a:latin typeface="Calibri"/>
                <a:cs typeface="Calibri"/>
              </a:rPr>
              <a:t> </a:t>
            </a:r>
            <a:r>
              <a:rPr sz="2100" b="1" spc="-15" dirty="0">
                <a:latin typeface="Calibri"/>
                <a:cs typeface="Calibri"/>
              </a:rPr>
              <a:t>forward</a:t>
            </a:r>
            <a:r>
              <a:rPr sz="2100" b="1" spc="19" dirty="0">
                <a:latin typeface="Calibri"/>
                <a:cs typeface="Calibri"/>
              </a:rPr>
              <a:t> </a:t>
            </a:r>
            <a:r>
              <a:rPr sz="2100" b="1" spc="-11" dirty="0">
                <a:latin typeface="Calibri"/>
                <a:cs typeface="Calibri"/>
              </a:rPr>
              <a:t>neural</a:t>
            </a:r>
            <a:r>
              <a:rPr sz="2100" b="1" spc="19" dirty="0">
                <a:latin typeface="Calibri"/>
                <a:cs typeface="Calibri"/>
              </a:rPr>
              <a:t> </a:t>
            </a:r>
            <a:r>
              <a:rPr sz="2100" b="1" spc="-11" dirty="0">
                <a:latin typeface="Calibri"/>
                <a:cs typeface="Calibri"/>
              </a:rPr>
              <a:t>networks</a:t>
            </a:r>
            <a:r>
              <a:rPr sz="2100" b="1" spc="19" dirty="0">
                <a:latin typeface="Calibri"/>
                <a:cs typeface="Calibri"/>
              </a:rPr>
              <a:t> </a:t>
            </a:r>
            <a:r>
              <a:rPr sz="2100" spc="-15" dirty="0">
                <a:latin typeface="Calibri"/>
                <a:cs typeface="Calibri"/>
              </a:rPr>
              <a:t>are</a:t>
            </a:r>
            <a:r>
              <a:rPr sz="2100" spc="4" dirty="0">
                <a:latin typeface="Calibri"/>
                <a:cs typeface="Calibri"/>
              </a:rPr>
              <a:t> </a:t>
            </a:r>
            <a:r>
              <a:rPr sz="2100" spc="-4" dirty="0">
                <a:latin typeface="Calibri"/>
                <a:cs typeface="Calibri"/>
              </a:rPr>
              <a:t>the</a:t>
            </a:r>
            <a:r>
              <a:rPr sz="2100" spc="8" dirty="0">
                <a:latin typeface="Calibri"/>
                <a:cs typeface="Calibri"/>
              </a:rPr>
              <a:t> </a:t>
            </a:r>
            <a:r>
              <a:rPr sz="2100" spc="-8" dirty="0">
                <a:latin typeface="Calibri"/>
                <a:cs typeface="Calibri"/>
              </a:rPr>
              <a:t>basic </a:t>
            </a:r>
            <a:r>
              <a:rPr sz="2100" spc="-461" dirty="0">
                <a:latin typeface="Calibri"/>
                <a:cs typeface="Calibri"/>
              </a:rPr>
              <a:t> </a:t>
            </a:r>
            <a:r>
              <a:rPr sz="2100" spc="-8" dirty="0">
                <a:latin typeface="Calibri"/>
                <a:cs typeface="Calibri"/>
              </a:rPr>
              <a:t>building</a:t>
            </a:r>
            <a:r>
              <a:rPr sz="2100" spc="30" dirty="0">
                <a:latin typeface="Calibri"/>
                <a:cs typeface="Calibri"/>
              </a:rPr>
              <a:t> </a:t>
            </a:r>
            <a:r>
              <a:rPr sz="2100" spc="-11" dirty="0">
                <a:latin typeface="Calibri"/>
                <a:cs typeface="Calibri"/>
              </a:rPr>
              <a:t>blocks</a:t>
            </a:r>
            <a:r>
              <a:rPr sz="2100" spc="8" dirty="0">
                <a:latin typeface="Calibri"/>
                <a:cs typeface="Calibri"/>
              </a:rPr>
              <a:t> </a:t>
            </a:r>
            <a:r>
              <a:rPr sz="2100" spc="-4" dirty="0">
                <a:latin typeface="Calibri"/>
                <a:cs typeface="Calibri"/>
              </a:rPr>
              <a:t>of NNs</a:t>
            </a:r>
            <a:r>
              <a:rPr sz="2100" spc="23" dirty="0">
                <a:latin typeface="Calibri"/>
                <a:cs typeface="Calibri"/>
              </a:rPr>
              <a:t> </a:t>
            </a:r>
            <a:r>
              <a:rPr sz="2100" spc="-4" dirty="0">
                <a:latin typeface="Calibri"/>
                <a:cs typeface="Calibri"/>
              </a:rPr>
              <a:t>and</a:t>
            </a:r>
            <a:r>
              <a:rPr sz="2100" spc="11" dirty="0">
                <a:latin typeface="Calibri"/>
                <a:cs typeface="Calibri"/>
              </a:rPr>
              <a:t> </a:t>
            </a:r>
            <a:r>
              <a:rPr sz="2100" spc="-4" dirty="0">
                <a:latin typeface="Calibri"/>
                <a:cs typeface="Calibri"/>
              </a:rPr>
              <a:t>deep </a:t>
            </a:r>
            <a:r>
              <a:rPr sz="2100" spc="-8" dirty="0">
                <a:latin typeface="Calibri"/>
                <a:cs typeface="Calibri"/>
              </a:rPr>
              <a:t>learning.</a:t>
            </a:r>
            <a:endParaRPr sz="2100">
              <a:latin typeface="Calibri"/>
              <a:cs typeface="Calibri"/>
            </a:endParaRPr>
          </a:p>
          <a:p>
            <a:pPr marL="266700" indent="-257175">
              <a:spcBef>
                <a:spcPts val="221"/>
              </a:spcBef>
              <a:buFont typeface="Arial MT"/>
              <a:buChar char="•"/>
              <a:tabLst>
                <a:tab pos="266224" algn="l"/>
                <a:tab pos="266700" algn="l"/>
              </a:tabLst>
            </a:pPr>
            <a:r>
              <a:rPr sz="2100" spc="-8" dirty="0">
                <a:latin typeface="Calibri"/>
                <a:cs typeface="Calibri"/>
              </a:rPr>
              <a:t>The </a:t>
            </a:r>
            <a:r>
              <a:rPr sz="2100" spc="-4" dirty="0">
                <a:latin typeface="Calibri"/>
                <a:cs typeface="Calibri"/>
              </a:rPr>
              <a:t>model</a:t>
            </a:r>
            <a:r>
              <a:rPr sz="2100" spc="4" dirty="0">
                <a:latin typeface="Calibri"/>
                <a:cs typeface="Calibri"/>
              </a:rPr>
              <a:t> </a:t>
            </a:r>
            <a:r>
              <a:rPr sz="2100" spc="-4" dirty="0">
                <a:latin typeface="Calibri"/>
                <a:cs typeface="Calibri"/>
              </a:rPr>
              <a:t>is</a:t>
            </a:r>
            <a:r>
              <a:rPr sz="2100" dirty="0">
                <a:latin typeface="Calibri"/>
                <a:cs typeface="Calibri"/>
              </a:rPr>
              <a:t> </a:t>
            </a:r>
            <a:r>
              <a:rPr sz="2100" spc="-11" dirty="0">
                <a:latin typeface="Calibri"/>
                <a:cs typeface="Calibri"/>
              </a:rPr>
              <a:t>represented</a:t>
            </a:r>
            <a:r>
              <a:rPr sz="2100" spc="11" dirty="0">
                <a:latin typeface="Calibri"/>
                <a:cs typeface="Calibri"/>
              </a:rPr>
              <a:t> </a:t>
            </a:r>
            <a:r>
              <a:rPr sz="2100" spc="-4" dirty="0">
                <a:latin typeface="Calibri"/>
                <a:cs typeface="Calibri"/>
              </a:rPr>
              <a:t>with</a:t>
            </a:r>
            <a:r>
              <a:rPr sz="2100" spc="4" dirty="0">
                <a:latin typeface="Calibri"/>
                <a:cs typeface="Calibri"/>
              </a:rPr>
              <a:t> </a:t>
            </a:r>
            <a:r>
              <a:rPr sz="2100" spc="-4" dirty="0">
                <a:latin typeface="Calibri"/>
                <a:cs typeface="Calibri"/>
              </a:rPr>
              <a:t>a</a:t>
            </a:r>
            <a:r>
              <a:rPr sz="2100" dirty="0">
                <a:latin typeface="Calibri"/>
                <a:cs typeface="Calibri"/>
              </a:rPr>
              <a:t> </a:t>
            </a:r>
            <a:r>
              <a:rPr sz="2100" spc="-11" dirty="0">
                <a:latin typeface="Calibri"/>
                <a:cs typeface="Calibri"/>
              </a:rPr>
              <a:t>directed</a:t>
            </a:r>
            <a:endParaRPr sz="2100">
              <a:latin typeface="Calibri"/>
              <a:cs typeface="Calibri"/>
            </a:endParaRPr>
          </a:p>
        </p:txBody>
      </p:sp>
      <p:sp>
        <p:nvSpPr>
          <p:cNvPr id="5" name="object 5"/>
          <p:cNvSpPr/>
          <p:nvPr/>
        </p:nvSpPr>
        <p:spPr>
          <a:xfrm>
            <a:off x="839514" y="3902201"/>
            <a:ext cx="324803" cy="246698"/>
          </a:xfrm>
          <a:custGeom>
            <a:avLst/>
            <a:gdLst/>
            <a:ahLst/>
            <a:cxnLst/>
            <a:rect l="l" t="t" r="r" b="b"/>
            <a:pathLst>
              <a:path w="433069" h="328929">
                <a:moveTo>
                  <a:pt x="327558" y="0"/>
                </a:moveTo>
                <a:lnTo>
                  <a:pt x="322859" y="13334"/>
                </a:lnTo>
                <a:lnTo>
                  <a:pt x="341909" y="21595"/>
                </a:lnTo>
                <a:lnTo>
                  <a:pt x="358292" y="33035"/>
                </a:lnTo>
                <a:lnTo>
                  <a:pt x="383057" y="65405"/>
                </a:lnTo>
                <a:lnTo>
                  <a:pt x="397630" y="109156"/>
                </a:lnTo>
                <a:lnTo>
                  <a:pt x="402488" y="162813"/>
                </a:lnTo>
                <a:lnTo>
                  <a:pt x="401254" y="191791"/>
                </a:lnTo>
                <a:lnTo>
                  <a:pt x="391451" y="241841"/>
                </a:lnTo>
                <a:lnTo>
                  <a:pt x="371909" y="280894"/>
                </a:lnTo>
                <a:lnTo>
                  <a:pt x="342103" y="307234"/>
                </a:lnTo>
                <a:lnTo>
                  <a:pt x="323367" y="315594"/>
                </a:lnTo>
                <a:lnTo>
                  <a:pt x="327558" y="328930"/>
                </a:lnTo>
                <a:lnTo>
                  <a:pt x="372389" y="307879"/>
                </a:lnTo>
                <a:lnTo>
                  <a:pt x="405409" y="271399"/>
                </a:lnTo>
                <a:lnTo>
                  <a:pt x="425697" y="222599"/>
                </a:lnTo>
                <a:lnTo>
                  <a:pt x="432460" y="164464"/>
                </a:lnTo>
                <a:lnTo>
                  <a:pt x="430767" y="134346"/>
                </a:lnTo>
                <a:lnTo>
                  <a:pt x="417190" y="80918"/>
                </a:lnTo>
                <a:lnTo>
                  <a:pt x="390280" y="37415"/>
                </a:lnTo>
                <a:lnTo>
                  <a:pt x="351418" y="8598"/>
                </a:lnTo>
                <a:lnTo>
                  <a:pt x="327558" y="0"/>
                </a:lnTo>
                <a:close/>
              </a:path>
              <a:path w="433069" h="328929">
                <a:moveTo>
                  <a:pt x="104889" y="0"/>
                </a:moveTo>
                <a:lnTo>
                  <a:pt x="60140" y="21066"/>
                </a:lnTo>
                <a:lnTo>
                  <a:pt x="27127" y="57657"/>
                </a:lnTo>
                <a:lnTo>
                  <a:pt x="6781" y="106489"/>
                </a:lnTo>
                <a:lnTo>
                  <a:pt x="0" y="164464"/>
                </a:lnTo>
                <a:lnTo>
                  <a:pt x="1688" y="194710"/>
                </a:lnTo>
                <a:lnTo>
                  <a:pt x="15205" y="248154"/>
                </a:lnTo>
                <a:lnTo>
                  <a:pt x="42047" y="291568"/>
                </a:lnTo>
                <a:lnTo>
                  <a:pt x="80971" y="320333"/>
                </a:lnTo>
                <a:lnTo>
                  <a:pt x="104889" y="328930"/>
                </a:lnTo>
                <a:lnTo>
                  <a:pt x="109054" y="315594"/>
                </a:lnTo>
                <a:lnTo>
                  <a:pt x="90309" y="307234"/>
                </a:lnTo>
                <a:lnTo>
                  <a:pt x="74134" y="295671"/>
                </a:lnTo>
                <a:lnTo>
                  <a:pt x="49491" y="262889"/>
                </a:lnTo>
                <a:lnTo>
                  <a:pt x="34861" y="218138"/>
                </a:lnTo>
                <a:lnTo>
                  <a:pt x="29984" y="162813"/>
                </a:lnTo>
                <a:lnTo>
                  <a:pt x="31203" y="134735"/>
                </a:lnTo>
                <a:lnTo>
                  <a:pt x="40957" y="86054"/>
                </a:lnTo>
                <a:lnTo>
                  <a:pt x="60562" y="47642"/>
                </a:lnTo>
                <a:lnTo>
                  <a:pt x="90604" y="21595"/>
                </a:lnTo>
                <a:lnTo>
                  <a:pt x="109575" y="13334"/>
                </a:lnTo>
                <a:lnTo>
                  <a:pt x="104889" y="0"/>
                </a:lnTo>
                <a:close/>
              </a:path>
            </a:pathLst>
          </a:custGeom>
          <a:solidFill>
            <a:srgbClr val="0000FF"/>
          </a:solidFill>
        </p:spPr>
        <p:txBody>
          <a:bodyPr wrap="square" lIns="0" tIns="0" rIns="0" bIns="0" rtlCol="0"/>
          <a:lstStyle/>
          <a:p>
            <a:endParaRPr sz="1350"/>
          </a:p>
        </p:txBody>
      </p:sp>
      <p:sp>
        <p:nvSpPr>
          <p:cNvPr id="6" name="object 6"/>
          <p:cNvSpPr txBox="1"/>
          <p:nvPr/>
        </p:nvSpPr>
        <p:spPr>
          <a:xfrm>
            <a:off x="249556" y="2831783"/>
            <a:ext cx="4940141" cy="3003386"/>
          </a:xfrm>
          <a:prstGeom prst="rect">
            <a:avLst/>
          </a:prstGeom>
        </p:spPr>
        <p:txBody>
          <a:bodyPr vert="horz" wrap="square" lIns="0" tIns="45720" rIns="0" bIns="0" rtlCol="0">
            <a:spAutoFit/>
          </a:bodyPr>
          <a:lstStyle/>
          <a:p>
            <a:pPr marL="304800" marR="51435">
              <a:lnSpc>
                <a:spcPts val="2265"/>
              </a:lnSpc>
              <a:spcBef>
                <a:spcPts val="360"/>
              </a:spcBef>
            </a:pPr>
            <a:r>
              <a:rPr sz="2100" spc="-8" dirty="0">
                <a:latin typeface="Calibri"/>
                <a:cs typeface="Calibri"/>
              </a:rPr>
              <a:t>acyclic</a:t>
            </a:r>
            <a:r>
              <a:rPr sz="2100" spc="-4" dirty="0">
                <a:latin typeface="Calibri"/>
                <a:cs typeface="Calibri"/>
              </a:rPr>
              <a:t> </a:t>
            </a:r>
            <a:r>
              <a:rPr sz="2100" spc="-11" dirty="0">
                <a:latin typeface="Calibri"/>
                <a:cs typeface="Calibri"/>
              </a:rPr>
              <a:t>graph</a:t>
            </a:r>
            <a:r>
              <a:rPr sz="2100" dirty="0">
                <a:latin typeface="Calibri"/>
                <a:cs typeface="Calibri"/>
              </a:rPr>
              <a:t> </a:t>
            </a:r>
            <a:r>
              <a:rPr sz="2100" spc="-8" dirty="0">
                <a:latin typeface="Calibri"/>
                <a:cs typeface="Calibri"/>
              </a:rPr>
              <a:t>describing</a:t>
            </a:r>
            <a:r>
              <a:rPr sz="2100" spc="19" dirty="0">
                <a:latin typeface="Calibri"/>
                <a:cs typeface="Calibri"/>
              </a:rPr>
              <a:t> </a:t>
            </a:r>
            <a:r>
              <a:rPr sz="2100" spc="-11" dirty="0">
                <a:latin typeface="Calibri"/>
                <a:cs typeface="Calibri"/>
              </a:rPr>
              <a:t>how</a:t>
            </a:r>
            <a:r>
              <a:rPr sz="2100" spc="4" dirty="0">
                <a:latin typeface="Calibri"/>
                <a:cs typeface="Calibri"/>
              </a:rPr>
              <a:t> </a:t>
            </a:r>
            <a:r>
              <a:rPr sz="2100" spc="-4" dirty="0">
                <a:latin typeface="Calibri"/>
                <a:cs typeface="Calibri"/>
              </a:rPr>
              <a:t>the</a:t>
            </a:r>
            <a:r>
              <a:rPr sz="2100" dirty="0">
                <a:latin typeface="Calibri"/>
                <a:cs typeface="Calibri"/>
              </a:rPr>
              <a:t> </a:t>
            </a:r>
            <a:r>
              <a:rPr sz="2100" spc="-4" dirty="0">
                <a:latin typeface="Calibri"/>
                <a:cs typeface="Calibri"/>
              </a:rPr>
              <a:t>functions </a:t>
            </a:r>
            <a:r>
              <a:rPr sz="2100" spc="-465" dirty="0">
                <a:latin typeface="Calibri"/>
                <a:cs typeface="Calibri"/>
              </a:rPr>
              <a:t> </a:t>
            </a:r>
            <a:r>
              <a:rPr sz="2100" spc="-15" dirty="0">
                <a:latin typeface="Calibri"/>
                <a:cs typeface="Calibri"/>
              </a:rPr>
              <a:t>are</a:t>
            </a:r>
            <a:r>
              <a:rPr sz="2100" spc="-4" dirty="0">
                <a:latin typeface="Calibri"/>
                <a:cs typeface="Calibri"/>
              </a:rPr>
              <a:t> </a:t>
            </a:r>
            <a:r>
              <a:rPr sz="2100" spc="-8" dirty="0">
                <a:latin typeface="Calibri"/>
                <a:cs typeface="Calibri"/>
              </a:rPr>
              <a:t>composed</a:t>
            </a:r>
            <a:r>
              <a:rPr sz="2100" spc="19" dirty="0">
                <a:latin typeface="Calibri"/>
                <a:cs typeface="Calibri"/>
              </a:rPr>
              <a:t> </a:t>
            </a:r>
            <a:r>
              <a:rPr sz="2100" spc="-34" dirty="0">
                <a:latin typeface="Calibri"/>
                <a:cs typeface="Calibri"/>
              </a:rPr>
              <a:t>together.</a:t>
            </a:r>
            <a:endParaRPr sz="2100">
              <a:latin typeface="Calibri"/>
              <a:cs typeface="Calibri"/>
            </a:endParaRPr>
          </a:p>
          <a:p>
            <a:pPr marL="304800" indent="-257175">
              <a:spcBef>
                <a:spcPts val="221"/>
              </a:spcBef>
              <a:buFont typeface="Arial MT"/>
              <a:buChar char="•"/>
              <a:tabLst>
                <a:tab pos="304324" algn="l"/>
                <a:tab pos="304800" algn="l"/>
              </a:tabLst>
            </a:pPr>
            <a:r>
              <a:rPr sz="2100" spc="-4" dirty="0">
                <a:latin typeface="Calibri"/>
                <a:cs typeface="Calibri"/>
              </a:rPr>
              <a:t>The</a:t>
            </a:r>
            <a:r>
              <a:rPr sz="2100" spc="-34" dirty="0">
                <a:latin typeface="Calibri"/>
                <a:cs typeface="Calibri"/>
              </a:rPr>
              <a:t> </a:t>
            </a:r>
            <a:r>
              <a:rPr sz="2100" spc="-4" dirty="0">
                <a:latin typeface="Calibri"/>
                <a:cs typeface="Calibri"/>
              </a:rPr>
              <a:t>function</a:t>
            </a:r>
            <a:endParaRPr sz="2100">
              <a:latin typeface="Calibri"/>
              <a:cs typeface="Calibri"/>
            </a:endParaRPr>
          </a:p>
          <a:p>
            <a:pPr marL="411956">
              <a:spcBef>
                <a:spcPts val="270"/>
              </a:spcBef>
              <a:tabLst>
                <a:tab pos="677227" algn="l"/>
                <a:tab pos="1011079" algn="l"/>
              </a:tabLst>
            </a:pPr>
            <a:r>
              <a:rPr sz="2100" spc="-4" dirty="0">
                <a:solidFill>
                  <a:srgbClr val="0000FF"/>
                </a:solidFill>
                <a:latin typeface="Cambria Math"/>
                <a:cs typeface="Cambria Math"/>
              </a:rPr>
              <a:t>𝑓	𝑥	=</a:t>
            </a:r>
            <a:r>
              <a:rPr sz="2100" spc="109" dirty="0">
                <a:solidFill>
                  <a:srgbClr val="0000FF"/>
                </a:solidFill>
                <a:latin typeface="Cambria Math"/>
                <a:cs typeface="Cambria Math"/>
              </a:rPr>
              <a:t> </a:t>
            </a:r>
            <a:r>
              <a:rPr sz="2100" spc="56" dirty="0">
                <a:solidFill>
                  <a:srgbClr val="0000FF"/>
                </a:solidFill>
                <a:latin typeface="Cambria Math"/>
                <a:cs typeface="Cambria Math"/>
              </a:rPr>
              <a:t>𝑓</a:t>
            </a:r>
            <a:r>
              <a:rPr sz="2306" spc="84" baseline="27100" dirty="0">
                <a:solidFill>
                  <a:srgbClr val="0000FF"/>
                </a:solidFill>
                <a:latin typeface="Cambria Math"/>
                <a:cs typeface="Cambria Math"/>
              </a:rPr>
              <a:t>4</a:t>
            </a:r>
            <a:r>
              <a:rPr sz="2100" spc="56" dirty="0">
                <a:solidFill>
                  <a:srgbClr val="0000FF"/>
                </a:solidFill>
                <a:latin typeface="Cambria Math"/>
                <a:cs typeface="Cambria Math"/>
              </a:rPr>
              <a:t>(𝑓</a:t>
            </a:r>
            <a:r>
              <a:rPr sz="2306" spc="84" baseline="27100" dirty="0">
                <a:solidFill>
                  <a:srgbClr val="0000FF"/>
                </a:solidFill>
                <a:latin typeface="Cambria Math"/>
                <a:cs typeface="Cambria Math"/>
              </a:rPr>
              <a:t>3</a:t>
            </a:r>
            <a:r>
              <a:rPr sz="2100" spc="56" dirty="0">
                <a:solidFill>
                  <a:srgbClr val="0000FF"/>
                </a:solidFill>
                <a:latin typeface="Cambria Math"/>
                <a:cs typeface="Cambria Math"/>
              </a:rPr>
              <a:t>(𝑓</a:t>
            </a:r>
            <a:r>
              <a:rPr sz="2306" spc="84" baseline="27100" dirty="0">
                <a:solidFill>
                  <a:srgbClr val="0000FF"/>
                </a:solidFill>
                <a:latin typeface="Cambria Math"/>
                <a:cs typeface="Cambria Math"/>
              </a:rPr>
              <a:t>2</a:t>
            </a:r>
            <a:r>
              <a:rPr sz="2100" spc="56" dirty="0">
                <a:solidFill>
                  <a:srgbClr val="0000FF"/>
                </a:solidFill>
                <a:latin typeface="Cambria Math"/>
                <a:cs typeface="Cambria Math"/>
              </a:rPr>
              <a:t>(𝑓</a:t>
            </a:r>
            <a:r>
              <a:rPr sz="2306" spc="84" baseline="27100" dirty="0">
                <a:solidFill>
                  <a:srgbClr val="0000FF"/>
                </a:solidFill>
                <a:latin typeface="Cambria Math"/>
                <a:cs typeface="Cambria Math"/>
              </a:rPr>
              <a:t>1</a:t>
            </a:r>
            <a:r>
              <a:rPr sz="2100" spc="56" dirty="0">
                <a:solidFill>
                  <a:srgbClr val="0000FF"/>
                </a:solidFill>
                <a:latin typeface="Cambria Math"/>
                <a:cs typeface="Cambria Math"/>
              </a:rPr>
              <a:t>(𝑥))))</a:t>
            </a:r>
            <a:endParaRPr sz="2100">
              <a:latin typeface="Cambria Math"/>
              <a:cs typeface="Cambria Math"/>
            </a:endParaRPr>
          </a:p>
          <a:p>
            <a:pPr marL="411956">
              <a:spcBef>
                <a:spcPts val="244"/>
              </a:spcBef>
            </a:pPr>
            <a:r>
              <a:rPr sz="2100" spc="-8" dirty="0">
                <a:latin typeface="Calibri"/>
                <a:cs typeface="Calibri"/>
              </a:rPr>
              <a:t>tends</a:t>
            </a:r>
            <a:r>
              <a:rPr sz="2100" spc="4" dirty="0">
                <a:latin typeface="Calibri"/>
                <a:cs typeface="Calibri"/>
              </a:rPr>
              <a:t> </a:t>
            </a:r>
            <a:r>
              <a:rPr sz="2100" spc="-15" dirty="0">
                <a:latin typeface="Calibri"/>
                <a:cs typeface="Calibri"/>
              </a:rPr>
              <a:t>to</a:t>
            </a:r>
            <a:r>
              <a:rPr sz="2100" spc="-8" dirty="0">
                <a:latin typeface="Calibri"/>
                <a:cs typeface="Calibri"/>
              </a:rPr>
              <a:t> </a:t>
            </a:r>
            <a:r>
              <a:rPr sz="2100" spc="-19" dirty="0">
                <a:latin typeface="Calibri"/>
                <a:cs typeface="Calibri"/>
              </a:rPr>
              <a:t>approximate</a:t>
            </a:r>
            <a:r>
              <a:rPr sz="2100" spc="15" dirty="0">
                <a:latin typeface="Calibri"/>
                <a:cs typeface="Calibri"/>
              </a:rPr>
              <a:t> </a:t>
            </a:r>
            <a:r>
              <a:rPr sz="2100" spc="68" dirty="0">
                <a:latin typeface="Cambria Math"/>
                <a:cs typeface="Cambria Math"/>
              </a:rPr>
              <a:t>𝑓</a:t>
            </a:r>
            <a:r>
              <a:rPr sz="2306" spc="101" baseline="27100" dirty="0">
                <a:latin typeface="Cambria Math"/>
                <a:cs typeface="Cambria Math"/>
              </a:rPr>
              <a:t>∗</a:t>
            </a:r>
            <a:r>
              <a:rPr sz="2100" spc="68" dirty="0">
                <a:latin typeface="Calibri"/>
                <a:cs typeface="Calibri"/>
              </a:rPr>
              <a:t>.</a:t>
            </a:r>
            <a:endParaRPr sz="2100">
              <a:latin typeface="Calibri"/>
              <a:cs typeface="Calibri"/>
            </a:endParaRPr>
          </a:p>
          <a:p>
            <a:pPr marL="304800" marR="335756" indent="-257175">
              <a:lnSpc>
                <a:spcPts val="2273"/>
              </a:lnSpc>
              <a:spcBef>
                <a:spcPts val="525"/>
              </a:spcBef>
              <a:buFont typeface="Arial MT"/>
              <a:buChar char="•"/>
              <a:tabLst>
                <a:tab pos="304324" algn="l"/>
                <a:tab pos="304800" algn="l"/>
              </a:tabLst>
            </a:pPr>
            <a:r>
              <a:rPr sz="2100" spc="-15" dirty="0">
                <a:latin typeface="Calibri"/>
                <a:cs typeface="Calibri"/>
              </a:rPr>
              <a:t>For</a:t>
            </a:r>
            <a:r>
              <a:rPr sz="2100" spc="-8" dirty="0">
                <a:latin typeface="Calibri"/>
                <a:cs typeface="Calibri"/>
              </a:rPr>
              <a:t> </a:t>
            </a:r>
            <a:r>
              <a:rPr sz="2100" spc="-4" dirty="0">
                <a:latin typeface="Calibri"/>
                <a:cs typeface="Calibri"/>
              </a:rPr>
              <a:t>each</a:t>
            </a:r>
            <a:r>
              <a:rPr sz="2100" dirty="0">
                <a:latin typeface="Calibri"/>
                <a:cs typeface="Calibri"/>
              </a:rPr>
              <a:t> </a:t>
            </a:r>
            <a:r>
              <a:rPr sz="2100" spc="-4" dirty="0">
                <a:latin typeface="Calibri"/>
                <a:cs typeface="Calibri"/>
              </a:rPr>
              <a:t>input</a:t>
            </a:r>
            <a:r>
              <a:rPr sz="2100" spc="26" dirty="0">
                <a:latin typeface="Calibri"/>
                <a:cs typeface="Calibri"/>
              </a:rPr>
              <a:t> </a:t>
            </a:r>
            <a:r>
              <a:rPr sz="2100" spc="-4" dirty="0">
                <a:latin typeface="Calibri"/>
                <a:cs typeface="Calibri"/>
              </a:rPr>
              <a:t>x, the NN</a:t>
            </a:r>
            <a:r>
              <a:rPr sz="2100" spc="8" dirty="0">
                <a:latin typeface="Calibri"/>
                <a:cs typeface="Calibri"/>
              </a:rPr>
              <a:t> </a:t>
            </a:r>
            <a:r>
              <a:rPr sz="2100" spc="-8" dirty="0">
                <a:latin typeface="Calibri"/>
                <a:cs typeface="Calibri"/>
              </a:rPr>
              <a:t>should </a:t>
            </a:r>
            <a:r>
              <a:rPr sz="2100" spc="-4" dirty="0">
                <a:latin typeface="Calibri"/>
                <a:cs typeface="Calibri"/>
              </a:rPr>
              <a:t> </a:t>
            </a:r>
            <a:r>
              <a:rPr sz="2100" spc="-15" dirty="0">
                <a:latin typeface="Calibri"/>
                <a:cs typeface="Calibri"/>
              </a:rPr>
              <a:t>approximate</a:t>
            </a:r>
            <a:r>
              <a:rPr sz="2100" spc="-4" dirty="0">
                <a:latin typeface="Calibri"/>
                <a:cs typeface="Calibri"/>
              </a:rPr>
              <a:t> the</a:t>
            </a:r>
            <a:r>
              <a:rPr sz="2100" spc="-8" dirty="0">
                <a:latin typeface="Calibri"/>
                <a:cs typeface="Calibri"/>
              </a:rPr>
              <a:t> corresponding</a:t>
            </a:r>
            <a:r>
              <a:rPr sz="2100" spc="26" dirty="0">
                <a:latin typeface="Calibri"/>
                <a:cs typeface="Calibri"/>
              </a:rPr>
              <a:t> </a:t>
            </a:r>
            <a:r>
              <a:rPr sz="2100" spc="-4" dirty="0">
                <a:latin typeface="Calibri"/>
                <a:cs typeface="Calibri"/>
              </a:rPr>
              <a:t>y</a:t>
            </a:r>
            <a:r>
              <a:rPr sz="2100" spc="-11" dirty="0">
                <a:latin typeface="Calibri"/>
                <a:cs typeface="Calibri"/>
              </a:rPr>
              <a:t> </a:t>
            </a:r>
            <a:r>
              <a:rPr sz="2100" spc="-8" dirty="0">
                <a:latin typeface="Calibri"/>
                <a:cs typeface="Calibri"/>
              </a:rPr>
              <a:t>value.</a:t>
            </a:r>
            <a:endParaRPr sz="2100">
              <a:latin typeface="Calibri"/>
              <a:cs typeface="Calibri"/>
            </a:endParaRPr>
          </a:p>
          <a:p>
            <a:pPr marL="304800" marR="579120" indent="-257175">
              <a:lnSpc>
                <a:spcPts val="2265"/>
              </a:lnSpc>
              <a:spcBef>
                <a:spcPts val="503"/>
              </a:spcBef>
              <a:buFont typeface="Arial MT"/>
              <a:buChar char="•"/>
              <a:tabLst>
                <a:tab pos="304324" algn="l"/>
                <a:tab pos="304800" algn="l"/>
              </a:tabLst>
            </a:pPr>
            <a:r>
              <a:rPr sz="2100" spc="-4" dirty="0">
                <a:latin typeface="Calibri"/>
                <a:cs typeface="Calibri"/>
              </a:rPr>
              <a:t>NN</a:t>
            </a:r>
            <a:r>
              <a:rPr sz="2100" spc="4" dirty="0">
                <a:latin typeface="Calibri"/>
                <a:cs typeface="Calibri"/>
              </a:rPr>
              <a:t> </a:t>
            </a:r>
            <a:r>
              <a:rPr sz="2100" spc="-4" dirty="0">
                <a:latin typeface="Calibri"/>
                <a:cs typeface="Calibri"/>
              </a:rPr>
              <a:t>is</a:t>
            </a:r>
            <a:r>
              <a:rPr sz="2100" dirty="0">
                <a:latin typeface="Calibri"/>
                <a:cs typeface="Calibri"/>
              </a:rPr>
              <a:t> </a:t>
            </a:r>
            <a:r>
              <a:rPr sz="2100" spc="-11" dirty="0">
                <a:latin typeface="Calibri"/>
                <a:cs typeface="Calibri"/>
              </a:rPr>
              <a:t>trained</a:t>
            </a:r>
            <a:r>
              <a:rPr sz="2100" spc="8" dirty="0">
                <a:latin typeface="Calibri"/>
                <a:cs typeface="Calibri"/>
              </a:rPr>
              <a:t> </a:t>
            </a:r>
            <a:r>
              <a:rPr sz="2100" spc="-15" dirty="0">
                <a:latin typeface="Calibri"/>
                <a:cs typeface="Calibri"/>
              </a:rPr>
              <a:t>to</a:t>
            </a:r>
            <a:r>
              <a:rPr sz="2100" spc="-8" dirty="0">
                <a:latin typeface="Calibri"/>
                <a:cs typeface="Calibri"/>
              </a:rPr>
              <a:t> </a:t>
            </a:r>
            <a:r>
              <a:rPr sz="2100" spc="-11" dirty="0">
                <a:latin typeface="Calibri"/>
                <a:cs typeface="Calibri"/>
              </a:rPr>
              <a:t>minimize</a:t>
            </a:r>
            <a:r>
              <a:rPr sz="2100" spc="11" dirty="0">
                <a:latin typeface="Calibri"/>
                <a:cs typeface="Calibri"/>
              </a:rPr>
              <a:t> </a:t>
            </a:r>
            <a:r>
              <a:rPr sz="2100" spc="-4" dirty="0">
                <a:latin typeface="Calibri"/>
                <a:cs typeface="Calibri"/>
              </a:rPr>
              <a:t>the</a:t>
            </a:r>
            <a:r>
              <a:rPr sz="2100" spc="4" dirty="0">
                <a:latin typeface="Calibri"/>
                <a:cs typeface="Calibri"/>
              </a:rPr>
              <a:t> </a:t>
            </a:r>
            <a:r>
              <a:rPr sz="2100" spc="-11" dirty="0">
                <a:latin typeface="Calibri"/>
                <a:cs typeface="Calibri"/>
              </a:rPr>
              <a:t>error</a:t>
            </a:r>
            <a:r>
              <a:rPr sz="2100" spc="4" dirty="0">
                <a:latin typeface="Calibri"/>
                <a:cs typeface="Calibri"/>
              </a:rPr>
              <a:t> </a:t>
            </a:r>
            <a:r>
              <a:rPr sz="2100" spc="-8" dirty="0">
                <a:latin typeface="Calibri"/>
                <a:cs typeface="Calibri"/>
              </a:rPr>
              <a:t>of </a:t>
            </a:r>
            <a:r>
              <a:rPr sz="2100" spc="-465" dirty="0">
                <a:latin typeface="Calibri"/>
                <a:cs typeface="Calibri"/>
              </a:rPr>
              <a:t> </a:t>
            </a:r>
            <a:r>
              <a:rPr sz="2100" spc="-11" dirty="0">
                <a:latin typeface="Calibri"/>
                <a:cs typeface="Calibri"/>
              </a:rPr>
              <a:t>approximation.</a:t>
            </a:r>
            <a:endParaRPr sz="2100">
              <a:latin typeface="Calibri"/>
              <a:cs typeface="Calibri"/>
            </a:endParaRPr>
          </a:p>
        </p:txBody>
      </p:sp>
      <p:pic>
        <p:nvPicPr>
          <p:cNvPr id="7" name="object 7"/>
          <p:cNvPicPr/>
          <p:nvPr/>
        </p:nvPicPr>
        <p:blipFill>
          <a:blip r:embed="rId3" cstate="print"/>
          <a:stretch>
            <a:fillRect/>
          </a:stretch>
        </p:blipFill>
        <p:spPr>
          <a:xfrm>
            <a:off x="5409820" y="3097529"/>
            <a:ext cx="3665600" cy="1579626"/>
          </a:xfrm>
          <a:prstGeom prst="rect">
            <a:avLst/>
          </a:prstGeom>
        </p:spPr>
      </p:pic>
      <p:sp>
        <p:nvSpPr>
          <p:cNvPr id="8" name="object 8"/>
          <p:cNvSpPr txBox="1"/>
          <p:nvPr/>
        </p:nvSpPr>
        <p:spPr>
          <a:xfrm>
            <a:off x="6532911" y="2750154"/>
            <a:ext cx="168116" cy="217367"/>
          </a:xfrm>
          <a:prstGeom prst="rect">
            <a:avLst/>
          </a:prstGeom>
        </p:spPr>
        <p:txBody>
          <a:bodyPr vert="horz" wrap="square" lIns="0" tIns="9525" rIns="0" bIns="0" rtlCol="0">
            <a:spAutoFit/>
          </a:bodyPr>
          <a:lstStyle/>
          <a:p>
            <a:pPr marL="28575">
              <a:spcBef>
                <a:spcPts val="75"/>
              </a:spcBef>
            </a:pPr>
            <a:r>
              <a:rPr sz="2025" i="1" baseline="-16975" dirty="0">
                <a:latin typeface="Calibri"/>
                <a:cs typeface="Calibri"/>
              </a:rPr>
              <a:t>f</a:t>
            </a:r>
            <a:r>
              <a:rPr sz="900" i="1" dirty="0">
                <a:latin typeface="Calibri"/>
                <a:cs typeface="Calibri"/>
              </a:rPr>
              <a:t>1</a:t>
            </a:r>
            <a:endParaRPr sz="900">
              <a:latin typeface="Calibri"/>
              <a:cs typeface="Calibri"/>
            </a:endParaRPr>
          </a:p>
        </p:txBody>
      </p:sp>
      <p:sp>
        <p:nvSpPr>
          <p:cNvPr id="9" name="object 9"/>
          <p:cNvSpPr txBox="1"/>
          <p:nvPr/>
        </p:nvSpPr>
        <p:spPr>
          <a:xfrm>
            <a:off x="7029640" y="2750344"/>
            <a:ext cx="168116" cy="217367"/>
          </a:xfrm>
          <a:prstGeom prst="rect">
            <a:avLst/>
          </a:prstGeom>
        </p:spPr>
        <p:txBody>
          <a:bodyPr vert="horz" wrap="square" lIns="0" tIns="9525" rIns="0" bIns="0" rtlCol="0">
            <a:spAutoFit/>
          </a:bodyPr>
          <a:lstStyle/>
          <a:p>
            <a:pPr marL="28575">
              <a:spcBef>
                <a:spcPts val="75"/>
              </a:spcBef>
            </a:pPr>
            <a:r>
              <a:rPr sz="2025" i="1" baseline="-16975" dirty="0">
                <a:latin typeface="Calibri"/>
                <a:cs typeface="Calibri"/>
              </a:rPr>
              <a:t>f</a:t>
            </a:r>
            <a:r>
              <a:rPr sz="900" i="1" dirty="0">
                <a:latin typeface="Calibri"/>
                <a:cs typeface="Calibri"/>
              </a:rPr>
              <a:t>2</a:t>
            </a:r>
            <a:endParaRPr sz="900">
              <a:latin typeface="Calibri"/>
              <a:cs typeface="Calibri"/>
            </a:endParaRPr>
          </a:p>
        </p:txBody>
      </p:sp>
      <p:sp>
        <p:nvSpPr>
          <p:cNvPr id="10" name="object 10"/>
          <p:cNvSpPr txBox="1"/>
          <p:nvPr/>
        </p:nvSpPr>
        <p:spPr>
          <a:xfrm>
            <a:off x="7646002" y="2750344"/>
            <a:ext cx="168116" cy="217367"/>
          </a:xfrm>
          <a:prstGeom prst="rect">
            <a:avLst/>
          </a:prstGeom>
        </p:spPr>
        <p:txBody>
          <a:bodyPr vert="horz" wrap="square" lIns="0" tIns="9525" rIns="0" bIns="0" rtlCol="0">
            <a:spAutoFit/>
          </a:bodyPr>
          <a:lstStyle/>
          <a:p>
            <a:pPr marL="28575">
              <a:spcBef>
                <a:spcPts val="75"/>
              </a:spcBef>
            </a:pPr>
            <a:r>
              <a:rPr sz="2025" i="1" baseline="-16975" dirty="0">
                <a:latin typeface="Calibri"/>
                <a:cs typeface="Calibri"/>
              </a:rPr>
              <a:t>f</a:t>
            </a:r>
            <a:r>
              <a:rPr sz="900" i="1" dirty="0">
                <a:latin typeface="Calibri"/>
                <a:cs typeface="Calibri"/>
              </a:rPr>
              <a:t>3</a:t>
            </a:r>
            <a:endParaRPr sz="900">
              <a:latin typeface="Calibri"/>
              <a:cs typeface="Calibri"/>
            </a:endParaRPr>
          </a:p>
        </p:txBody>
      </p:sp>
      <p:sp>
        <p:nvSpPr>
          <p:cNvPr id="11" name="object 11"/>
          <p:cNvSpPr txBox="1"/>
          <p:nvPr/>
        </p:nvSpPr>
        <p:spPr>
          <a:xfrm>
            <a:off x="8230933" y="2759964"/>
            <a:ext cx="168116" cy="217367"/>
          </a:xfrm>
          <a:prstGeom prst="rect">
            <a:avLst/>
          </a:prstGeom>
        </p:spPr>
        <p:txBody>
          <a:bodyPr vert="horz" wrap="square" lIns="0" tIns="9525" rIns="0" bIns="0" rtlCol="0">
            <a:spAutoFit/>
          </a:bodyPr>
          <a:lstStyle/>
          <a:p>
            <a:pPr marL="28575">
              <a:spcBef>
                <a:spcPts val="75"/>
              </a:spcBef>
            </a:pPr>
            <a:r>
              <a:rPr sz="2025" i="1" baseline="-16975" dirty="0">
                <a:latin typeface="Calibri"/>
                <a:cs typeface="Calibri"/>
              </a:rPr>
              <a:t>f</a:t>
            </a:r>
            <a:r>
              <a:rPr sz="900" i="1" dirty="0">
                <a:latin typeface="Calibri"/>
                <a:cs typeface="Calibri"/>
              </a:rPr>
              <a:t>4</a:t>
            </a:r>
            <a:endParaRPr sz="900">
              <a:latin typeface="Calibri"/>
              <a:cs typeface="Calibri"/>
            </a:endParaRPr>
          </a:p>
        </p:txBody>
      </p:sp>
      <p:grpSp>
        <p:nvGrpSpPr>
          <p:cNvPr id="12" name="object 12"/>
          <p:cNvGrpSpPr/>
          <p:nvPr/>
        </p:nvGrpSpPr>
        <p:grpSpPr>
          <a:xfrm>
            <a:off x="6420231" y="2590990"/>
            <a:ext cx="1474946" cy="2810828"/>
            <a:chOff x="8560307" y="2311654"/>
            <a:chExt cx="1966595" cy="3747770"/>
          </a:xfrm>
        </p:grpSpPr>
        <p:sp>
          <p:nvSpPr>
            <p:cNvPr id="13" name="object 13"/>
            <p:cNvSpPr/>
            <p:nvPr/>
          </p:nvSpPr>
          <p:spPr>
            <a:xfrm>
              <a:off x="8707666" y="4931536"/>
              <a:ext cx="1819275" cy="1128395"/>
            </a:xfrm>
            <a:custGeom>
              <a:avLst/>
              <a:gdLst/>
              <a:ahLst/>
              <a:cxnLst/>
              <a:rect l="l" t="t" r="r" b="b"/>
              <a:pathLst>
                <a:path w="1819275" h="1128395">
                  <a:moveTo>
                    <a:pt x="342303" y="360273"/>
                  </a:moveTo>
                  <a:lnTo>
                    <a:pt x="337400" y="345948"/>
                  </a:lnTo>
                  <a:lnTo>
                    <a:pt x="215226" y="136525"/>
                  </a:lnTo>
                  <a:lnTo>
                    <a:pt x="171157" y="60960"/>
                  </a:lnTo>
                  <a:lnTo>
                    <a:pt x="4914" y="345948"/>
                  </a:lnTo>
                  <a:lnTo>
                    <a:pt x="0" y="360273"/>
                  </a:lnTo>
                  <a:lnTo>
                    <a:pt x="952" y="374840"/>
                  </a:lnTo>
                  <a:lnTo>
                    <a:pt x="7315" y="387997"/>
                  </a:lnTo>
                  <a:lnTo>
                    <a:pt x="18630" y="398018"/>
                  </a:lnTo>
                  <a:lnTo>
                    <a:pt x="32943" y="402932"/>
                  </a:lnTo>
                  <a:lnTo>
                    <a:pt x="47523" y="401980"/>
                  </a:lnTo>
                  <a:lnTo>
                    <a:pt x="60667" y="395617"/>
                  </a:lnTo>
                  <a:lnTo>
                    <a:pt x="70700" y="384302"/>
                  </a:lnTo>
                  <a:lnTo>
                    <a:pt x="133057" y="277406"/>
                  </a:lnTo>
                  <a:lnTo>
                    <a:pt x="133057" y="1127899"/>
                  </a:lnTo>
                  <a:lnTo>
                    <a:pt x="209257" y="1127887"/>
                  </a:lnTo>
                  <a:lnTo>
                    <a:pt x="209257" y="277406"/>
                  </a:lnTo>
                  <a:lnTo>
                    <a:pt x="271614" y="384302"/>
                  </a:lnTo>
                  <a:lnTo>
                    <a:pt x="281635" y="395617"/>
                  </a:lnTo>
                  <a:lnTo>
                    <a:pt x="294792" y="401980"/>
                  </a:lnTo>
                  <a:lnTo>
                    <a:pt x="309359" y="402932"/>
                  </a:lnTo>
                  <a:lnTo>
                    <a:pt x="323684" y="398018"/>
                  </a:lnTo>
                  <a:lnTo>
                    <a:pt x="334987" y="387997"/>
                  </a:lnTo>
                  <a:lnTo>
                    <a:pt x="341350" y="374840"/>
                  </a:lnTo>
                  <a:lnTo>
                    <a:pt x="342303" y="360273"/>
                  </a:lnTo>
                  <a:close/>
                </a:path>
                <a:path w="1819275" h="1128395">
                  <a:moveTo>
                    <a:pt x="1121067" y="299313"/>
                  </a:moveTo>
                  <a:lnTo>
                    <a:pt x="1116164" y="284988"/>
                  </a:lnTo>
                  <a:lnTo>
                    <a:pt x="993990" y="75565"/>
                  </a:lnTo>
                  <a:lnTo>
                    <a:pt x="949921" y="0"/>
                  </a:lnTo>
                  <a:lnTo>
                    <a:pt x="783678" y="284988"/>
                  </a:lnTo>
                  <a:lnTo>
                    <a:pt x="778764" y="299313"/>
                  </a:lnTo>
                  <a:lnTo>
                    <a:pt x="779716" y="313880"/>
                  </a:lnTo>
                  <a:lnTo>
                    <a:pt x="786079" y="327037"/>
                  </a:lnTo>
                  <a:lnTo>
                    <a:pt x="797394" y="337058"/>
                  </a:lnTo>
                  <a:lnTo>
                    <a:pt x="811707" y="341972"/>
                  </a:lnTo>
                  <a:lnTo>
                    <a:pt x="826274" y="341020"/>
                  </a:lnTo>
                  <a:lnTo>
                    <a:pt x="839431" y="334657"/>
                  </a:lnTo>
                  <a:lnTo>
                    <a:pt x="849464" y="323342"/>
                  </a:lnTo>
                  <a:lnTo>
                    <a:pt x="911809" y="216446"/>
                  </a:lnTo>
                  <a:lnTo>
                    <a:pt x="911821" y="75565"/>
                  </a:lnTo>
                  <a:lnTo>
                    <a:pt x="911821" y="216446"/>
                  </a:lnTo>
                  <a:lnTo>
                    <a:pt x="949909" y="151130"/>
                  </a:lnTo>
                  <a:lnTo>
                    <a:pt x="911821" y="216446"/>
                  </a:lnTo>
                  <a:lnTo>
                    <a:pt x="911821" y="1066927"/>
                  </a:lnTo>
                  <a:lnTo>
                    <a:pt x="988021" y="1066927"/>
                  </a:lnTo>
                  <a:lnTo>
                    <a:pt x="988021" y="216446"/>
                  </a:lnTo>
                  <a:lnTo>
                    <a:pt x="1050378" y="323342"/>
                  </a:lnTo>
                  <a:lnTo>
                    <a:pt x="1060399" y="334657"/>
                  </a:lnTo>
                  <a:lnTo>
                    <a:pt x="1073556" y="341020"/>
                  </a:lnTo>
                  <a:lnTo>
                    <a:pt x="1088123" y="341972"/>
                  </a:lnTo>
                  <a:lnTo>
                    <a:pt x="1102448" y="337058"/>
                  </a:lnTo>
                  <a:lnTo>
                    <a:pt x="1113751" y="327037"/>
                  </a:lnTo>
                  <a:lnTo>
                    <a:pt x="1120114" y="313880"/>
                  </a:lnTo>
                  <a:lnTo>
                    <a:pt x="1121067" y="299313"/>
                  </a:lnTo>
                  <a:close/>
                </a:path>
                <a:path w="1819275" h="1128395">
                  <a:moveTo>
                    <a:pt x="1819059" y="299313"/>
                  </a:moveTo>
                  <a:lnTo>
                    <a:pt x="1814156" y="284988"/>
                  </a:lnTo>
                  <a:lnTo>
                    <a:pt x="1691982" y="75565"/>
                  </a:lnTo>
                  <a:lnTo>
                    <a:pt x="1647913" y="0"/>
                  </a:lnTo>
                  <a:lnTo>
                    <a:pt x="1481670" y="284988"/>
                  </a:lnTo>
                  <a:lnTo>
                    <a:pt x="1476756" y="299313"/>
                  </a:lnTo>
                  <a:lnTo>
                    <a:pt x="1477708" y="313880"/>
                  </a:lnTo>
                  <a:lnTo>
                    <a:pt x="1484071" y="327037"/>
                  </a:lnTo>
                  <a:lnTo>
                    <a:pt x="1495386" y="337058"/>
                  </a:lnTo>
                  <a:lnTo>
                    <a:pt x="1509699" y="341972"/>
                  </a:lnTo>
                  <a:lnTo>
                    <a:pt x="1524279" y="341020"/>
                  </a:lnTo>
                  <a:lnTo>
                    <a:pt x="1537423" y="334657"/>
                  </a:lnTo>
                  <a:lnTo>
                    <a:pt x="1547456" y="323342"/>
                  </a:lnTo>
                  <a:lnTo>
                    <a:pt x="1609813" y="216446"/>
                  </a:lnTo>
                  <a:lnTo>
                    <a:pt x="1609813" y="1066927"/>
                  </a:lnTo>
                  <a:lnTo>
                    <a:pt x="1686013" y="1066927"/>
                  </a:lnTo>
                  <a:lnTo>
                    <a:pt x="1686013" y="216446"/>
                  </a:lnTo>
                  <a:lnTo>
                    <a:pt x="1748370" y="323342"/>
                  </a:lnTo>
                  <a:lnTo>
                    <a:pt x="1758391" y="334657"/>
                  </a:lnTo>
                  <a:lnTo>
                    <a:pt x="1771548" y="341020"/>
                  </a:lnTo>
                  <a:lnTo>
                    <a:pt x="1786115" y="341972"/>
                  </a:lnTo>
                  <a:lnTo>
                    <a:pt x="1800440" y="337058"/>
                  </a:lnTo>
                  <a:lnTo>
                    <a:pt x="1811743" y="327037"/>
                  </a:lnTo>
                  <a:lnTo>
                    <a:pt x="1818106" y="313880"/>
                  </a:lnTo>
                  <a:lnTo>
                    <a:pt x="1819059" y="299313"/>
                  </a:lnTo>
                  <a:close/>
                </a:path>
              </a:pathLst>
            </a:custGeom>
            <a:solidFill>
              <a:srgbClr val="3333CC"/>
            </a:solidFill>
          </p:spPr>
          <p:txBody>
            <a:bodyPr wrap="square" lIns="0" tIns="0" rIns="0" bIns="0" rtlCol="0"/>
            <a:lstStyle/>
            <a:p>
              <a:endParaRPr sz="1350"/>
            </a:p>
          </p:txBody>
        </p:sp>
        <p:sp>
          <p:nvSpPr>
            <p:cNvPr id="14" name="object 14"/>
            <p:cNvSpPr/>
            <p:nvPr/>
          </p:nvSpPr>
          <p:spPr>
            <a:xfrm>
              <a:off x="8579357" y="3124962"/>
              <a:ext cx="413384" cy="533400"/>
            </a:xfrm>
            <a:custGeom>
              <a:avLst/>
              <a:gdLst/>
              <a:ahLst/>
              <a:cxnLst/>
              <a:rect l="l" t="t" r="r" b="b"/>
              <a:pathLst>
                <a:path w="413384" h="533400">
                  <a:moveTo>
                    <a:pt x="0" y="266700"/>
                  </a:moveTo>
                  <a:lnTo>
                    <a:pt x="4195" y="212943"/>
                  </a:lnTo>
                  <a:lnTo>
                    <a:pt x="16228" y="162877"/>
                  </a:lnTo>
                  <a:lnTo>
                    <a:pt x="35267" y="117574"/>
                  </a:lnTo>
                  <a:lnTo>
                    <a:pt x="60483" y="78104"/>
                  </a:lnTo>
                  <a:lnTo>
                    <a:pt x="91045" y="45541"/>
                  </a:lnTo>
                  <a:lnTo>
                    <a:pt x="126122" y="20954"/>
                  </a:lnTo>
                  <a:lnTo>
                    <a:pt x="164885" y="5417"/>
                  </a:lnTo>
                  <a:lnTo>
                    <a:pt x="206501" y="0"/>
                  </a:lnTo>
                  <a:lnTo>
                    <a:pt x="248118" y="5417"/>
                  </a:lnTo>
                  <a:lnTo>
                    <a:pt x="286881" y="20954"/>
                  </a:lnTo>
                  <a:lnTo>
                    <a:pt x="321958" y="45541"/>
                  </a:lnTo>
                  <a:lnTo>
                    <a:pt x="352520" y="78104"/>
                  </a:lnTo>
                  <a:lnTo>
                    <a:pt x="377736" y="117574"/>
                  </a:lnTo>
                  <a:lnTo>
                    <a:pt x="396775" y="162877"/>
                  </a:lnTo>
                  <a:lnTo>
                    <a:pt x="408808" y="212943"/>
                  </a:lnTo>
                  <a:lnTo>
                    <a:pt x="413003" y="266700"/>
                  </a:lnTo>
                  <a:lnTo>
                    <a:pt x="408808" y="320456"/>
                  </a:lnTo>
                  <a:lnTo>
                    <a:pt x="396775" y="370522"/>
                  </a:lnTo>
                  <a:lnTo>
                    <a:pt x="377736" y="415825"/>
                  </a:lnTo>
                  <a:lnTo>
                    <a:pt x="352520" y="455295"/>
                  </a:lnTo>
                  <a:lnTo>
                    <a:pt x="321958" y="487858"/>
                  </a:lnTo>
                  <a:lnTo>
                    <a:pt x="286881" y="512445"/>
                  </a:lnTo>
                  <a:lnTo>
                    <a:pt x="248118" y="527982"/>
                  </a:lnTo>
                  <a:lnTo>
                    <a:pt x="206501" y="533400"/>
                  </a:lnTo>
                  <a:lnTo>
                    <a:pt x="164885" y="527982"/>
                  </a:lnTo>
                  <a:lnTo>
                    <a:pt x="126122" y="512445"/>
                  </a:lnTo>
                  <a:lnTo>
                    <a:pt x="91045" y="487858"/>
                  </a:lnTo>
                  <a:lnTo>
                    <a:pt x="60483" y="455295"/>
                  </a:lnTo>
                  <a:lnTo>
                    <a:pt x="35267" y="415825"/>
                  </a:lnTo>
                  <a:lnTo>
                    <a:pt x="16228" y="370522"/>
                  </a:lnTo>
                  <a:lnTo>
                    <a:pt x="4195" y="320456"/>
                  </a:lnTo>
                  <a:lnTo>
                    <a:pt x="0" y="266700"/>
                  </a:lnTo>
                  <a:close/>
                </a:path>
              </a:pathLst>
            </a:custGeom>
            <a:ln w="38100">
              <a:solidFill>
                <a:srgbClr val="FF0000"/>
              </a:solidFill>
            </a:ln>
          </p:spPr>
          <p:txBody>
            <a:bodyPr wrap="square" lIns="0" tIns="0" rIns="0" bIns="0" rtlCol="0"/>
            <a:lstStyle/>
            <a:p>
              <a:endParaRPr sz="1350"/>
            </a:p>
          </p:txBody>
        </p:sp>
        <p:sp>
          <p:nvSpPr>
            <p:cNvPr id="15" name="object 15"/>
            <p:cNvSpPr/>
            <p:nvPr/>
          </p:nvSpPr>
          <p:spPr>
            <a:xfrm>
              <a:off x="8812148" y="2324354"/>
              <a:ext cx="319405" cy="782955"/>
            </a:xfrm>
            <a:custGeom>
              <a:avLst/>
              <a:gdLst/>
              <a:ahLst/>
              <a:cxnLst/>
              <a:rect l="l" t="t" r="r" b="b"/>
              <a:pathLst>
                <a:path w="319404" h="782955">
                  <a:moveTo>
                    <a:pt x="189737" y="0"/>
                  </a:moveTo>
                  <a:lnTo>
                    <a:pt x="64770" y="640969"/>
                  </a:lnTo>
                  <a:lnTo>
                    <a:pt x="0" y="628269"/>
                  </a:lnTo>
                  <a:lnTo>
                    <a:pt x="104267" y="782955"/>
                  </a:lnTo>
                  <a:lnTo>
                    <a:pt x="258825" y="678815"/>
                  </a:lnTo>
                  <a:lnTo>
                    <a:pt x="194182" y="666115"/>
                  </a:lnTo>
                  <a:lnTo>
                    <a:pt x="319150" y="25273"/>
                  </a:lnTo>
                  <a:lnTo>
                    <a:pt x="189737" y="0"/>
                  </a:lnTo>
                  <a:close/>
                </a:path>
              </a:pathLst>
            </a:custGeom>
            <a:solidFill>
              <a:srgbClr val="4F81BC"/>
            </a:solidFill>
          </p:spPr>
          <p:txBody>
            <a:bodyPr wrap="square" lIns="0" tIns="0" rIns="0" bIns="0" rtlCol="0"/>
            <a:lstStyle/>
            <a:p>
              <a:endParaRPr sz="1350"/>
            </a:p>
          </p:txBody>
        </p:sp>
        <p:sp>
          <p:nvSpPr>
            <p:cNvPr id="16" name="object 16"/>
            <p:cNvSpPr/>
            <p:nvPr/>
          </p:nvSpPr>
          <p:spPr>
            <a:xfrm>
              <a:off x="8812148" y="2324354"/>
              <a:ext cx="319405" cy="782955"/>
            </a:xfrm>
            <a:custGeom>
              <a:avLst/>
              <a:gdLst/>
              <a:ahLst/>
              <a:cxnLst/>
              <a:rect l="l" t="t" r="r" b="b"/>
              <a:pathLst>
                <a:path w="319404" h="782955">
                  <a:moveTo>
                    <a:pt x="258825" y="678815"/>
                  </a:moveTo>
                  <a:lnTo>
                    <a:pt x="194182" y="666115"/>
                  </a:lnTo>
                  <a:lnTo>
                    <a:pt x="319150" y="25273"/>
                  </a:lnTo>
                  <a:lnTo>
                    <a:pt x="189737" y="0"/>
                  </a:lnTo>
                  <a:lnTo>
                    <a:pt x="64770" y="640969"/>
                  </a:lnTo>
                  <a:lnTo>
                    <a:pt x="0" y="628269"/>
                  </a:lnTo>
                  <a:lnTo>
                    <a:pt x="104267" y="782955"/>
                  </a:lnTo>
                  <a:lnTo>
                    <a:pt x="258825" y="678815"/>
                  </a:lnTo>
                  <a:close/>
                </a:path>
              </a:pathLst>
            </a:custGeom>
            <a:ln w="25400">
              <a:solidFill>
                <a:srgbClr val="385D89"/>
              </a:solidFill>
            </a:ln>
          </p:spPr>
          <p:txBody>
            <a:bodyPr wrap="square" lIns="0" tIns="0" rIns="0" bIns="0" rtlCol="0"/>
            <a:lstStyle/>
            <a:p>
              <a:endParaRPr sz="1350"/>
            </a:p>
          </p:txBody>
        </p:sp>
      </p:grpSp>
      <p:sp>
        <p:nvSpPr>
          <p:cNvPr id="17" name="object 17"/>
          <p:cNvSpPr txBox="1"/>
          <p:nvPr/>
        </p:nvSpPr>
        <p:spPr>
          <a:xfrm>
            <a:off x="6998018" y="5412867"/>
            <a:ext cx="592931" cy="286617"/>
          </a:xfrm>
          <a:prstGeom prst="rect">
            <a:avLst/>
          </a:prstGeom>
        </p:spPr>
        <p:txBody>
          <a:bodyPr vert="horz" wrap="square" lIns="0" tIns="9525" rIns="0" bIns="0" rtlCol="0">
            <a:spAutoFit/>
          </a:bodyPr>
          <a:lstStyle/>
          <a:p>
            <a:pPr marL="9525">
              <a:spcBef>
                <a:spcPts val="75"/>
              </a:spcBef>
            </a:pPr>
            <a:r>
              <a:rPr dirty="0">
                <a:latin typeface="Calibri"/>
                <a:cs typeface="Calibri"/>
              </a:rPr>
              <a:t>Width</a:t>
            </a:r>
            <a:endParaRPr>
              <a:latin typeface="Calibri"/>
              <a:cs typeface="Calibri"/>
            </a:endParaRPr>
          </a:p>
        </p:txBody>
      </p:sp>
      <p:sp>
        <p:nvSpPr>
          <p:cNvPr id="20" name="object 20"/>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61</a:t>
            </a:fld>
            <a:endParaRPr sz="900">
              <a:latin typeface="Calibri"/>
              <a:cs typeface="Calibri"/>
            </a:endParaRPr>
          </a:p>
        </p:txBody>
      </p:sp>
      <p:sp>
        <p:nvSpPr>
          <p:cNvPr id="18" name="object 18"/>
          <p:cNvSpPr txBox="1"/>
          <p:nvPr/>
        </p:nvSpPr>
        <p:spPr>
          <a:xfrm>
            <a:off x="6783324" y="1830038"/>
            <a:ext cx="1684496" cy="563616"/>
          </a:xfrm>
          <a:prstGeom prst="rect">
            <a:avLst/>
          </a:prstGeom>
        </p:spPr>
        <p:txBody>
          <a:bodyPr vert="horz" wrap="square" lIns="0" tIns="9525" rIns="0" bIns="0" rtlCol="0">
            <a:spAutoFit/>
          </a:bodyPr>
          <a:lstStyle/>
          <a:p>
            <a:pPr marL="9525" marR="3810">
              <a:spcBef>
                <a:spcPts val="75"/>
              </a:spcBef>
            </a:pPr>
            <a:r>
              <a:rPr spc="-8" dirty="0">
                <a:solidFill>
                  <a:srgbClr val="0000FF"/>
                </a:solidFill>
                <a:latin typeface="Calibri"/>
                <a:cs typeface="Calibri"/>
              </a:rPr>
              <a:t>Computes</a:t>
            </a:r>
            <a:r>
              <a:rPr spc="-34" dirty="0">
                <a:solidFill>
                  <a:srgbClr val="0000FF"/>
                </a:solidFill>
                <a:latin typeface="Calibri"/>
                <a:cs typeface="Calibri"/>
              </a:rPr>
              <a:t> </a:t>
            </a:r>
            <a:r>
              <a:rPr dirty="0">
                <a:solidFill>
                  <a:srgbClr val="0000FF"/>
                </a:solidFill>
                <a:latin typeface="Calibri"/>
                <a:cs typeface="Calibri"/>
              </a:rPr>
              <a:t>its</a:t>
            </a:r>
            <a:r>
              <a:rPr spc="-34" dirty="0">
                <a:solidFill>
                  <a:srgbClr val="0000FF"/>
                </a:solidFill>
                <a:latin typeface="Calibri"/>
                <a:cs typeface="Calibri"/>
              </a:rPr>
              <a:t> </a:t>
            </a:r>
            <a:r>
              <a:rPr spc="-8" dirty="0">
                <a:solidFill>
                  <a:srgbClr val="0000FF"/>
                </a:solidFill>
                <a:latin typeface="Calibri"/>
                <a:cs typeface="Calibri"/>
              </a:rPr>
              <a:t>own </a:t>
            </a:r>
            <a:r>
              <a:rPr spc="-394" dirty="0">
                <a:solidFill>
                  <a:srgbClr val="0000FF"/>
                </a:solidFill>
                <a:latin typeface="Calibri"/>
                <a:cs typeface="Calibri"/>
              </a:rPr>
              <a:t> </a:t>
            </a:r>
            <a:r>
              <a:rPr spc="-8" dirty="0">
                <a:solidFill>
                  <a:srgbClr val="0000FF"/>
                </a:solidFill>
                <a:latin typeface="Calibri"/>
                <a:cs typeface="Calibri"/>
              </a:rPr>
              <a:t>activation</a:t>
            </a:r>
            <a:r>
              <a:rPr spc="-26" dirty="0">
                <a:solidFill>
                  <a:srgbClr val="0000FF"/>
                </a:solidFill>
                <a:latin typeface="Calibri"/>
                <a:cs typeface="Calibri"/>
              </a:rPr>
              <a:t> </a:t>
            </a:r>
            <a:r>
              <a:rPr spc="-8" dirty="0">
                <a:solidFill>
                  <a:srgbClr val="0000FF"/>
                </a:solidFill>
                <a:latin typeface="Calibri"/>
                <a:cs typeface="Calibri"/>
              </a:rPr>
              <a:t>value</a:t>
            </a:r>
            <a:endParaRPr>
              <a:latin typeface="Calibri"/>
              <a:cs typeface="Calibri"/>
            </a:endParaRPr>
          </a:p>
        </p:txBody>
      </p:sp>
      <p:sp>
        <p:nvSpPr>
          <p:cNvPr id="21" name="Title 1"/>
          <p:cNvSpPr txBox="1">
            <a:spLocks/>
          </p:cNvSpPr>
          <p:nvPr/>
        </p:nvSpPr>
        <p:spPr>
          <a:xfrm>
            <a:off x="3314700" y="-30762"/>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9" name="Picture 2" descr="E:\NIET\Project\xLogo11.png.pagespeed.ic.pydHLuCQEZ.png">
            <a:extLst>
              <a:ext uri="{FF2B5EF4-FFF2-40B4-BE49-F238E27FC236}">
                <a16:creationId xmlns:a16="http://schemas.microsoft.com/office/drawing/2014/main" id="{F2F6B6EB-7076-6C2D-731E-BFEF1A1EB56E}"/>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22" name="Date Placeholder 21"/>
          <p:cNvSpPr>
            <a:spLocks noGrp="1"/>
          </p:cNvSpPr>
          <p:nvPr>
            <p:ph type="dt" sz="half" idx="10"/>
          </p:nvPr>
        </p:nvSpPr>
        <p:spPr/>
        <p:txBody>
          <a:bodyPr/>
          <a:lstStyle/>
          <a:p>
            <a:r>
              <a:rPr lang="en-US"/>
              <a:t>1/5/2020</a:t>
            </a:r>
          </a:p>
        </p:txBody>
      </p:sp>
      <p:sp>
        <p:nvSpPr>
          <p:cNvPr id="23" name="Footer Placeholder 22"/>
          <p:cNvSpPr>
            <a:spLocks noGrp="1"/>
          </p:cNvSpPr>
          <p:nvPr>
            <p:ph type="ftr" sz="quarter" idx="11"/>
          </p:nvPr>
        </p:nvSpPr>
        <p:spPr/>
        <p:txBody>
          <a:bodyPr/>
          <a:lstStyle/>
          <a:p>
            <a:r>
              <a:rPr lang="it-IT"/>
              <a:t>Ms.Shivani Sharma              COMPUTER VISION  UNIT- 1</a:t>
            </a:r>
            <a:endParaRPr lang="en-US" dirty="0"/>
          </a:p>
        </p:txBody>
      </p:sp>
      <p:sp>
        <p:nvSpPr>
          <p:cNvPr id="24" name="Slide Number Placeholder 23"/>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848" y="1332590"/>
            <a:ext cx="4084942" cy="370121"/>
          </a:xfrm>
          <a:prstGeom prst="rect">
            <a:avLst/>
          </a:prstGeom>
        </p:spPr>
      </p:pic>
      <p:sp>
        <p:nvSpPr>
          <p:cNvPr id="3" name="object 3"/>
          <p:cNvSpPr txBox="1">
            <a:spLocks noGrp="1"/>
          </p:cNvSpPr>
          <p:nvPr>
            <p:ph type="title" idx="4294967295"/>
          </p:nvPr>
        </p:nvSpPr>
        <p:spPr>
          <a:xfrm>
            <a:off x="2753661" y="774080"/>
            <a:ext cx="4126706" cy="563616"/>
          </a:xfrm>
          <a:prstGeom prst="rect">
            <a:avLst/>
          </a:prstGeom>
        </p:spPr>
        <p:txBody>
          <a:bodyPr vert="horz" wrap="square" lIns="0" tIns="9525" rIns="0" bIns="0" rtlCol="0" anchor="ctr">
            <a:spAutoFit/>
          </a:bodyPr>
          <a:lstStyle/>
          <a:p>
            <a:pPr marL="9525">
              <a:lnSpc>
                <a:spcPct val="100000"/>
              </a:lnSpc>
              <a:spcBef>
                <a:spcPts val="75"/>
              </a:spcBef>
            </a:pPr>
            <a:r>
              <a:rPr sz="3600" spc="90" dirty="0"/>
              <a:t>Feed</a:t>
            </a:r>
            <a:r>
              <a:rPr sz="3600" spc="-143" dirty="0"/>
              <a:t> </a:t>
            </a:r>
            <a:r>
              <a:rPr sz="3600" spc="191" dirty="0"/>
              <a:t>Forward</a:t>
            </a:r>
            <a:r>
              <a:rPr sz="3600" spc="-139" dirty="0"/>
              <a:t> </a:t>
            </a:r>
            <a:r>
              <a:rPr sz="3600" spc="139" dirty="0"/>
              <a:t>NNs</a:t>
            </a:r>
            <a:endParaRPr sz="3600" dirty="0"/>
          </a:p>
        </p:txBody>
      </p:sp>
      <p:sp>
        <p:nvSpPr>
          <p:cNvPr id="4" name="object 4"/>
          <p:cNvSpPr txBox="1"/>
          <p:nvPr/>
        </p:nvSpPr>
        <p:spPr>
          <a:xfrm>
            <a:off x="506730" y="1813522"/>
            <a:ext cx="8226743" cy="1366400"/>
          </a:xfrm>
          <a:prstGeom prst="rect">
            <a:avLst/>
          </a:prstGeom>
        </p:spPr>
        <p:txBody>
          <a:bodyPr vert="horz" wrap="square" lIns="0" tIns="9525" rIns="0" bIns="0" rtlCol="0">
            <a:spAutoFit/>
          </a:bodyPr>
          <a:lstStyle/>
          <a:p>
            <a:pPr marL="276225" marR="336709" indent="-257175">
              <a:spcBef>
                <a:spcPts val="75"/>
              </a:spcBef>
              <a:buFont typeface="Arial MT"/>
              <a:buChar char="•"/>
              <a:tabLst>
                <a:tab pos="275749" algn="l"/>
                <a:tab pos="276225" algn="l"/>
              </a:tabLst>
            </a:pPr>
            <a:r>
              <a:rPr sz="2250" spc="-11" dirty="0">
                <a:latin typeface="Calibri"/>
                <a:cs typeface="Calibri"/>
              </a:rPr>
              <a:t>Each</a:t>
            </a:r>
            <a:r>
              <a:rPr sz="2250" spc="-15" dirty="0">
                <a:latin typeface="Calibri"/>
                <a:cs typeface="Calibri"/>
              </a:rPr>
              <a:t> </a:t>
            </a:r>
            <a:r>
              <a:rPr sz="2250" spc="-11" dirty="0">
                <a:latin typeface="Calibri"/>
                <a:cs typeface="Calibri"/>
              </a:rPr>
              <a:t>neuron</a:t>
            </a:r>
            <a:r>
              <a:rPr sz="2250" spc="11" dirty="0">
                <a:latin typeface="Calibri"/>
                <a:cs typeface="Calibri"/>
              </a:rPr>
              <a:t> </a:t>
            </a:r>
            <a:r>
              <a:rPr sz="2250" spc="-4" dirty="0">
                <a:latin typeface="Calibri"/>
                <a:cs typeface="Calibri"/>
              </a:rPr>
              <a:t>of </a:t>
            </a:r>
            <a:r>
              <a:rPr sz="2250" dirty="0">
                <a:latin typeface="Calibri"/>
                <a:cs typeface="Calibri"/>
              </a:rPr>
              <a:t>each</a:t>
            </a:r>
            <a:r>
              <a:rPr sz="2250" spc="-15" dirty="0">
                <a:latin typeface="Calibri"/>
                <a:cs typeface="Calibri"/>
              </a:rPr>
              <a:t> layer</a:t>
            </a:r>
            <a:r>
              <a:rPr sz="2250" dirty="0">
                <a:latin typeface="Calibri"/>
                <a:cs typeface="Calibri"/>
              </a:rPr>
              <a:t> </a:t>
            </a:r>
            <a:r>
              <a:rPr sz="2250" spc="-11" dirty="0">
                <a:latin typeface="Calibri"/>
                <a:cs typeface="Calibri"/>
              </a:rPr>
              <a:t>receives</a:t>
            </a:r>
            <a:r>
              <a:rPr sz="2250" spc="-23" dirty="0">
                <a:latin typeface="Calibri"/>
                <a:cs typeface="Calibri"/>
              </a:rPr>
              <a:t> </a:t>
            </a:r>
            <a:r>
              <a:rPr sz="2250" dirty="0">
                <a:latin typeface="Calibri"/>
                <a:cs typeface="Calibri"/>
              </a:rPr>
              <a:t>a </a:t>
            </a:r>
            <a:r>
              <a:rPr sz="2250" spc="-11" dirty="0">
                <a:latin typeface="Calibri"/>
                <a:cs typeface="Calibri"/>
              </a:rPr>
              <a:t>weighted</a:t>
            </a:r>
            <a:r>
              <a:rPr sz="2250" spc="-8" dirty="0">
                <a:latin typeface="Calibri"/>
                <a:cs typeface="Calibri"/>
              </a:rPr>
              <a:t> </a:t>
            </a:r>
            <a:r>
              <a:rPr sz="2250" spc="-4" dirty="0">
                <a:latin typeface="Calibri"/>
                <a:cs typeface="Calibri"/>
              </a:rPr>
              <a:t>sum of</a:t>
            </a:r>
            <a:r>
              <a:rPr sz="2250" spc="-8" dirty="0">
                <a:latin typeface="Calibri"/>
                <a:cs typeface="Calibri"/>
              </a:rPr>
              <a:t> </a:t>
            </a:r>
            <a:r>
              <a:rPr sz="2250" spc="-4" dirty="0">
                <a:latin typeface="Calibri"/>
                <a:cs typeface="Calibri"/>
              </a:rPr>
              <a:t>inputs </a:t>
            </a:r>
            <a:r>
              <a:rPr sz="2250" spc="-15" dirty="0">
                <a:latin typeface="Calibri"/>
                <a:cs typeface="Calibri"/>
              </a:rPr>
              <a:t>from </a:t>
            </a:r>
            <a:r>
              <a:rPr sz="2250" spc="-499" dirty="0">
                <a:latin typeface="Calibri"/>
                <a:cs typeface="Calibri"/>
              </a:rPr>
              <a:t> </a:t>
            </a:r>
            <a:r>
              <a:rPr sz="2250" spc="-11" dirty="0">
                <a:latin typeface="Calibri"/>
                <a:cs typeface="Calibri"/>
              </a:rPr>
              <a:t>neurons</a:t>
            </a:r>
            <a:r>
              <a:rPr sz="2250" spc="8" dirty="0">
                <a:latin typeface="Calibri"/>
                <a:cs typeface="Calibri"/>
              </a:rPr>
              <a:t> </a:t>
            </a:r>
            <a:r>
              <a:rPr sz="2250" spc="-4" dirty="0">
                <a:latin typeface="Calibri"/>
                <a:cs typeface="Calibri"/>
              </a:rPr>
              <a:t>of </a:t>
            </a:r>
            <a:r>
              <a:rPr sz="2250" spc="-8" dirty="0">
                <a:latin typeface="Calibri"/>
                <a:cs typeface="Calibri"/>
              </a:rPr>
              <a:t>previous</a:t>
            </a:r>
            <a:r>
              <a:rPr sz="2250" dirty="0">
                <a:latin typeface="Calibri"/>
                <a:cs typeface="Calibri"/>
              </a:rPr>
              <a:t> </a:t>
            </a:r>
            <a:r>
              <a:rPr sz="2250" spc="-19" dirty="0">
                <a:latin typeface="Calibri"/>
                <a:cs typeface="Calibri"/>
              </a:rPr>
              <a:t>layers.</a:t>
            </a:r>
            <a:endParaRPr sz="2250">
              <a:latin typeface="Calibri"/>
              <a:cs typeface="Calibri"/>
            </a:endParaRPr>
          </a:p>
          <a:p>
            <a:pPr marL="576739" marR="13335" indent="-215265">
              <a:spcBef>
                <a:spcPts val="491"/>
              </a:spcBef>
              <a:tabLst>
                <a:tab pos="2498884" algn="l"/>
              </a:tabLst>
            </a:pPr>
            <a:r>
              <a:rPr sz="1950" dirty="0">
                <a:latin typeface="Arial MT"/>
                <a:cs typeface="Arial MT"/>
              </a:rPr>
              <a:t>–</a:t>
            </a:r>
            <a:r>
              <a:rPr sz="1950" spc="75" dirty="0">
                <a:latin typeface="Arial MT"/>
                <a:cs typeface="Arial MT"/>
              </a:rPr>
              <a:t> </a:t>
            </a:r>
            <a:r>
              <a:rPr sz="1950" spc="-4" dirty="0">
                <a:latin typeface="Calibri"/>
                <a:cs typeface="Calibri"/>
              </a:rPr>
              <a:t>Suppose</a:t>
            </a:r>
            <a:r>
              <a:rPr sz="1950" spc="-11" dirty="0">
                <a:latin typeface="Calibri"/>
                <a:cs typeface="Calibri"/>
              </a:rPr>
              <a:t> you</a:t>
            </a:r>
            <a:r>
              <a:rPr sz="1950" spc="4" dirty="0">
                <a:latin typeface="Calibri"/>
                <a:cs typeface="Calibri"/>
              </a:rPr>
              <a:t> </a:t>
            </a:r>
            <a:r>
              <a:rPr sz="1950" spc="-19" dirty="0">
                <a:latin typeface="Calibri"/>
                <a:cs typeface="Calibri"/>
              </a:rPr>
              <a:t>have	</a:t>
            </a:r>
            <a:r>
              <a:rPr sz="1950" dirty="0">
                <a:latin typeface="Calibri"/>
                <a:cs typeface="Calibri"/>
              </a:rPr>
              <a:t>5</a:t>
            </a:r>
            <a:r>
              <a:rPr sz="1950" spc="4" dirty="0">
                <a:latin typeface="Calibri"/>
                <a:cs typeface="Calibri"/>
              </a:rPr>
              <a:t> </a:t>
            </a:r>
            <a:r>
              <a:rPr sz="1950" spc="-8" dirty="0">
                <a:latin typeface="Calibri"/>
                <a:cs typeface="Calibri"/>
              </a:rPr>
              <a:t>neurons</a:t>
            </a:r>
            <a:r>
              <a:rPr sz="1950" spc="-34" dirty="0">
                <a:latin typeface="Calibri"/>
                <a:cs typeface="Calibri"/>
              </a:rPr>
              <a:t> </a:t>
            </a:r>
            <a:r>
              <a:rPr sz="1950" spc="-4" dirty="0">
                <a:latin typeface="Calibri"/>
                <a:cs typeface="Calibri"/>
              </a:rPr>
              <a:t>(units)</a:t>
            </a:r>
            <a:r>
              <a:rPr sz="1950" spc="-15" dirty="0">
                <a:latin typeface="Calibri"/>
                <a:cs typeface="Calibri"/>
              </a:rPr>
              <a:t> </a:t>
            </a:r>
            <a:r>
              <a:rPr sz="1950" dirty="0">
                <a:latin typeface="Calibri"/>
                <a:cs typeface="Calibri"/>
              </a:rPr>
              <a:t>in</a:t>
            </a:r>
            <a:r>
              <a:rPr sz="1950" spc="-8" dirty="0">
                <a:latin typeface="Calibri"/>
                <a:cs typeface="Calibri"/>
              </a:rPr>
              <a:t> </a:t>
            </a:r>
            <a:r>
              <a:rPr sz="1950" spc="4" dirty="0">
                <a:latin typeface="Calibri"/>
                <a:cs typeface="Calibri"/>
              </a:rPr>
              <a:t>1</a:t>
            </a:r>
            <a:r>
              <a:rPr sz="1913" spc="5" baseline="26143" dirty="0">
                <a:latin typeface="Calibri"/>
                <a:cs typeface="Calibri"/>
              </a:rPr>
              <a:t>st</a:t>
            </a:r>
            <a:r>
              <a:rPr sz="1913" spc="230" baseline="26143" dirty="0">
                <a:latin typeface="Calibri"/>
                <a:cs typeface="Calibri"/>
              </a:rPr>
              <a:t> </a:t>
            </a:r>
            <a:r>
              <a:rPr sz="1950" spc="-4" dirty="0">
                <a:latin typeface="Calibri"/>
                <a:cs typeface="Calibri"/>
              </a:rPr>
              <a:t>hidden</a:t>
            </a:r>
            <a:r>
              <a:rPr sz="1950" spc="-19" dirty="0">
                <a:latin typeface="Calibri"/>
                <a:cs typeface="Calibri"/>
              </a:rPr>
              <a:t> </a:t>
            </a:r>
            <a:r>
              <a:rPr sz="1950" spc="-15" dirty="0">
                <a:latin typeface="Calibri"/>
                <a:cs typeface="Calibri"/>
              </a:rPr>
              <a:t>layer</a:t>
            </a:r>
            <a:r>
              <a:rPr sz="1950" spc="-4" dirty="0">
                <a:latin typeface="Calibri"/>
                <a:cs typeface="Calibri"/>
              </a:rPr>
              <a:t> </a:t>
            </a:r>
            <a:r>
              <a:rPr sz="1950" dirty="0">
                <a:latin typeface="Calibri"/>
                <a:cs typeface="Calibri"/>
              </a:rPr>
              <a:t>and</a:t>
            </a:r>
            <a:r>
              <a:rPr sz="1950" spc="-8" dirty="0">
                <a:latin typeface="Calibri"/>
                <a:cs typeface="Calibri"/>
              </a:rPr>
              <a:t> </a:t>
            </a:r>
            <a:r>
              <a:rPr sz="1950" dirty="0">
                <a:latin typeface="Calibri"/>
                <a:cs typeface="Calibri"/>
              </a:rPr>
              <a:t>4</a:t>
            </a:r>
            <a:r>
              <a:rPr sz="1950" spc="4" dirty="0">
                <a:latin typeface="Calibri"/>
                <a:cs typeface="Calibri"/>
              </a:rPr>
              <a:t> </a:t>
            </a:r>
            <a:r>
              <a:rPr sz="1950" spc="-4" dirty="0">
                <a:latin typeface="Calibri"/>
                <a:cs typeface="Calibri"/>
              </a:rPr>
              <a:t>units</a:t>
            </a:r>
            <a:r>
              <a:rPr sz="1950" spc="-15" dirty="0">
                <a:latin typeface="Calibri"/>
                <a:cs typeface="Calibri"/>
              </a:rPr>
              <a:t> </a:t>
            </a:r>
            <a:r>
              <a:rPr sz="1950" dirty="0">
                <a:latin typeface="Calibri"/>
                <a:cs typeface="Calibri"/>
              </a:rPr>
              <a:t>in</a:t>
            </a:r>
            <a:r>
              <a:rPr sz="1950" spc="4" dirty="0">
                <a:latin typeface="Calibri"/>
                <a:cs typeface="Calibri"/>
              </a:rPr>
              <a:t> </a:t>
            </a:r>
            <a:r>
              <a:rPr sz="1950" dirty="0">
                <a:latin typeface="Calibri"/>
                <a:cs typeface="Calibri"/>
              </a:rPr>
              <a:t>the</a:t>
            </a:r>
            <a:r>
              <a:rPr sz="1950" spc="-15" dirty="0">
                <a:latin typeface="Calibri"/>
                <a:cs typeface="Calibri"/>
              </a:rPr>
              <a:t> </a:t>
            </a:r>
            <a:r>
              <a:rPr sz="1950" spc="8" dirty="0">
                <a:latin typeface="Calibri"/>
                <a:cs typeface="Calibri"/>
              </a:rPr>
              <a:t>2</a:t>
            </a:r>
            <a:r>
              <a:rPr sz="1913" spc="11" baseline="26143" dirty="0">
                <a:latin typeface="Calibri"/>
                <a:cs typeface="Calibri"/>
              </a:rPr>
              <a:t>nd </a:t>
            </a:r>
            <a:r>
              <a:rPr sz="1913" spc="-410" baseline="26143" dirty="0">
                <a:latin typeface="Calibri"/>
                <a:cs typeface="Calibri"/>
              </a:rPr>
              <a:t> </a:t>
            </a:r>
            <a:r>
              <a:rPr sz="1950" spc="-45" dirty="0">
                <a:latin typeface="Calibri"/>
                <a:cs typeface="Calibri"/>
              </a:rPr>
              <a:t>layer.</a:t>
            </a:r>
            <a:endParaRPr sz="1950">
              <a:latin typeface="Calibri"/>
              <a:cs typeface="Calibri"/>
            </a:endParaRPr>
          </a:p>
        </p:txBody>
      </p:sp>
      <p:sp>
        <p:nvSpPr>
          <p:cNvPr id="5" name="object 5"/>
          <p:cNvSpPr txBox="1"/>
          <p:nvPr/>
        </p:nvSpPr>
        <p:spPr>
          <a:xfrm>
            <a:off x="840104" y="3141250"/>
            <a:ext cx="537210" cy="310181"/>
          </a:xfrm>
          <a:prstGeom prst="rect">
            <a:avLst/>
          </a:prstGeom>
        </p:spPr>
        <p:txBody>
          <a:bodyPr vert="horz" wrap="square" lIns="0" tIns="10001" rIns="0" bIns="0" rtlCol="0">
            <a:spAutoFit/>
          </a:bodyPr>
          <a:lstStyle/>
          <a:p>
            <a:pPr marL="28575">
              <a:spcBef>
                <a:spcPts val="79"/>
              </a:spcBef>
            </a:pPr>
            <a:r>
              <a:rPr sz="2925" baseline="-17094" dirty="0">
                <a:latin typeface="Arial MT"/>
                <a:cs typeface="Arial MT"/>
              </a:rPr>
              <a:t>–</a:t>
            </a:r>
            <a:r>
              <a:rPr sz="2925" spc="23" baseline="-17094" dirty="0">
                <a:latin typeface="Arial MT"/>
                <a:cs typeface="Arial MT"/>
              </a:rPr>
              <a:t> </a:t>
            </a:r>
            <a:r>
              <a:rPr sz="2925" spc="-17" baseline="-17094" dirty="0">
                <a:latin typeface="Calibri"/>
                <a:cs typeface="Calibri"/>
              </a:rPr>
              <a:t>3</a:t>
            </a:r>
            <a:r>
              <a:rPr sz="1275" spc="-11" dirty="0">
                <a:latin typeface="Calibri"/>
                <a:cs typeface="Calibri"/>
              </a:rPr>
              <a:t>rd</a:t>
            </a:r>
            <a:endParaRPr sz="1275">
              <a:latin typeface="Calibri"/>
              <a:cs typeface="Calibri"/>
            </a:endParaRPr>
          </a:p>
        </p:txBody>
      </p:sp>
      <p:sp>
        <p:nvSpPr>
          <p:cNvPr id="6" name="object 6"/>
          <p:cNvSpPr txBox="1"/>
          <p:nvPr/>
        </p:nvSpPr>
        <p:spPr>
          <a:xfrm>
            <a:off x="1433513" y="3215545"/>
            <a:ext cx="7098030" cy="310181"/>
          </a:xfrm>
          <a:prstGeom prst="rect">
            <a:avLst/>
          </a:prstGeom>
        </p:spPr>
        <p:txBody>
          <a:bodyPr vert="horz" wrap="square" lIns="0" tIns="10001" rIns="0" bIns="0" rtlCol="0">
            <a:spAutoFit/>
          </a:bodyPr>
          <a:lstStyle/>
          <a:p>
            <a:pPr marL="28575">
              <a:spcBef>
                <a:spcPts val="79"/>
              </a:spcBef>
            </a:pPr>
            <a:r>
              <a:rPr sz="1950" spc="-4" dirty="0">
                <a:latin typeface="Calibri"/>
                <a:cs typeface="Calibri"/>
              </a:rPr>
              <a:t>unit </a:t>
            </a:r>
            <a:r>
              <a:rPr sz="1950" spc="-8" dirty="0">
                <a:latin typeface="Calibri"/>
                <a:cs typeface="Calibri"/>
              </a:rPr>
              <a:t>of</a:t>
            </a:r>
            <a:r>
              <a:rPr sz="1950" dirty="0">
                <a:latin typeface="Calibri"/>
                <a:cs typeface="Calibri"/>
              </a:rPr>
              <a:t> </a:t>
            </a:r>
            <a:r>
              <a:rPr sz="1950" spc="8" dirty="0">
                <a:latin typeface="Calibri"/>
                <a:cs typeface="Calibri"/>
              </a:rPr>
              <a:t>2</a:t>
            </a:r>
            <a:r>
              <a:rPr sz="1913" spc="11" baseline="26143" dirty="0">
                <a:latin typeface="Calibri"/>
                <a:cs typeface="Calibri"/>
              </a:rPr>
              <a:t>nd</a:t>
            </a:r>
            <a:r>
              <a:rPr sz="1913" spc="236" baseline="26143" dirty="0">
                <a:latin typeface="Calibri"/>
                <a:cs typeface="Calibri"/>
              </a:rPr>
              <a:t> </a:t>
            </a:r>
            <a:r>
              <a:rPr sz="1950" spc="-15" dirty="0">
                <a:latin typeface="Calibri"/>
                <a:cs typeface="Calibri"/>
              </a:rPr>
              <a:t>layer</a:t>
            </a:r>
            <a:r>
              <a:rPr sz="1950" spc="4" dirty="0">
                <a:latin typeface="Calibri"/>
                <a:cs typeface="Calibri"/>
              </a:rPr>
              <a:t> </a:t>
            </a:r>
            <a:r>
              <a:rPr sz="1950" dirty="0">
                <a:latin typeface="Calibri"/>
                <a:cs typeface="Calibri"/>
              </a:rPr>
              <a:t>will</a:t>
            </a:r>
            <a:r>
              <a:rPr sz="1950" spc="4" dirty="0">
                <a:latin typeface="Calibri"/>
                <a:cs typeface="Calibri"/>
              </a:rPr>
              <a:t> </a:t>
            </a:r>
            <a:r>
              <a:rPr sz="1950" spc="-8" dirty="0">
                <a:latin typeface="Calibri"/>
                <a:cs typeface="Calibri"/>
              </a:rPr>
              <a:t>receive</a:t>
            </a:r>
            <a:r>
              <a:rPr sz="1950" spc="-23" dirty="0">
                <a:latin typeface="Calibri"/>
                <a:cs typeface="Calibri"/>
              </a:rPr>
              <a:t> </a:t>
            </a:r>
            <a:r>
              <a:rPr sz="1950" spc="-8" dirty="0">
                <a:latin typeface="Calibri"/>
                <a:cs typeface="Calibri"/>
              </a:rPr>
              <a:t>weighted</a:t>
            </a:r>
            <a:r>
              <a:rPr sz="1950" spc="-15" dirty="0">
                <a:latin typeface="Calibri"/>
                <a:cs typeface="Calibri"/>
              </a:rPr>
              <a:t> </a:t>
            </a:r>
            <a:r>
              <a:rPr sz="1950" dirty="0">
                <a:latin typeface="Calibri"/>
                <a:cs typeface="Calibri"/>
              </a:rPr>
              <a:t>inputs</a:t>
            </a:r>
            <a:r>
              <a:rPr sz="1950" spc="-8" dirty="0">
                <a:latin typeface="Calibri"/>
                <a:cs typeface="Calibri"/>
              </a:rPr>
              <a:t> from</a:t>
            </a:r>
            <a:r>
              <a:rPr sz="1950" spc="-15" dirty="0">
                <a:latin typeface="Calibri"/>
                <a:cs typeface="Calibri"/>
              </a:rPr>
              <a:t> </a:t>
            </a:r>
            <a:r>
              <a:rPr sz="1950" spc="-4" dirty="0">
                <a:latin typeface="Calibri"/>
                <a:cs typeface="Calibri"/>
              </a:rPr>
              <a:t>units of</a:t>
            </a:r>
            <a:r>
              <a:rPr sz="1950" dirty="0">
                <a:latin typeface="Calibri"/>
                <a:cs typeface="Calibri"/>
              </a:rPr>
              <a:t> </a:t>
            </a:r>
            <a:r>
              <a:rPr sz="1950" spc="-15" dirty="0">
                <a:latin typeface="Calibri"/>
                <a:cs typeface="Calibri"/>
              </a:rPr>
              <a:t>first</a:t>
            </a:r>
            <a:r>
              <a:rPr sz="1950" spc="-4" dirty="0">
                <a:latin typeface="Calibri"/>
                <a:cs typeface="Calibri"/>
              </a:rPr>
              <a:t> </a:t>
            </a:r>
            <a:r>
              <a:rPr sz="1950" spc="-15" dirty="0">
                <a:latin typeface="Calibri"/>
                <a:cs typeface="Calibri"/>
              </a:rPr>
              <a:t>layer</a:t>
            </a:r>
            <a:r>
              <a:rPr sz="1950" spc="-4" dirty="0">
                <a:latin typeface="Calibri"/>
                <a:cs typeface="Calibri"/>
              </a:rPr>
              <a:t> </a:t>
            </a:r>
            <a:r>
              <a:rPr sz="1950" dirty="0">
                <a:latin typeface="Calibri"/>
                <a:cs typeface="Calibri"/>
              </a:rPr>
              <a:t>as</a:t>
            </a:r>
            <a:endParaRPr sz="1950">
              <a:latin typeface="Calibri"/>
              <a:cs typeface="Calibri"/>
            </a:endParaRPr>
          </a:p>
        </p:txBody>
      </p:sp>
      <p:sp>
        <p:nvSpPr>
          <p:cNvPr id="7" name="object 7"/>
          <p:cNvSpPr txBox="1"/>
          <p:nvPr/>
        </p:nvSpPr>
        <p:spPr>
          <a:xfrm>
            <a:off x="1074229" y="3512725"/>
            <a:ext cx="796766" cy="310181"/>
          </a:xfrm>
          <a:prstGeom prst="rect">
            <a:avLst/>
          </a:prstGeom>
        </p:spPr>
        <p:txBody>
          <a:bodyPr vert="horz" wrap="square" lIns="0" tIns="10001" rIns="0" bIns="0" rtlCol="0">
            <a:spAutoFit/>
          </a:bodyPr>
          <a:lstStyle/>
          <a:p>
            <a:pPr marL="9525">
              <a:spcBef>
                <a:spcPts val="79"/>
              </a:spcBef>
            </a:pPr>
            <a:r>
              <a:rPr sz="1950" spc="-15" dirty="0">
                <a:latin typeface="Calibri"/>
                <a:cs typeface="Calibri"/>
              </a:rPr>
              <a:t>follows.</a:t>
            </a:r>
            <a:endParaRPr sz="1950">
              <a:latin typeface="Calibri"/>
              <a:cs typeface="Calibri"/>
            </a:endParaRPr>
          </a:p>
        </p:txBody>
      </p:sp>
      <p:sp>
        <p:nvSpPr>
          <p:cNvPr id="8" name="object 8"/>
          <p:cNvSpPr txBox="1"/>
          <p:nvPr/>
        </p:nvSpPr>
        <p:spPr>
          <a:xfrm>
            <a:off x="3176491" y="4180009"/>
            <a:ext cx="2260283" cy="310245"/>
          </a:xfrm>
          <a:prstGeom prst="rect">
            <a:avLst/>
          </a:prstGeom>
        </p:spPr>
        <p:txBody>
          <a:bodyPr vert="horz" wrap="square" lIns="0" tIns="9049" rIns="0" bIns="0" rtlCol="0">
            <a:spAutoFit/>
          </a:bodyPr>
          <a:lstStyle/>
          <a:p>
            <a:pPr marL="38100">
              <a:lnSpc>
                <a:spcPts val="1410"/>
              </a:lnSpc>
              <a:spcBef>
                <a:spcPts val="71"/>
              </a:spcBef>
              <a:tabLst>
                <a:tab pos="537210" algn="l"/>
                <a:tab pos="1243489" algn="l"/>
              </a:tabLst>
            </a:pPr>
            <a:r>
              <a:rPr sz="1650" spc="64" dirty="0">
                <a:solidFill>
                  <a:srgbClr val="3333CC"/>
                </a:solidFill>
                <a:latin typeface="Cambria Math"/>
                <a:cs typeface="Cambria Math"/>
              </a:rPr>
              <a:t>𝑤</a:t>
            </a:r>
            <a:r>
              <a:rPr spc="95" baseline="29513" dirty="0">
                <a:solidFill>
                  <a:srgbClr val="3333CC"/>
                </a:solidFill>
                <a:latin typeface="Cambria Math"/>
                <a:cs typeface="Cambria Math"/>
              </a:rPr>
              <a:t>3</a:t>
            </a:r>
            <a:r>
              <a:rPr sz="1650" spc="64" dirty="0">
                <a:solidFill>
                  <a:srgbClr val="3333CC"/>
                </a:solidFill>
                <a:latin typeface="Cambria Math"/>
                <a:cs typeface="Cambria Math"/>
              </a:rPr>
              <a:t>𝑧	</a:t>
            </a:r>
            <a:r>
              <a:rPr sz="1650" spc="-4" dirty="0">
                <a:solidFill>
                  <a:srgbClr val="3333CC"/>
                </a:solidFill>
                <a:latin typeface="Cambria Math"/>
                <a:cs typeface="Cambria Math"/>
              </a:rPr>
              <a:t>+ </a:t>
            </a:r>
            <a:r>
              <a:rPr sz="1650" spc="64" dirty="0">
                <a:solidFill>
                  <a:srgbClr val="3333CC"/>
                </a:solidFill>
                <a:latin typeface="Cambria Math"/>
                <a:cs typeface="Cambria Math"/>
              </a:rPr>
              <a:t>𝑤</a:t>
            </a:r>
            <a:r>
              <a:rPr spc="95" baseline="29513" dirty="0">
                <a:solidFill>
                  <a:srgbClr val="3333CC"/>
                </a:solidFill>
                <a:latin typeface="Cambria Math"/>
                <a:cs typeface="Cambria Math"/>
              </a:rPr>
              <a:t>3</a:t>
            </a:r>
            <a:r>
              <a:rPr sz="1650" spc="64" dirty="0">
                <a:solidFill>
                  <a:srgbClr val="3333CC"/>
                </a:solidFill>
                <a:latin typeface="Cambria Math"/>
                <a:cs typeface="Cambria Math"/>
              </a:rPr>
              <a:t>𝑧	</a:t>
            </a:r>
            <a:r>
              <a:rPr sz="1650" spc="41" dirty="0">
                <a:solidFill>
                  <a:srgbClr val="3333CC"/>
                </a:solidFill>
                <a:latin typeface="Cambria Math"/>
                <a:cs typeface="Cambria Math"/>
              </a:rPr>
              <a:t>+∙∙∙</a:t>
            </a:r>
            <a:r>
              <a:rPr sz="1650" spc="-64" dirty="0">
                <a:solidFill>
                  <a:srgbClr val="3333CC"/>
                </a:solidFill>
                <a:latin typeface="Cambria Math"/>
                <a:cs typeface="Cambria Math"/>
              </a:rPr>
              <a:t> </a:t>
            </a:r>
            <a:r>
              <a:rPr sz="1650" spc="49" dirty="0">
                <a:solidFill>
                  <a:srgbClr val="3333CC"/>
                </a:solidFill>
                <a:latin typeface="Cambria Math"/>
                <a:cs typeface="Cambria Math"/>
              </a:rPr>
              <a:t>+𝑤</a:t>
            </a:r>
            <a:r>
              <a:rPr spc="73" baseline="31250" dirty="0">
                <a:solidFill>
                  <a:srgbClr val="3333CC"/>
                </a:solidFill>
                <a:latin typeface="Cambria Math"/>
                <a:cs typeface="Cambria Math"/>
              </a:rPr>
              <a:t>3</a:t>
            </a:r>
            <a:r>
              <a:rPr sz="1650" spc="49" dirty="0">
                <a:solidFill>
                  <a:srgbClr val="3333CC"/>
                </a:solidFill>
                <a:latin typeface="Cambria Math"/>
                <a:cs typeface="Cambria Math"/>
              </a:rPr>
              <a:t>𝑧</a:t>
            </a:r>
            <a:endParaRPr sz="1650">
              <a:latin typeface="Cambria Math"/>
              <a:cs typeface="Cambria Math"/>
            </a:endParaRPr>
          </a:p>
          <a:p>
            <a:pPr marL="180975">
              <a:lnSpc>
                <a:spcPts val="870"/>
              </a:lnSpc>
              <a:tabLst>
                <a:tab pos="394335" algn="l"/>
                <a:tab pos="887254" algn="l"/>
                <a:tab pos="1100614" algn="l"/>
                <a:tab pos="1928336" algn="l"/>
                <a:tab pos="2142173" algn="l"/>
              </a:tabLst>
            </a:pPr>
            <a:r>
              <a:rPr sz="1200" spc="34" dirty="0">
                <a:solidFill>
                  <a:srgbClr val="3333CC"/>
                </a:solidFill>
                <a:latin typeface="Cambria Math"/>
                <a:cs typeface="Cambria Math"/>
              </a:rPr>
              <a:t>1	</a:t>
            </a:r>
            <a:r>
              <a:rPr spc="50" baseline="1736" dirty="0">
                <a:solidFill>
                  <a:srgbClr val="3333CC"/>
                </a:solidFill>
                <a:latin typeface="Cambria Math"/>
                <a:cs typeface="Cambria Math"/>
              </a:rPr>
              <a:t>1	</a:t>
            </a:r>
            <a:r>
              <a:rPr sz="1200" spc="34" dirty="0">
                <a:solidFill>
                  <a:srgbClr val="3333CC"/>
                </a:solidFill>
                <a:latin typeface="Cambria Math"/>
                <a:cs typeface="Cambria Math"/>
              </a:rPr>
              <a:t>2	</a:t>
            </a:r>
            <a:r>
              <a:rPr spc="50" baseline="1736" dirty="0">
                <a:solidFill>
                  <a:srgbClr val="3333CC"/>
                </a:solidFill>
                <a:latin typeface="Cambria Math"/>
                <a:cs typeface="Cambria Math"/>
              </a:rPr>
              <a:t>2	</a:t>
            </a:r>
            <a:r>
              <a:rPr sz="1200" spc="34" dirty="0">
                <a:solidFill>
                  <a:srgbClr val="3333CC"/>
                </a:solidFill>
                <a:latin typeface="Cambria Math"/>
                <a:cs typeface="Cambria Math"/>
              </a:rPr>
              <a:t>5	</a:t>
            </a:r>
            <a:r>
              <a:rPr spc="50" baseline="1736" dirty="0">
                <a:solidFill>
                  <a:srgbClr val="3333CC"/>
                </a:solidFill>
                <a:latin typeface="Cambria Math"/>
                <a:cs typeface="Cambria Math"/>
              </a:rPr>
              <a:t>5</a:t>
            </a:r>
            <a:endParaRPr baseline="1736">
              <a:latin typeface="Cambria Math"/>
              <a:cs typeface="Cambria Math"/>
            </a:endParaRPr>
          </a:p>
        </p:txBody>
      </p:sp>
      <p:grpSp>
        <p:nvGrpSpPr>
          <p:cNvPr id="9" name="object 9"/>
          <p:cNvGrpSpPr/>
          <p:nvPr/>
        </p:nvGrpSpPr>
        <p:grpSpPr>
          <a:xfrm>
            <a:off x="5590604" y="4164139"/>
            <a:ext cx="304800" cy="304800"/>
            <a:chOff x="7454138" y="4409185"/>
            <a:chExt cx="406400" cy="406400"/>
          </a:xfrm>
        </p:grpSpPr>
        <p:sp>
          <p:nvSpPr>
            <p:cNvPr id="10" name="object 10"/>
            <p:cNvSpPr/>
            <p:nvPr/>
          </p:nvSpPr>
          <p:spPr>
            <a:xfrm>
              <a:off x="7466838" y="4421885"/>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11" name="object 11"/>
            <p:cNvSpPr/>
            <p:nvPr/>
          </p:nvSpPr>
          <p:spPr>
            <a:xfrm>
              <a:off x="7466838" y="4421885"/>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385D89"/>
              </a:solidFill>
            </a:ln>
          </p:spPr>
          <p:txBody>
            <a:bodyPr wrap="square" lIns="0" tIns="0" rIns="0" bIns="0" rtlCol="0"/>
            <a:lstStyle/>
            <a:p>
              <a:endParaRPr sz="1350"/>
            </a:p>
          </p:txBody>
        </p:sp>
      </p:grpSp>
      <p:sp>
        <p:nvSpPr>
          <p:cNvPr id="12" name="object 12"/>
          <p:cNvSpPr txBox="1"/>
          <p:nvPr/>
        </p:nvSpPr>
        <p:spPr>
          <a:xfrm>
            <a:off x="5648229" y="4194238"/>
            <a:ext cx="220504" cy="217367"/>
          </a:xfrm>
          <a:prstGeom prst="rect">
            <a:avLst/>
          </a:prstGeom>
        </p:spPr>
        <p:txBody>
          <a:bodyPr vert="horz" wrap="square" lIns="0" tIns="9525" rIns="0" bIns="0" rtlCol="0">
            <a:spAutoFit/>
          </a:bodyPr>
          <a:lstStyle/>
          <a:p>
            <a:pPr marL="28575">
              <a:spcBef>
                <a:spcPts val="75"/>
              </a:spcBef>
            </a:pPr>
            <a:r>
              <a:rPr sz="1350" dirty="0">
                <a:solidFill>
                  <a:srgbClr val="FFFFFF"/>
                </a:solidFill>
                <a:latin typeface="Cambria Math"/>
                <a:cs typeface="Cambria Math"/>
              </a:rPr>
              <a:t>𝒛</a:t>
            </a:r>
            <a:r>
              <a:rPr sz="1463" baseline="-14957" dirty="0">
                <a:solidFill>
                  <a:srgbClr val="FFFFFF"/>
                </a:solidFill>
                <a:latin typeface="Cambria Math"/>
                <a:cs typeface="Cambria Math"/>
              </a:rPr>
              <a:t>𝟐</a:t>
            </a:r>
            <a:endParaRPr sz="1463" baseline="-14957">
              <a:latin typeface="Cambria Math"/>
              <a:cs typeface="Cambria Math"/>
            </a:endParaRPr>
          </a:p>
        </p:txBody>
      </p:sp>
      <p:grpSp>
        <p:nvGrpSpPr>
          <p:cNvPr id="13" name="object 13"/>
          <p:cNvGrpSpPr/>
          <p:nvPr/>
        </p:nvGrpSpPr>
        <p:grpSpPr>
          <a:xfrm>
            <a:off x="5590604" y="3748088"/>
            <a:ext cx="1333500" cy="851535"/>
            <a:chOff x="7454138" y="3854450"/>
            <a:chExt cx="1778000" cy="1135380"/>
          </a:xfrm>
        </p:grpSpPr>
        <p:sp>
          <p:nvSpPr>
            <p:cNvPr id="14" name="object 14"/>
            <p:cNvSpPr/>
            <p:nvPr/>
          </p:nvSpPr>
          <p:spPr>
            <a:xfrm>
              <a:off x="8838438" y="4595622"/>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15" name="object 15"/>
            <p:cNvSpPr/>
            <p:nvPr/>
          </p:nvSpPr>
          <p:spPr>
            <a:xfrm>
              <a:off x="8838438" y="4595622"/>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385D89"/>
              </a:solidFill>
            </a:ln>
          </p:spPr>
          <p:txBody>
            <a:bodyPr wrap="square" lIns="0" tIns="0" rIns="0" bIns="0" rtlCol="0"/>
            <a:lstStyle/>
            <a:p>
              <a:endParaRPr sz="1350"/>
            </a:p>
          </p:txBody>
        </p:sp>
        <p:sp>
          <p:nvSpPr>
            <p:cNvPr id="16" name="object 16"/>
            <p:cNvSpPr/>
            <p:nvPr/>
          </p:nvSpPr>
          <p:spPr>
            <a:xfrm>
              <a:off x="7466838" y="3867150"/>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17" name="object 17"/>
            <p:cNvSpPr/>
            <p:nvPr/>
          </p:nvSpPr>
          <p:spPr>
            <a:xfrm>
              <a:off x="7466838" y="3867150"/>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385D89"/>
              </a:solidFill>
            </a:ln>
          </p:spPr>
          <p:txBody>
            <a:bodyPr wrap="square" lIns="0" tIns="0" rIns="0" bIns="0" rtlCol="0"/>
            <a:lstStyle/>
            <a:p>
              <a:endParaRPr sz="1350"/>
            </a:p>
          </p:txBody>
        </p:sp>
      </p:grpSp>
      <p:sp>
        <p:nvSpPr>
          <p:cNvPr id="18" name="object 18"/>
          <p:cNvSpPr txBox="1"/>
          <p:nvPr/>
        </p:nvSpPr>
        <p:spPr>
          <a:xfrm>
            <a:off x="5648229" y="3777710"/>
            <a:ext cx="220504" cy="217367"/>
          </a:xfrm>
          <a:prstGeom prst="rect">
            <a:avLst/>
          </a:prstGeom>
        </p:spPr>
        <p:txBody>
          <a:bodyPr vert="horz" wrap="square" lIns="0" tIns="9525" rIns="0" bIns="0" rtlCol="0">
            <a:spAutoFit/>
          </a:bodyPr>
          <a:lstStyle/>
          <a:p>
            <a:pPr marL="28575">
              <a:spcBef>
                <a:spcPts val="75"/>
              </a:spcBef>
            </a:pPr>
            <a:r>
              <a:rPr sz="1350" dirty="0">
                <a:solidFill>
                  <a:srgbClr val="FFFFFF"/>
                </a:solidFill>
                <a:latin typeface="Cambria Math"/>
                <a:cs typeface="Cambria Math"/>
              </a:rPr>
              <a:t>𝒛</a:t>
            </a:r>
            <a:r>
              <a:rPr sz="1463" baseline="-14957" dirty="0">
                <a:solidFill>
                  <a:srgbClr val="FFFFFF"/>
                </a:solidFill>
                <a:latin typeface="Cambria Math"/>
                <a:cs typeface="Cambria Math"/>
              </a:rPr>
              <a:t>𝟏</a:t>
            </a:r>
            <a:endParaRPr sz="1463" baseline="-14957">
              <a:latin typeface="Cambria Math"/>
              <a:cs typeface="Cambria Math"/>
            </a:endParaRPr>
          </a:p>
        </p:txBody>
      </p:sp>
      <p:grpSp>
        <p:nvGrpSpPr>
          <p:cNvPr id="19" name="object 19"/>
          <p:cNvGrpSpPr/>
          <p:nvPr/>
        </p:nvGrpSpPr>
        <p:grpSpPr>
          <a:xfrm>
            <a:off x="5604320" y="4584763"/>
            <a:ext cx="304800" cy="304800"/>
            <a:chOff x="7472426" y="4970017"/>
            <a:chExt cx="406400" cy="406400"/>
          </a:xfrm>
        </p:grpSpPr>
        <p:sp>
          <p:nvSpPr>
            <p:cNvPr id="20" name="object 20"/>
            <p:cNvSpPr/>
            <p:nvPr/>
          </p:nvSpPr>
          <p:spPr>
            <a:xfrm>
              <a:off x="7485126" y="4982717"/>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499"/>
                  </a:lnTo>
                  <a:lnTo>
                    <a:pt x="5034" y="234162"/>
                  </a:lnTo>
                  <a:lnTo>
                    <a:pt x="19372" y="274253"/>
                  </a:lnTo>
                  <a:lnTo>
                    <a:pt x="41867" y="309625"/>
                  </a:lnTo>
                  <a:lnTo>
                    <a:pt x="71374" y="339132"/>
                  </a:lnTo>
                  <a:lnTo>
                    <a:pt x="106746" y="361627"/>
                  </a:lnTo>
                  <a:lnTo>
                    <a:pt x="146837" y="375965"/>
                  </a:lnTo>
                  <a:lnTo>
                    <a:pt x="190500" y="380999"/>
                  </a:lnTo>
                  <a:lnTo>
                    <a:pt x="234162" y="375965"/>
                  </a:lnTo>
                  <a:lnTo>
                    <a:pt x="274253" y="361627"/>
                  </a:lnTo>
                  <a:lnTo>
                    <a:pt x="309625" y="339132"/>
                  </a:lnTo>
                  <a:lnTo>
                    <a:pt x="339132" y="309625"/>
                  </a:lnTo>
                  <a:lnTo>
                    <a:pt x="361627" y="274253"/>
                  </a:lnTo>
                  <a:lnTo>
                    <a:pt x="375965" y="234162"/>
                  </a:lnTo>
                  <a:lnTo>
                    <a:pt x="381000" y="190499"/>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21" name="object 21"/>
            <p:cNvSpPr/>
            <p:nvPr/>
          </p:nvSpPr>
          <p:spPr>
            <a:xfrm>
              <a:off x="7485126" y="4982717"/>
              <a:ext cx="381000" cy="381000"/>
            </a:xfrm>
            <a:custGeom>
              <a:avLst/>
              <a:gdLst/>
              <a:ahLst/>
              <a:cxnLst/>
              <a:rect l="l" t="t" r="r" b="b"/>
              <a:pathLst>
                <a:path w="381000" h="381000">
                  <a:moveTo>
                    <a:pt x="0" y="190499"/>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499"/>
                  </a:lnTo>
                  <a:lnTo>
                    <a:pt x="375965" y="234162"/>
                  </a:lnTo>
                  <a:lnTo>
                    <a:pt x="361627" y="274253"/>
                  </a:lnTo>
                  <a:lnTo>
                    <a:pt x="339132" y="309625"/>
                  </a:lnTo>
                  <a:lnTo>
                    <a:pt x="309625" y="339132"/>
                  </a:lnTo>
                  <a:lnTo>
                    <a:pt x="274253" y="361627"/>
                  </a:lnTo>
                  <a:lnTo>
                    <a:pt x="234162" y="375965"/>
                  </a:lnTo>
                  <a:lnTo>
                    <a:pt x="190500" y="380999"/>
                  </a:lnTo>
                  <a:lnTo>
                    <a:pt x="146837" y="375965"/>
                  </a:lnTo>
                  <a:lnTo>
                    <a:pt x="106746" y="361627"/>
                  </a:lnTo>
                  <a:lnTo>
                    <a:pt x="71374" y="339132"/>
                  </a:lnTo>
                  <a:lnTo>
                    <a:pt x="41867" y="309625"/>
                  </a:lnTo>
                  <a:lnTo>
                    <a:pt x="19372" y="274253"/>
                  </a:lnTo>
                  <a:lnTo>
                    <a:pt x="5034" y="234162"/>
                  </a:lnTo>
                  <a:lnTo>
                    <a:pt x="0" y="190499"/>
                  </a:lnTo>
                  <a:close/>
                </a:path>
              </a:pathLst>
            </a:custGeom>
            <a:ln w="25400">
              <a:solidFill>
                <a:srgbClr val="385D89"/>
              </a:solidFill>
            </a:ln>
          </p:spPr>
          <p:txBody>
            <a:bodyPr wrap="square" lIns="0" tIns="0" rIns="0" bIns="0" rtlCol="0"/>
            <a:lstStyle/>
            <a:p>
              <a:endParaRPr sz="1350"/>
            </a:p>
          </p:txBody>
        </p:sp>
      </p:grpSp>
      <p:sp>
        <p:nvSpPr>
          <p:cNvPr id="22" name="object 22"/>
          <p:cNvSpPr txBox="1"/>
          <p:nvPr/>
        </p:nvSpPr>
        <p:spPr>
          <a:xfrm>
            <a:off x="5661755" y="4614863"/>
            <a:ext cx="220504" cy="217367"/>
          </a:xfrm>
          <a:prstGeom prst="rect">
            <a:avLst/>
          </a:prstGeom>
        </p:spPr>
        <p:txBody>
          <a:bodyPr vert="horz" wrap="square" lIns="0" tIns="9525" rIns="0" bIns="0" rtlCol="0">
            <a:spAutoFit/>
          </a:bodyPr>
          <a:lstStyle/>
          <a:p>
            <a:pPr marL="28575">
              <a:spcBef>
                <a:spcPts val="75"/>
              </a:spcBef>
            </a:pPr>
            <a:r>
              <a:rPr sz="1350" dirty="0">
                <a:solidFill>
                  <a:srgbClr val="FFFFFF"/>
                </a:solidFill>
                <a:latin typeface="Cambria Math"/>
                <a:cs typeface="Cambria Math"/>
              </a:rPr>
              <a:t>𝒛</a:t>
            </a:r>
            <a:r>
              <a:rPr sz="1463" baseline="-14957" dirty="0">
                <a:solidFill>
                  <a:srgbClr val="FFFFFF"/>
                </a:solidFill>
                <a:latin typeface="Cambria Math"/>
                <a:cs typeface="Cambria Math"/>
              </a:rPr>
              <a:t>𝟑</a:t>
            </a:r>
            <a:endParaRPr sz="1463" baseline="-14957">
              <a:latin typeface="Cambria Math"/>
              <a:cs typeface="Cambria Math"/>
            </a:endParaRPr>
          </a:p>
        </p:txBody>
      </p:sp>
      <p:grpSp>
        <p:nvGrpSpPr>
          <p:cNvPr id="23" name="object 23"/>
          <p:cNvGrpSpPr/>
          <p:nvPr/>
        </p:nvGrpSpPr>
        <p:grpSpPr>
          <a:xfrm>
            <a:off x="5604320" y="5028247"/>
            <a:ext cx="304800" cy="304800"/>
            <a:chOff x="7472426" y="5561329"/>
            <a:chExt cx="406400" cy="406400"/>
          </a:xfrm>
        </p:grpSpPr>
        <p:sp>
          <p:nvSpPr>
            <p:cNvPr id="24" name="object 24"/>
            <p:cNvSpPr/>
            <p:nvPr/>
          </p:nvSpPr>
          <p:spPr>
            <a:xfrm>
              <a:off x="7485126" y="5574029"/>
              <a:ext cx="381000" cy="381000"/>
            </a:xfrm>
            <a:custGeom>
              <a:avLst/>
              <a:gdLst/>
              <a:ahLst/>
              <a:cxnLst/>
              <a:rect l="l" t="t" r="r" b="b"/>
              <a:pathLst>
                <a:path w="381000" h="381000">
                  <a:moveTo>
                    <a:pt x="190500" y="0"/>
                  </a:moveTo>
                  <a:lnTo>
                    <a:pt x="146837" y="5031"/>
                  </a:lnTo>
                  <a:lnTo>
                    <a:pt x="106746" y="19363"/>
                  </a:lnTo>
                  <a:lnTo>
                    <a:pt x="71374" y="41851"/>
                  </a:lnTo>
                  <a:lnTo>
                    <a:pt x="41867" y="71353"/>
                  </a:lnTo>
                  <a:lnTo>
                    <a:pt x="19372" y="106724"/>
                  </a:lnTo>
                  <a:lnTo>
                    <a:pt x="5034" y="146821"/>
                  </a:lnTo>
                  <a:lnTo>
                    <a:pt x="0" y="190500"/>
                  </a:lnTo>
                  <a:lnTo>
                    <a:pt x="5034" y="234178"/>
                  </a:lnTo>
                  <a:lnTo>
                    <a:pt x="19372" y="274275"/>
                  </a:lnTo>
                  <a:lnTo>
                    <a:pt x="41867" y="309646"/>
                  </a:lnTo>
                  <a:lnTo>
                    <a:pt x="71374" y="339148"/>
                  </a:lnTo>
                  <a:lnTo>
                    <a:pt x="106746" y="361636"/>
                  </a:lnTo>
                  <a:lnTo>
                    <a:pt x="146837" y="375968"/>
                  </a:lnTo>
                  <a:lnTo>
                    <a:pt x="190500" y="381000"/>
                  </a:lnTo>
                  <a:lnTo>
                    <a:pt x="234162" y="375968"/>
                  </a:lnTo>
                  <a:lnTo>
                    <a:pt x="274253" y="361636"/>
                  </a:lnTo>
                  <a:lnTo>
                    <a:pt x="309625" y="339148"/>
                  </a:lnTo>
                  <a:lnTo>
                    <a:pt x="339132" y="309646"/>
                  </a:lnTo>
                  <a:lnTo>
                    <a:pt x="361627" y="274275"/>
                  </a:lnTo>
                  <a:lnTo>
                    <a:pt x="375965" y="234178"/>
                  </a:lnTo>
                  <a:lnTo>
                    <a:pt x="381000" y="190500"/>
                  </a:lnTo>
                  <a:lnTo>
                    <a:pt x="375965" y="146821"/>
                  </a:lnTo>
                  <a:lnTo>
                    <a:pt x="361627" y="106724"/>
                  </a:lnTo>
                  <a:lnTo>
                    <a:pt x="339132" y="71353"/>
                  </a:lnTo>
                  <a:lnTo>
                    <a:pt x="309625" y="41851"/>
                  </a:lnTo>
                  <a:lnTo>
                    <a:pt x="274253" y="19363"/>
                  </a:lnTo>
                  <a:lnTo>
                    <a:pt x="234162" y="5031"/>
                  </a:lnTo>
                  <a:lnTo>
                    <a:pt x="190500" y="0"/>
                  </a:lnTo>
                  <a:close/>
                </a:path>
              </a:pathLst>
            </a:custGeom>
            <a:solidFill>
              <a:srgbClr val="4F81BC"/>
            </a:solidFill>
          </p:spPr>
          <p:txBody>
            <a:bodyPr wrap="square" lIns="0" tIns="0" rIns="0" bIns="0" rtlCol="0"/>
            <a:lstStyle/>
            <a:p>
              <a:endParaRPr sz="1350"/>
            </a:p>
          </p:txBody>
        </p:sp>
        <p:sp>
          <p:nvSpPr>
            <p:cNvPr id="25" name="object 25"/>
            <p:cNvSpPr/>
            <p:nvPr/>
          </p:nvSpPr>
          <p:spPr>
            <a:xfrm>
              <a:off x="7485126" y="5574029"/>
              <a:ext cx="381000" cy="381000"/>
            </a:xfrm>
            <a:custGeom>
              <a:avLst/>
              <a:gdLst/>
              <a:ahLst/>
              <a:cxnLst/>
              <a:rect l="l" t="t" r="r" b="b"/>
              <a:pathLst>
                <a:path w="381000" h="381000">
                  <a:moveTo>
                    <a:pt x="0" y="190500"/>
                  </a:moveTo>
                  <a:lnTo>
                    <a:pt x="5034" y="146821"/>
                  </a:lnTo>
                  <a:lnTo>
                    <a:pt x="19372" y="106724"/>
                  </a:lnTo>
                  <a:lnTo>
                    <a:pt x="41867" y="71353"/>
                  </a:lnTo>
                  <a:lnTo>
                    <a:pt x="71374" y="41851"/>
                  </a:lnTo>
                  <a:lnTo>
                    <a:pt x="106746" y="19363"/>
                  </a:lnTo>
                  <a:lnTo>
                    <a:pt x="146837" y="5031"/>
                  </a:lnTo>
                  <a:lnTo>
                    <a:pt x="190500" y="0"/>
                  </a:lnTo>
                  <a:lnTo>
                    <a:pt x="234162" y="5031"/>
                  </a:lnTo>
                  <a:lnTo>
                    <a:pt x="274253" y="19363"/>
                  </a:lnTo>
                  <a:lnTo>
                    <a:pt x="309625" y="41851"/>
                  </a:lnTo>
                  <a:lnTo>
                    <a:pt x="339132" y="71353"/>
                  </a:lnTo>
                  <a:lnTo>
                    <a:pt x="361627" y="106724"/>
                  </a:lnTo>
                  <a:lnTo>
                    <a:pt x="375965" y="146821"/>
                  </a:lnTo>
                  <a:lnTo>
                    <a:pt x="381000" y="190500"/>
                  </a:lnTo>
                  <a:lnTo>
                    <a:pt x="375965" y="234178"/>
                  </a:lnTo>
                  <a:lnTo>
                    <a:pt x="361627" y="274275"/>
                  </a:lnTo>
                  <a:lnTo>
                    <a:pt x="339132" y="309646"/>
                  </a:lnTo>
                  <a:lnTo>
                    <a:pt x="309625" y="339148"/>
                  </a:lnTo>
                  <a:lnTo>
                    <a:pt x="274253" y="361636"/>
                  </a:lnTo>
                  <a:lnTo>
                    <a:pt x="234162" y="375968"/>
                  </a:lnTo>
                  <a:lnTo>
                    <a:pt x="190500" y="381000"/>
                  </a:lnTo>
                  <a:lnTo>
                    <a:pt x="146837" y="375968"/>
                  </a:lnTo>
                  <a:lnTo>
                    <a:pt x="106746" y="361636"/>
                  </a:lnTo>
                  <a:lnTo>
                    <a:pt x="71374" y="339148"/>
                  </a:lnTo>
                  <a:lnTo>
                    <a:pt x="41867" y="309646"/>
                  </a:lnTo>
                  <a:lnTo>
                    <a:pt x="19372" y="274275"/>
                  </a:lnTo>
                  <a:lnTo>
                    <a:pt x="5034" y="234178"/>
                  </a:lnTo>
                  <a:lnTo>
                    <a:pt x="0" y="190500"/>
                  </a:lnTo>
                  <a:close/>
                </a:path>
              </a:pathLst>
            </a:custGeom>
            <a:ln w="25400">
              <a:solidFill>
                <a:srgbClr val="385D89"/>
              </a:solidFill>
            </a:ln>
          </p:spPr>
          <p:txBody>
            <a:bodyPr wrap="square" lIns="0" tIns="0" rIns="0" bIns="0" rtlCol="0"/>
            <a:lstStyle/>
            <a:p>
              <a:endParaRPr sz="1350"/>
            </a:p>
          </p:txBody>
        </p:sp>
      </p:grpSp>
      <p:sp>
        <p:nvSpPr>
          <p:cNvPr id="26" name="object 26"/>
          <p:cNvSpPr txBox="1"/>
          <p:nvPr/>
        </p:nvSpPr>
        <p:spPr>
          <a:xfrm>
            <a:off x="5661755" y="5057622"/>
            <a:ext cx="220504" cy="217367"/>
          </a:xfrm>
          <a:prstGeom prst="rect">
            <a:avLst/>
          </a:prstGeom>
        </p:spPr>
        <p:txBody>
          <a:bodyPr vert="horz" wrap="square" lIns="0" tIns="9525" rIns="0" bIns="0" rtlCol="0">
            <a:spAutoFit/>
          </a:bodyPr>
          <a:lstStyle/>
          <a:p>
            <a:pPr marL="28575">
              <a:spcBef>
                <a:spcPts val="75"/>
              </a:spcBef>
            </a:pPr>
            <a:r>
              <a:rPr sz="1350" dirty="0">
                <a:solidFill>
                  <a:srgbClr val="FFFFFF"/>
                </a:solidFill>
                <a:latin typeface="Cambria Math"/>
                <a:cs typeface="Cambria Math"/>
              </a:rPr>
              <a:t>𝒛</a:t>
            </a:r>
            <a:r>
              <a:rPr sz="1463" baseline="-14957" dirty="0">
                <a:solidFill>
                  <a:srgbClr val="FFFFFF"/>
                </a:solidFill>
                <a:latin typeface="Cambria Math"/>
                <a:cs typeface="Cambria Math"/>
              </a:rPr>
              <a:t>𝟒</a:t>
            </a:r>
            <a:endParaRPr sz="1463" baseline="-14957">
              <a:latin typeface="Cambria Math"/>
              <a:cs typeface="Cambria Math"/>
            </a:endParaRPr>
          </a:p>
        </p:txBody>
      </p:sp>
      <p:grpSp>
        <p:nvGrpSpPr>
          <p:cNvPr id="27" name="object 27"/>
          <p:cNvGrpSpPr/>
          <p:nvPr/>
        </p:nvGrpSpPr>
        <p:grpSpPr>
          <a:xfrm>
            <a:off x="5590604" y="5496878"/>
            <a:ext cx="304800" cy="304800"/>
            <a:chOff x="7454138" y="6186170"/>
            <a:chExt cx="406400" cy="406400"/>
          </a:xfrm>
        </p:grpSpPr>
        <p:sp>
          <p:nvSpPr>
            <p:cNvPr id="28" name="object 28"/>
            <p:cNvSpPr/>
            <p:nvPr/>
          </p:nvSpPr>
          <p:spPr>
            <a:xfrm>
              <a:off x="7466838" y="6198870"/>
              <a:ext cx="381000" cy="381000"/>
            </a:xfrm>
            <a:custGeom>
              <a:avLst/>
              <a:gdLst/>
              <a:ahLst/>
              <a:cxnLst/>
              <a:rect l="l" t="t" r="r" b="b"/>
              <a:pathLst>
                <a:path w="381000" h="381000">
                  <a:moveTo>
                    <a:pt x="190500" y="0"/>
                  </a:moveTo>
                  <a:lnTo>
                    <a:pt x="146837" y="5031"/>
                  </a:lnTo>
                  <a:lnTo>
                    <a:pt x="106746" y="19363"/>
                  </a:lnTo>
                  <a:lnTo>
                    <a:pt x="71374" y="41851"/>
                  </a:lnTo>
                  <a:lnTo>
                    <a:pt x="41867" y="71353"/>
                  </a:lnTo>
                  <a:lnTo>
                    <a:pt x="19372" y="106724"/>
                  </a:lnTo>
                  <a:lnTo>
                    <a:pt x="5034" y="146821"/>
                  </a:lnTo>
                  <a:lnTo>
                    <a:pt x="0" y="190499"/>
                  </a:lnTo>
                  <a:lnTo>
                    <a:pt x="5034" y="234178"/>
                  </a:lnTo>
                  <a:lnTo>
                    <a:pt x="19372" y="274275"/>
                  </a:lnTo>
                  <a:lnTo>
                    <a:pt x="41867" y="309646"/>
                  </a:lnTo>
                  <a:lnTo>
                    <a:pt x="71374" y="339148"/>
                  </a:lnTo>
                  <a:lnTo>
                    <a:pt x="106746" y="361636"/>
                  </a:lnTo>
                  <a:lnTo>
                    <a:pt x="146837" y="375968"/>
                  </a:lnTo>
                  <a:lnTo>
                    <a:pt x="190500" y="380999"/>
                  </a:lnTo>
                  <a:lnTo>
                    <a:pt x="234162" y="375968"/>
                  </a:lnTo>
                  <a:lnTo>
                    <a:pt x="274253" y="361636"/>
                  </a:lnTo>
                  <a:lnTo>
                    <a:pt x="309625" y="339148"/>
                  </a:lnTo>
                  <a:lnTo>
                    <a:pt x="339132" y="309646"/>
                  </a:lnTo>
                  <a:lnTo>
                    <a:pt x="361627" y="274275"/>
                  </a:lnTo>
                  <a:lnTo>
                    <a:pt x="375965" y="234178"/>
                  </a:lnTo>
                  <a:lnTo>
                    <a:pt x="381000" y="190499"/>
                  </a:lnTo>
                  <a:lnTo>
                    <a:pt x="375965" y="146821"/>
                  </a:lnTo>
                  <a:lnTo>
                    <a:pt x="361627" y="106724"/>
                  </a:lnTo>
                  <a:lnTo>
                    <a:pt x="339132" y="71353"/>
                  </a:lnTo>
                  <a:lnTo>
                    <a:pt x="309625" y="41851"/>
                  </a:lnTo>
                  <a:lnTo>
                    <a:pt x="274253" y="19363"/>
                  </a:lnTo>
                  <a:lnTo>
                    <a:pt x="234162" y="5031"/>
                  </a:lnTo>
                  <a:lnTo>
                    <a:pt x="190500" y="0"/>
                  </a:lnTo>
                  <a:close/>
                </a:path>
              </a:pathLst>
            </a:custGeom>
            <a:solidFill>
              <a:srgbClr val="4F81BC"/>
            </a:solidFill>
          </p:spPr>
          <p:txBody>
            <a:bodyPr wrap="square" lIns="0" tIns="0" rIns="0" bIns="0" rtlCol="0"/>
            <a:lstStyle/>
            <a:p>
              <a:endParaRPr sz="1350"/>
            </a:p>
          </p:txBody>
        </p:sp>
        <p:sp>
          <p:nvSpPr>
            <p:cNvPr id="29" name="object 29"/>
            <p:cNvSpPr/>
            <p:nvPr/>
          </p:nvSpPr>
          <p:spPr>
            <a:xfrm>
              <a:off x="7466838" y="6198870"/>
              <a:ext cx="381000" cy="381000"/>
            </a:xfrm>
            <a:custGeom>
              <a:avLst/>
              <a:gdLst/>
              <a:ahLst/>
              <a:cxnLst/>
              <a:rect l="l" t="t" r="r" b="b"/>
              <a:pathLst>
                <a:path w="381000" h="381000">
                  <a:moveTo>
                    <a:pt x="0" y="190499"/>
                  </a:moveTo>
                  <a:lnTo>
                    <a:pt x="5034" y="146821"/>
                  </a:lnTo>
                  <a:lnTo>
                    <a:pt x="19372" y="106724"/>
                  </a:lnTo>
                  <a:lnTo>
                    <a:pt x="41867" y="71353"/>
                  </a:lnTo>
                  <a:lnTo>
                    <a:pt x="71374" y="41851"/>
                  </a:lnTo>
                  <a:lnTo>
                    <a:pt x="106746" y="19363"/>
                  </a:lnTo>
                  <a:lnTo>
                    <a:pt x="146837" y="5031"/>
                  </a:lnTo>
                  <a:lnTo>
                    <a:pt x="190500" y="0"/>
                  </a:lnTo>
                  <a:lnTo>
                    <a:pt x="234162" y="5031"/>
                  </a:lnTo>
                  <a:lnTo>
                    <a:pt x="274253" y="19363"/>
                  </a:lnTo>
                  <a:lnTo>
                    <a:pt x="309625" y="41851"/>
                  </a:lnTo>
                  <a:lnTo>
                    <a:pt x="339132" y="71353"/>
                  </a:lnTo>
                  <a:lnTo>
                    <a:pt x="361627" y="106724"/>
                  </a:lnTo>
                  <a:lnTo>
                    <a:pt x="375965" y="146821"/>
                  </a:lnTo>
                  <a:lnTo>
                    <a:pt x="381000" y="190499"/>
                  </a:lnTo>
                  <a:lnTo>
                    <a:pt x="375965" y="234178"/>
                  </a:lnTo>
                  <a:lnTo>
                    <a:pt x="361627" y="274275"/>
                  </a:lnTo>
                  <a:lnTo>
                    <a:pt x="339132" y="309646"/>
                  </a:lnTo>
                  <a:lnTo>
                    <a:pt x="309625" y="339148"/>
                  </a:lnTo>
                  <a:lnTo>
                    <a:pt x="274253" y="361636"/>
                  </a:lnTo>
                  <a:lnTo>
                    <a:pt x="234162" y="375968"/>
                  </a:lnTo>
                  <a:lnTo>
                    <a:pt x="190500" y="380999"/>
                  </a:lnTo>
                  <a:lnTo>
                    <a:pt x="146837" y="375968"/>
                  </a:lnTo>
                  <a:lnTo>
                    <a:pt x="106746" y="361636"/>
                  </a:lnTo>
                  <a:lnTo>
                    <a:pt x="71374" y="339148"/>
                  </a:lnTo>
                  <a:lnTo>
                    <a:pt x="41867" y="309646"/>
                  </a:lnTo>
                  <a:lnTo>
                    <a:pt x="19372" y="274275"/>
                  </a:lnTo>
                  <a:lnTo>
                    <a:pt x="5034" y="234178"/>
                  </a:lnTo>
                  <a:lnTo>
                    <a:pt x="0" y="190499"/>
                  </a:lnTo>
                  <a:close/>
                </a:path>
              </a:pathLst>
            </a:custGeom>
            <a:ln w="25400">
              <a:solidFill>
                <a:srgbClr val="385D89"/>
              </a:solidFill>
            </a:ln>
          </p:spPr>
          <p:txBody>
            <a:bodyPr wrap="square" lIns="0" tIns="0" rIns="0" bIns="0" rtlCol="0"/>
            <a:lstStyle/>
            <a:p>
              <a:endParaRPr sz="1350"/>
            </a:p>
          </p:txBody>
        </p:sp>
      </p:grpSp>
      <p:sp>
        <p:nvSpPr>
          <p:cNvPr id="30" name="object 30"/>
          <p:cNvSpPr txBox="1"/>
          <p:nvPr/>
        </p:nvSpPr>
        <p:spPr>
          <a:xfrm>
            <a:off x="5648229" y="5526481"/>
            <a:ext cx="220504" cy="217367"/>
          </a:xfrm>
          <a:prstGeom prst="rect">
            <a:avLst/>
          </a:prstGeom>
        </p:spPr>
        <p:txBody>
          <a:bodyPr vert="horz" wrap="square" lIns="0" tIns="9525" rIns="0" bIns="0" rtlCol="0">
            <a:spAutoFit/>
          </a:bodyPr>
          <a:lstStyle/>
          <a:p>
            <a:pPr marL="28575">
              <a:spcBef>
                <a:spcPts val="75"/>
              </a:spcBef>
            </a:pPr>
            <a:r>
              <a:rPr sz="1350" dirty="0">
                <a:solidFill>
                  <a:srgbClr val="FFFFFF"/>
                </a:solidFill>
                <a:latin typeface="Cambria Math"/>
                <a:cs typeface="Cambria Math"/>
              </a:rPr>
              <a:t>𝒛</a:t>
            </a:r>
            <a:r>
              <a:rPr sz="1463" baseline="-14957" dirty="0">
                <a:solidFill>
                  <a:srgbClr val="FFFFFF"/>
                </a:solidFill>
                <a:latin typeface="Cambria Math"/>
                <a:cs typeface="Cambria Math"/>
              </a:rPr>
              <a:t>𝟓</a:t>
            </a:r>
            <a:endParaRPr sz="1463" baseline="-14957">
              <a:latin typeface="Cambria Math"/>
              <a:cs typeface="Cambria Math"/>
            </a:endParaRPr>
          </a:p>
        </p:txBody>
      </p:sp>
      <p:grpSp>
        <p:nvGrpSpPr>
          <p:cNvPr id="31" name="object 31"/>
          <p:cNvGrpSpPr/>
          <p:nvPr/>
        </p:nvGrpSpPr>
        <p:grpSpPr>
          <a:xfrm>
            <a:off x="5881878" y="3896678"/>
            <a:ext cx="1043464" cy="1755934"/>
            <a:chOff x="7842504" y="4052570"/>
            <a:chExt cx="1391285" cy="2341245"/>
          </a:xfrm>
        </p:grpSpPr>
        <p:sp>
          <p:nvSpPr>
            <p:cNvPr id="32" name="object 32"/>
            <p:cNvSpPr/>
            <p:nvPr/>
          </p:nvSpPr>
          <p:spPr>
            <a:xfrm>
              <a:off x="8838438" y="4095750"/>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33" name="object 33"/>
            <p:cNvSpPr/>
            <p:nvPr/>
          </p:nvSpPr>
          <p:spPr>
            <a:xfrm>
              <a:off x="8838438" y="4095750"/>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385D89"/>
              </a:solidFill>
            </a:ln>
          </p:spPr>
          <p:txBody>
            <a:bodyPr wrap="square" lIns="0" tIns="0" rIns="0" bIns="0" rtlCol="0"/>
            <a:lstStyle/>
            <a:p>
              <a:endParaRPr sz="1350"/>
            </a:p>
          </p:txBody>
        </p:sp>
        <p:sp>
          <p:nvSpPr>
            <p:cNvPr id="34" name="object 34"/>
            <p:cNvSpPr/>
            <p:nvPr/>
          </p:nvSpPr>
          <p:spPr>
            <a:xfrm>
              <a:off x="8839962" y="5103114"/>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4F81BC"/>
            </a:solidFill>
          </p:spPr>
          <p:txBody>
            <a:bodyPr wrap="square" lIns="0" tIns="0" rIns="0" bIns="0" rtlCol="0"/>
            <a:lstStyle/>
            <a:p>
              <a:endParaRPr sz="1350"/>
            </a:p>
          </p:txBody>
        </p:sp>
        <p:sp>
          <p:nvSpPr>
            <p:cNvPr id="35" name="object 35"/>
            <p:cNvSpPr/>
            <p:nvPr/>
          </p:nvSpPr>
          <p:spPr>
            <a:xfrm>
              <a:off x="8839962" y="5103114"/>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385D89"/>
              </a:solidFill>
            </a:ln>
          </p:spPr>
          <p:txBody>
            <a:bodyPr wrap="square" lIns="0" tIns="0" rIns="0" bIns="0" rtlCol="0"/>
            <a:lstStyle/>
            <a:p>
              <a:endParaRPr sz="1350"/>
            </a:p>
          </p:txBody>
        </p:sp>
        <p:sp>
          <p:nvSpPr>
            <p:cNvPr id="36" name="object 36"/>
            <p:cNvSpPr/>
            <p:nvPr/>
          </p:nvSpPr>
          <p:spPr>
            <a:xfrm>
              <a:off x="7842504" y="4052569"/>
              <a:ext cx="1052830" cy="1269365"/>
            </a:xfrm>
            <a:custGeom>
              <a:avLst/>
              <a:gdLst/>
              <a:ahLst/>
              <a:cxnLst/>
              <a:rect l="l" t="t" r="r" b="b"/>
              <a:pathLst>
                <a:path w="1052829" h="1269364">
                  <a:moveTo>
                    <a:pt x="997077" y="1240409"/>
                  </a:moveTo>
                  <a:lnTo>
                    <a:pt x="996657" y="1240142"/>
                  </a:lnTo>
                  <a:lnTo>
                    <a:pt x="996823" y="1240155"/>
                  </a:lnTo>
                  <a:lnTo>
                    <a:pt x="979868" y="1209548"/>
                  </a:lnTo>
                  <a:lnTo>
                    <a:pt x="955548" y="1165606"/>
                  </a:lnTo>
                  <a:lnTo>
                    <a:pt x="937552" y="1191806"/>
                  </a:lnTo>
                  <a:lnTo>
                    <a:pt x="8128" y="553847"/>
                  </a:lnTo>
                  <a:lnTo>
                    <a:pt x="1016" y="564261"/>
                  </a:lnTo>
                  <a:lnTo>
                    <a:pt x="925360" y="1198956"/>
                  </a:lnTo>
                  <a:lnTo>
                    <a:pt x="923747" y="1211897"/>
                  </a:lnTo>
                  <a:lnTo>
                    <a:pt x="915479" y="1223937"/>
                  </a:lnTo>
                  <a:lnTo>
                    <a:pt x="23622" y="1113536"/>
                  </a:lnTo>
                  <a:lnTo>
                    <a:pt x="22098" y="1126236"/>
                  </a:lnTo>
                  <a:lnTo>
                    <a:pt x="920597" y="1237335"/>
                  </a:lnTo>
                  <a:lnTo>
                    <a:pt x="916686" y="1268857"/>
                  </a:lnTo>
                  <a:lnTo>
                    <a:pt x="997077" y="1240409"/>
                  </a:lnTo>
                  <a:close/>
                </a:path>
                <a:path w="1052829" h="1269364">
                  <a:moveTo>
                    <a:pt x="1052576" y="1106043"/>
                  </a:moveTo>
                  <a:lnTo>
                    <a:pt x="1039850" y="1064387"/>
                  </a:lnTo>
                  <a:lnTo>
                    <a:pt x="1027684" y="1024509"/>
                  </a:lnTo>
                  <a:lnTo>
                    <a:pt x="1004671" y="1046403"/>
                  </a:lnTo>
                  <a:lnTo>
                    <a:pt x="9144" y="0"/>
                  </a:lnTo>
                  <a:lnTo>
                    <a:pt x="0" y="8636"/>
                  </a:lnTo>
                  <a:lnTo>
                    <a:pt x="995438" y="1055204"/>
                  </a:lnTo>
                  <a:lnTo>
                    <a:pt x="972439" y="1077087"/>
                  </a:lnTo>
                  <a:lnTo>
                    <a:pt x="1052576" y="1106043"/>
                  </a:lnTo>
                  <a:close/>
                </a:path>
              </a:pathLst>
            </a:custGeom>
            <a:solidFill>
              <a:srgbClr val="497DBA"/>
            </a:solidFill>
          </p:spPr>
          <p:txBody>
            <a:bodyPr wrap="square" lIns="0" tIns="0" rIns="0" bIns="0" rtlCol="0"/>
            <a:lstStyle/>
            <a:p>
              <a:endParaRPr sz="1350"/>
            </a:p>
          </p:txBody>
        </p:sp>
        <p:sp>
          <p:nvSpPr>
            <p:cNvPr id="37" name="object 37"/>
            <p:cNvSpPr/>
            <p:nvPr/>
          </p:nvSpPr>
          <p:spPr>
            <a:xfrm>
              <a:off x="8838438" y="5641086"/>
              <a:ext cx="381000" cy="381000"/>
            </a:xfrm>
            <a:custGeom>
              <a:avLst/>
              <a:gdLst/>
              <a:ahLst/>
              <a:cxnLst/>
              <a:rect l="l" t="t" r="r" b="b"/>
              <a:pathLst>
                <a:path w="381000" h="381000">
                  <a:moveTo>
                    <a:pt x="190500" y="0"/>
                  </a:moveTo>
                  <a:lnTo>
                    <a:pt x="146837" y="5031"/>
                  </a:lnTo>
                  <a:lnTo>
                    <a:pt x="106746" y="19363"/>
                  </a:lnTo>
                  <a:lnTo>
                    <a:pt x="71374" y="41851"/>
                  </a:lnTo>
                  <a:lnTo>
                    <a:pt x="41867" y="71353"/>
                  </a:lnTo>
                  <a:lnTo>
                    <a:pt x="19372" y="106724"/>
                  </a:lnTo>
                  <a:lnTo>
                    <a:pt x="5034" y="146821"/>
                  </a:lnTo>
                  <a:lnTo>
                    <a:pt x="0" y="190500"/>
                  </a:lnTo>
                  <a:lnTo>
                    <a:pt x="5034" y="234178"/>
                  </a:lnTo>
                  <a:lnTo>
                    <a:pt x="19372" y="274275"/>
                  </a:lnTo>
                  <a:lnTo>
                    <a:pt x="41867" y="309646"/>
                  </a:lnTo>
                  <a:lnTo>
                    <a:pt x="71374" y="339148"/>
                  </a:lnTo>
                  <a:lnTo>
                    <a:pt x="106746" y="361636"/>
                  </a:lnTo>
                  <a:lnTo>
                    <a:pt x="146837" y="375968"/>
                  </a:lnTo>
                  <a:lnTo>
                    <a:pt x="190500" y="381000"/>
                  </a:lnTo>
                  <a:lnTo>
                    <a:pt x="234162" y="375968"/>
                  </a:lnTo>
                  <a:lnTo>
                    <a:pt x="274253" y="361636"/>
                  </a:lnTo>
                  <a:lnTo>
                    <a:pt x="309625" y="339148"/>
                  </a:lnTo>
                  <a:lnTo>
                    <a:pt x="339132" y="309646"/>
                  </a:lnTo>
                  <a:lnTo>
                    <a:pt x="361627" y="274275"/>
                  </a:lnTo>
                  <a:lnTo>
                    <a:pt x="375965" y="234178"/>
                  </a:lnTo>
                  <a:lnTo>
                    <a:pt x="381000" y="190500"/>
                  </a:lnTo>
                  <a:lnTo>
                    <a:pt x="375965" y="146821"/>
                  </a:lnTo>
                  <a:lnTo>
                    <a:pt x="361627" y="106724"/>
                  </a:lnTo>
                  <a:lnTo>
                    <a:pt x="339132" y="71353"/>
                  </a:lnTo>
                  <a:lnTo>
                    <a:pt x="309625" y="41851"/>
                  </a:lnTo>
                  <a:lnTo>
                    <a:pt x="274253" y="19363"/>
                  </a:lnTo>
                  <a:lnTo>
                    <a:pt x="234162" y="5031"/>
                  </a:lnTo>
                  <a:lnTo>
                    <a:pt x="190500" y="0"/>
                  </a:lnTo>
                  <a:close/>
                </a:path>
              </a:pathLst>
            </a:custGeom>
            <a:solidFill>
              <a:srgbClr val="4F81BC"/>
            </a:solidFill>
          </p:spPr>
          <p:txBody>
            <a:bodyPr wrap="square" lIns="0" tIns="0" rIns="0" bIns="0" rtlCol="0"/>
            <a:lstStyle/>
            <a:p>
              <a:endParaRPr sz="1350"/>
            </a:p>
          </p:txBody>
        </p:sp>
        <p:sp>
          <p:nvSpPr>
            <p:cNvPr id="38" name="object 38"/>
            <p:cNvSpPr/>
            <p:nvPr/>
          </p:nvSpPr>
          <p:spPr>
            <a:xfrm>
              <a:off x="8838438" y="5641086"/>
              <a:ext cx="381000" cy="381000"/>
            </a:xfrm>
            <a:custGeom>
              <a:avLst/>
              <a:gdLst/>
              <a:ahLst/>
              <a:cxnLst/>
              <a:rect l="l" t="t" r="r" b="b"/>
              <a:pathLst>
                <a:path w="381000" h="381000">
                  <a:moveTo>
                    <a:pt x="0" y="190500"/>
                  </a:moveTo>
                  <a:lnTo>
                    <a:pt x="5034" y="146821"/>
                  </a:lnTo>
                  <a:lnTo>
                    <a:pt x="19372" y="106724"/>
                  </a:lnTo>
                  <a:lnTo>
                    <a:pt x="41867" y="71353"/>
                  </a:lnTo>
                  <a:lnTo>
                    <a:pt x="71374" y="41851"/>
                  </a:lnTo>
                  <a:lnTo>
                    <a:pt x="106746" y="19363"/>
                  </a:lnTo>
                  <a:lnTo>
                    <a:pt x="146837" y="5031"/>
                  </a:lnTo>
                  <a:lnTo>
                    <a:pt x="190500" y="0"/>
                  </a:lnTo>
                  <a:lnTo>
                    <a:pt x="234162" y="5031"/>
                  </a:lnTo>
                  <a:lnTo>
                    <a:pt x="274253" y="19363"/>
                  </a:lnTo>
                  <a:lnTo>
                    <a:pt x="309625" y="41851"/>
                  </a:lnTo>
                  <a:lnTo>
                    <a:pt x="339132" y="71353"/>
                  </a:lnTo>
                  <a:lnTo>
                    <a:pt x="361627" y="106724"/>
                  </a:lnTo>
                  <a:lnTo>
                    <a:pt x="375965" y="146821"/>
                  </a:lnTo>
                  <a:lnTo>
                    <a:pt x="381000" y="190500"/>
                  </a:lnTo>
                  <a:lnTo>
                    <a:pt x="375965" y="234178"/>
                  </a:lnTo>
                  <a:lnTo>
                    <a:pt x="361627" y="274275"/>
                  </a:lnTo>
                  <a:lnTo>
                    <a:pt x="339132" y="309646"/>
                  </a:lnTo>
                  <a:lnTo>
                    <a:pt x="309625" y="339148"/>
                  </a:lnTo>
                  <a:lnTo>
                    <a:pt x="274253" y="361636"/>
                  </a:lnTo>
                  <a:lnTo>
                    <a:pt x="234162" y="375968"/>
                  </a:lnTo>
                  <a:lnTo>
                    <a:pt x="190500" y="381000"/>
                  </a:lnTo>
                  <a:lnTo>
                    <a:pt x="146837" y="375968"/>
                  </a:lnTo>
                  <a:lnTo>
                    <a:pt x="106746" y="361636"/>
                  </a:lnTo>
                  <a:lnTo>
                    <a:pt x="71374" y="339148"/>
                  </a:lnTo>
                  <a:lnTo>
                    <a:pt x="41867" y="309646"/>
                  </a:lnTo>
                  <a:lnTo>
                    <a:pt x="19372" y="274275"/>
                  </a:lnTo>
                  <a:lnTo>
                    <a:pt x="5034" y="234178"/>
                  </a:lnTo>
                  <a:lnTo>
                    <a:pt x="0" y="190500"/>
                  </a:lnTo>
                  <a:close/>
                </a:path>
              </a:pathLst>
            </a:custGeom>
            <a:ln w="25400">
              <a:solidFill>
                <a:srgbClr val="385D89"/>
              </a:solidFill>
            </a:ln>
          </p:spPr>
          <p:txBody>
            <a:bodyPr wrap="square" lIns="0" tIns="0" rIns="0" bIns="0" rtlCol="0"/>
            <a:lstStyle/>
            <a:p>
              <a:endParaRPr sz="1350"/>
            </a:p>
          </p:txBody>
        </p:sp>
        <p:sp>
          <p:nvSpPr>
            <p:cNvPr id="39" name="object 39"/>
            <p:cNvSpPr/>
            <p:nvPr/>
          </p:nvSpPr>
          <p:spPr>
            <a:xfrm>
              <a:off x="7842758" y="5415914"/>
              <a:ext cx="1052830" cy="977900"/>
            </a:xfrm>
            <a:custGeom>
              <a:avLst/>
              <a:gdLst/>
              <a:ahLst/>
              <a:cxnLst/>
              <a:rect l="l" t="t" r="r" b="b"/>
              <a:pathLst>
                <a:path w="1052829" h="977900">
                  <a:moveTo>
                    <a:pt x="1052576" y="12573"/>
                  </a:moveTo>
                  <a:lnTo>
                    <a:pt x="968248" y="0"/>
                  </a:lnTo>
                  <a:lnTo>
                    <a:pt x="978065" y="30124"/>
                  </a:lnTo>
                  <a:lnTo>
                    <a:pt x="20574" y="342176"/>
                  </a:lnTo>
                  <a:lnTo>
                    <a:pt x="24511" y="354253"/>
                  </a:lnTo>
                  <a:lnTo>
                    <a:pt x="977455" y="43675"/>
                  </a:lnTo>
                  <a:lnTo>
                    <a:pt x="985278" y="52235"/>
                  </a:lnTo>
                  <a:lnTo>
                    <a:pt x="988606" y="62407"/>
                  </a:lnTo>
                  <a:lnTo>
                    <a:pt x="0" y="968209"/>
                  </a:lnTo>
                  <a:lnTo>
                    <a:pt x="8636" y="977569"/>
                  </a:lnTo>
                  <a:lnTo>
                    <a:pt x="1000417" y="68783"/>
                  </a:lnTo>
                  <a:lnTo>
                    <a:pt x="1021842" y="92202"/>
                  </a:lnTo>
                  <a:lnTo>
                    <a:pt x="1037678" y="50800"/>
                  </a:lnTo>
                  <a:lnTo>
                    <a:pt x="1052156" y="12979"/>
                  </a:lnTo>
                  <a:lnTo>
                    <a:pt x="1052576" y="12573"/>
                  </a:lnTo>
                  <a:close/>
                </a:path>
              </a:pathLst>
            </a:custGeom>
            <a:solidFill>
              <a:srgbClr val="497DBA"/>
            </a:solidFill>
          </p:spPr>
          <p:txBody>
            <a:bodyPr wrap="square" lIns="0" tIns="0" rIns="0" bIns="0" rtlCol="0"/>
            <a:lstStyle/>
            <a:p>
              <a:endParaRPr sz="1350"/>
            </a:p>
          </p:txBody>
        </p:sp>
      </p:grpSp>
      <p:sp>
        <p:nvSpPr>
          <p:cNvPr id="40" name="object 40"/>
          <p:cNvSpPr txBox="1"/>
          <p:nvPr/>
        </p:nvSpPr>
        <p:spPr>
          <a:xfrm>
            <a:off x="6185725" y="3963352"/>
            <a:ext cx="91916" cy="161583"/>
          </a:xfrm>
          <a:prstGeom prst="rect">
            <a:avLst/>
          </a:prstGeom>
        </p:spPr>
        <p:txBody>
          <a:bodyPr vert="horz" wrap="square" lIns="0" tIns="11430" rIns="0" bIns="0" rtlCol="0">
            <a:spAutoFit/>
          </a:bodyPr>
          <a:lstStyle/>
          <a:p>
            <a:pPr marL="9525">
              <a:spcBef>
                <a:spcPts val="90"/>
              </a:spcBef>
            </a:pPr>
            <a:r>
              <a:rPr sz="975" spc="30" dirty="0">
                <a:solidFill>
                  <a:srgbClr val="3333CC"/>
                </a:solidFill>
                <a:latin typeface="Cambria Math"/>
                <a:cs typeface="Cambria Math"/>
              </a:rPr>
              <a:t>1</a:t>
            </a:r>
            <a:endParaRPr sz="975">
              <a:latin typeface="Cambria Math"/>
              <a:cs typeface="Cambria Math"/>
            </a:endParaRPr>
          </a:p>
        </p:txBody>
      </p:sp>
      <p:sp>
        <p:nvSpPr>
          <p:cNvPr id="51" name="object 51"/>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62</a:t>
            </a:fld>
            <a:endParaRPr sz="900">
              <a:latin typeface="Calibri"/>
              <a:cs typeface="Calibri"/>
            </a:endParaRPr>
          </a:p>
        </p:txBody>
      </p:sp>
      <p:sp>
        <p:nvSpPr>
          <p:cNvPr id="41" name="object 41"/>
          <p:cNvSpPr txBox="1"/>
          <p:nvPr/>
        </p:nvSpPr>
        <p:spPr>
          <a:xfrm>
            <a:off x="6048946" y="3812477"/>
            <a:ext cx="267176" cy="217367"/>
          </a:xfrm>
          <a:prstGeom prst="rect">
            <a:avLst/>
          </a:prstGeom>
        </p:spPr>
        <p:txBody>
          <a:bodyPr vert="horz" wrap="square" lIns="0" tIns="9525" rIns="0" bIns="0" rtlCol="0">
            <a:spAutoFit/>
          </a:bodyPr>
          <a:lstStyle/>
          <a:p>
            <a:pPr marL="28575">
              <a:spcBef>
                <a:spcPts val="75"/>
              </a:spcBef>
            </a:pPr>
            <a:r>
              <a:rPr sz="2025" spc="84" baseline="-21604" dirty="0">
                <a:solidFill>
                  <a:srgbClr val="3333CC"/>
                </a:solidFill>
                <a:latin typeface="Cambria Math"/>
                <a:cs typeface="Cambria Math"/>
              </a:rPr>
              <a:t>𝑤</a:t>
            </a:r>
            <a:r>
              <a:rPr sz="975" spc="56" dirty="0">
                <a:solidFill>
                  <a:srgbClr val="3333CC"/>
                </a:solidFill>
                <a:latin typeface="Cambria Math"/>
                <a:cs typeface="Cambria Math"/>
              </a:rPr>
              <a:t>3</a:t>
            </a:r>
            <a:endParaRPr sz="975">
              <a:latin typeface="Cambria Math"/>
              <a:cs typeface="Cambria Math"/>
            </a:endParaRPr>
          </a:p>
        </p:txBody>
      </p:sp>
      <p:sp>
        <p:nvSpPr>
          <p:cNvPr id="42" name="object 42"/>
          <p:cNvSpPr txBox="1"/>
          <p:nvPr/>
        </p:nvSpPr>
        <p:spPr>
          <a:xfrm>
            <a:off x="6174106" y="4289488"/>
            <a:ext cx="91916" cy="161583"/>
          </a:xfrm>
          <a:prstGeom prst="rect">
            <a:avLst/>
          </a:prstGeom>
        </p:spPr>
        <p:txBody>
          <a:bodyPr vert="horz" wrap="square" lIns="0" tIns="11430" rIns="0" bIns="0" rtlCol="0">
            <a:spAutoFit/>
          </a:bodyPr>
          <a:lstStyle/>
          <a:p>
            <a:pPr marL="9525">
              <a:spcBef>
                <a:spcPts val="90"/>
              </a:spcBef>
            </a:pPr>
            <a:r>
              <a:rPr sz="975" spc="30" dirty="0">
                <a:solidFill>
                  <a:srgbClr val="3333CC"/>
                </a:solidFill>
                <a:latin typeface="Cambria Math"/>
                <a:cs typeface="Cambria Math"/>
              </a:rPr>
              <a:t>2</a:t>
            </a:r>
            <a:endParaRPr sz="975">
              <a:latin typeface="Cambria Math"/>
              <a:cs typeface="Cambria Math"/>
            </a:endParaRPr>
          </a:p>
        </p:txBody>
      </p:sp>
      <p:sp>
        <p:nvSpPr>
          <p:cNvPr id="43" name="object 43"/>
          <p:cNvSpPr txBox="1"/>
          <p:nvPr/>
        </p:nvSpPr>
        <p:spPr>
          <a:xfrm>
            <a:off x="6033897" y="4138194"/>
            <a:ext cx="267176" cy="217367"/>
          </a:xfrm>
          <a:prstGeom prst="rect">
            <a:avLst/>
          </a:prstGeom>
        </p:spPr>
        <p:txBody>
          <a:bodyPr vert="horz" wrap="square" lIns="0" tIns="9525" rIns="0" bIns="0" rtlCol="0">
            <a:spAutoFit/>
          </a:bodyPr>
          <a:lstStyle/>
          <a:p>
            <a:pPr marL="28575">
              <a:spcBef>
                <a:spcPts val="75"/>
              </a:spcBef>
            </a:pPr>
            <a:r>
              <a:rPr sz="2025" spc="84" baseline="-21604" dirty="0">
                <a:solidFill>
                  <a:srgbClr val="3333CC"/>
                </a:solidFill>
                <a:latin typeface="Cambria Math"/>
                <a:cs typeface="Cambria Math"/>
              </a:rPr>
              <a:t>𝑤</a:t>
            </a:r>
            <a:r>
              <a:rPr sz="975" spc="56" dirty="0">
                <a:solidFill>
                  <a:srgbClr val="3333CC"/>
                </a:solidFill>
                <a:latin typeface="Cambria Math"/>
                <a:cs typeface="Cambria Math"/>
              </a:rPr>
              <a:t>3</a:t>
            </a:r>
            <a:endParaRPr sz="975">
              <a:latin typeface="Cambria Math"/>
              <a:cs typeface="Cambria Math"/>
            </a:endParaRPr>
          </a:p>
        </p:txBody>
      </p:sp>
      <p:sp>
        <p:nvSpPr>
          <p:cNvPr id="44" name="object 44"/>
          <p:cNvSpPr txBox="1"/>
          <p:nvPr/>
        </p:nvSpPr>
        <p:spPr>
          <a:xfrm>
            <a:off x="6189155" y="4618482"/>
            <a:ext cx="91916" cy="161583"/>
          </a:xfrm>
          <a:prstGeom prst="rect">
            <a:avLst/>
          </a:prstGeom>
        </p:spPr>
        <p:txBody>
          <a:bodyPr vert="horz" wrap="square" lIns="0" tIns="11430" rIns="0" bIns="0" rtlCol="0">
            <a:spAutoFit/>
          </a:bodyPr>
          <a:lstStyle/>
          <a:p>
            <a:pPr marL="9525">
              <a:spcBef>
                <a:spcPts val="90"/>
              </a:spcBef>
            </a:pPr>
            <a:r>
              <a:rPr sz="975" spc="30" dirty="0">
                <a:solidFill>
                  <a:srgbClr val="3333CC"/>
                </a:solidFill>
                <a:latin typeface="Cambria Math"/>
                <a:cs typeface="Cambria Math"/>
              </a:rPr>
              <a:t>3</a:t>
            </a:r>
            <a:endParaRPr sz="975">
              <a:latin typeface="Cambria Math"/>
              <a:cs typeface="Cambria Math"/>
            </a:endParaRPr>
          </a:p>
        </p:txBody>
      </p:sp>
      <p:sp>
        <p:nvSpPr>
          <p:cNvPr id="45" name="object 45"/>
          <p:cNvSpPr txBox="1"/>
          <p:nvPr/>
        </p:nvSpPr>
        <p:spPr>
          <a:xfrm>
            <a:off x="6048946" y="4467606"/>
            <a:ext cx="267176" cy="217367"/>
          </a:xfrm>
          <a:prstGeom prst="rect">
            <a:avLst/>
          </a:prstGeom>
        </p:spPr>
        <p:txBody>
          <a:bodyPr vert="horz" wrap="square" lIns="0" tIns="9525" rIns="0" bIns="0" rtlCol="0">
            <a:spAutoFit/>
          </a:bodyPr>
          <a:lstStyle/>
          <a:p>
            <a:pPr marL="28575">
              <a:spcBef>
                <a:spcPts val="75"/>
              </a:spcBef>
            </a:pPr>
            <a:r>
              <a:rPr sz="2025" spc="84" baseline="-21604" dirty="0">
                <a:solidFill>
                  <a:srgbClr val="3333CC"/>
                </a:solidFill>
                <a:latin typeface="Cambria Math"/>
                <a:cs typeface="Cambria Math"/>
              </a:rPr>
              <a:t>𝑤</a:t>
            </a:r>
            <a:r>
              <a:rPr sz="975" spc="56" dirty="0">
                <a:solidFill>
                  <a:srgbClr val="3333CC"/>
                </a:solidFill>
                <a:latin typeface="Cambria Math"/>
                <a:cs typeface="Cambria Math"/>
              </a:rPr>
              <a:t>3</a:t>
            </a:r>
            <a:endParaRPr sz="975">
              <a:latin typeface="Cambria Math"/>
              <a:cs typeface="Cambria Math"/>
            </a:endParaRPr>
          </a:p>
        </p:txBody>
      </p:sp>
      <p:sp>
        <p:nvSpPr>
          <p:cNvPr id="46" name="object 46"/>
          <p:cNvSpPr txBox="1"/>
          <p:nvPr/>
        </p:nvSpPr>
        <p:spPr>
          <a:xfrm>
            <a:off x="6186488" y="4899659"/>
            <a:ext cx="91916" cy="161583"/>
          </a:xfrm>
          <a:prstGeom prst="rect">
            <a:avLst/>
          </a:prstGeom>
        </p:spPr>
        <p:txBody>
          <a:bodyPr vert="horz" wrap="square" lIns="0" tIns="11430" rIns="0" bIns="0" rtlCol="0">
            <a:spAutoFit/>
          </a:bodyPr>
          <a:lstStyle/>
          <a:p>
            <a:pPr marL="9525">
              <a:spcBef>
                <a:spcPts val="90"/>
              </a:spcBef>
            </a:pPr>
            <a:r>
              <a:rPr sz="975" spc="30" dirty="0">
                <a:solidFill>
                  <a:srgbClr val="3333CC"/>
                </a:solidFill>
                <a:latin typeface="Cambria Math"/>
                <a:cs typeface="Cambria Math"/>
              </a:rPr>
              <a:t>4</a:t>
            </a:r>
            <a:endParaRPr sz="975">
              <a:latin typeface="Cambria Math"/>
              <a:cs typeface="Cambria Math"/>
            </a:endParaRPr>
          </a:p>
        </p:txBody>
      </p:sp>
      <p:sp>
        <p:nvSpPr>
          <p:cNvPr id="47" name="object 47"/>
          <p:cNvSpPr txBox="1"/>
          <p:nvPr/>
        </p:nvSpPr>
        <p:spPr>
          <a:xfrm>
            <a:off x="6051995" y="4748365"/>
            <a:ext cx="267176" cy="217367"/>
          </a:xfrm>
          <a:prstGeom prst="rect">
            <a:avLst/>
          </a:prstGeom>
        </p:spPr>
        <p:txBody>
          <a:bodyPr vert="horz" wrap="square" lIns="0" tIns="9525" rIns="0" bIns="0" rtlCol="0">
            <a:spAutoFit/>
          </a:bodyPr>
          <a:lstStyle/>
          <a:p>
            <a:pPr marL="28575">
              <a:spcBef>
                <a:spcPts val="75"/>
              </a:spcBef>
            </a:pPr>
            <a:r>
              <a:rPr sz="2025" spc="84" baseline="-21604" dirty="0">
                <a:solidFill>
                  <a:srgbClr val="3333CC"/>
                </a:solidFill>
                <a:latin typeface="Cambria Math"/>
                <a:cs typeface="Cambria Math"/>
              </a:rPr>
              <a:t>𝑤</a:t>
            </a:r>
            <a:r>
              <a:rPr sz="975" spc="56" dirty="0">
                <a:solidFill>
                  <a:srgbClr val="3333CC"/>
                </a:solidFill>
                <a:latin typeface="Cambria Math"/>
                <a:cs typeface="Cambria Math"/>
              </a:rPr>
              <a:t>3</a:t>
            </a:r>
            <a:endParaRPr sz="975">
              <a:latin typeface="Cambria Math"/>
              <a:cs typeface="Cambria Math"/>
            </a:endParaRPr>
          </a:p>
        </p:txBody>
      </p:sp>
      <p:sp>
        <p:nvSpPr>
          <p:cNvPr id="48" name="object 48"/>
          <p:cNvSpPr txBox="1"/>
          <p:nvPr/>
        </p:nvSpPr>
        <p:spPr>
          <a:xfrm>
            <a:off x="6205633" y="5156834"/>
            <a:ext cx="91916" cy="161583"/>
          </a:xfrm>
          <a:prstGeom prst="rect">
            <a:avLst/>
          </a:prstGeom>
        </p:spPr>
        <p:txBody>
          <a:bodyPr vert="horz" wrap="square" lIns="0" tIns="11430" rIns="0" bIns="0" rtlCol="0">
            <a:spAutoFit/>
          </a:bodyPr>
          <a:lstStyle/>
          <a:p>
            <a:pPr marL="9525">
              <a:spcBef>
                <a:spcPts val="90"/>
              </a:spcBef>
            </a:pPr>
            <a:r>
              <a:rPr sz="975" spc="30" dirty="0">
                <a:solidFill>
                  <a:srgbClr val="3333CC"/>
                </a:solidFill>
                <a:latin typeface="Cambria Math"/>
                <a:cs typeface="Cambria Math"/>
              </a:rPr>
              <a:t>5</a:t>
            </a:r>
            <a:endParaRPr sz="975">
              <a:latin typeface="Cambria Math"/>
              <a:cs typeface="Cambria Math"/>
            </a:endParaRPr>
          </a:p>
        </p:txBody>
      </p:sp>
      <p:sp>
        <p:nvSpPr>
          <p:cNvPr id="49" name="object 49"/>
          <p:cNvSpPr txBox="1"/>
          <p:nvPr/>
        </p:nvSpPr>
        <p:spPr>
          <a:xfrm>
            <a:off x="6065425" y="5002530"/>
            <a:ext cx="267176" cy="217367"/>
          </a:xfrm>
          <a:prstGeom prst="rect">
            <a:avLst/>
          </a:prstGeom>
        </p:spPr>
        <p:txBody>
          <a:bodyPr vert="horz" wrap="square" lIns="0" tIns="9525" rIns="0" bIns="0" rtlCol="0">
            <a:spAutoFit/>
          </a:bodyPr>
          <a:lstStyle/>
          <a:p>
            <a:pPr marL="28575">
              <a:spcBef>
                <a:spcPts val="75"/>
              </a:spcBef>
            </a:pPr>
            <a:r>
              <a:rPr sz="2025" spc="84" baseline="-21604" dirty="0">
                <a:solidFill>
                  <a:srgbClr val="3333CC"/>
                </a:solidFill>
                <a:latin typeface="Cambria Math"/>
                <a:cs typeface="Cambria Math"/>
              </a:rPr>
              <a:t>𝑤</a:t>
            </a:r>
            <a:r>
              <a:rPr sz="975" spc="56" dirty="0">
                <a:solidFill>
                  <a:srgbClr val="3333CC"/>
                </a:solidFill>
                <a:latin typeface="Cambria Math"/>
                <a:cs typeface="Cambria Math"/>
              </a:rPr>
              <a:t>3</a:t>
            </a:r>
            <a:endParaRPr sz="975">
              <a:latin typeface="Cambria Math"/>
              <a:cs typeface="Cambria Math"/>
            </a:endParaRPr>
          </a:p>
        </p:txBody>
      </p:sp>
      <p:sp>
        <p:nvSpPr>
          <p:cNvPr id="52" name="Title 1"/>
          <p:cNvSpPr txBox="1">
            <a:spLocks/>
          </p:cNvSpPr>
          <p:nvPr/>
        </p:nvSpPr>
        <p:spPr>
          <a:xfrm>
            <a:off x="3314700" y="2513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50" name="Picture 2" descr="E:\NIET\Project\xLogo11.png.pagespeed.ic.pydHLuCQEZ.png">
            <a:extLst>
              <a:ext uri="{FF2B5EF4-FFF2-40B4-BE49-F238E27FC236}">
                <a16:creationId xmlns:a16="http://schemas.microsoft.com/office/drawing/2014/main" id="{CD3162A7-EE65-8EEC-B420-7EC8AF6E9B9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53" name="Date Placeholder 52"/>
          <p:cNvSpPr>
            <a:spLocks noGrp="1"/>
          </p:cNvSpPr>
          <p:nvPr>
            <p:ph type="dt" sz="half" idx="10"/>
          </p:nvPr>
        </p:nvSpPr>
        <p:spPr/>
        <p:txBody>
          <a:bodyPr/>
          <a:lstStyle/>
          <a:p>
            <a:r>
              <a:rPr lang="en-US"/>
              <a:t>1/5/2020</a:t>
            </a:r>
          </a:p>
        </p:txBody>
      </p:sp>
      <p:sp>
        <p:nvSpPr>
          <p:cNvPr id="54" name="Footer Placeholder 53"/>
          <p:cNvSpPr>
            <a:spLocks noGrp="1"/>
          </p:cNvSpPr>
          <p:nvPr>
            <p:ph type="ftr" sz="quarter" idx="11"/>
          </p:nvPr>
        </p:nvSpPr>
        <p:spPr/>
        <p:txBody>
          <a:bodyPr/>
          <a:lstStyle/>
          <a:p>
            <a:r>
              <a:rPr lang="it-IT"/>
              <a:t>Ms.Shivani Sharma              COMPUTER VISION  UNIT- 1</a:t>
            </a:r>
            <a:endParaRPr lang="en-US" dirty="0"/>
          </a:p>
        </p:txBody>
      </p:sp>
      <p:sp>
        <p:nvSpPr>
          <p:cNvPr id="55" name="Slide Number Placeholder 5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81385" y="1332590"/>
            <a:ext cx="3002379" cy="370121"/>
          </a:xfrm>
          <a:prstGeom prst="rect">
            <a:avLst/>
          </a:prstGeom>
        </p:spPr>
      </p:pic>
      <p:sp>
        <p:nvSpPr>
          <p:cNvPr id="3" name="object 3"/>
          <p:cNvSpPr txBox="1">
            <a:spLocks noGrp="1"/>
          </p:cNvSpPr>
          <p:nvPr>
            <p:ph type="title" idx="4294967295"/>
          </p:nvPr>
        </p:nvSpPr>
        <p:spPr>
          <a:xfrm>
            <a:off x="3149775" y="723313"/>
            <a:ext cx="3038475" cy="563616"/>
          </a:xfrm>
          <a:prstGeom prst="rect">
            <a:avLst/>
          </a:prstGeom>
        </p:spPr>
        <p:txBody>
          <a:bodyPr vert="horz" wrap="square" lIns="0" tIns="9525" rIns="0" bIns="0" rtlCol="0" anchor="ctr">
            <a:spAutoFit/>
          </a:bodyPr>
          <a:lstStyle/>
          <a:p>
            <a:pPr marL="9525">
              <a:lnSpc>
                <a:spcPct val="100000"/>
              </a:lnSpc>
              <a:spcBef>
                <a:spcPts val="75"/>
              </a:spcBef>
            </a:pPr>
            <a:r>
              <a:rPr sz="3600" spc="153" dirty="0"/>
              <a:t>General</a:t>
            </a:r>
            <a:r>
              <a:rPr sz="3600" spc="-158" dirty="0"/>
              <a:t> </a:t>
            </a:r>
            <a:r>
              <a:rPr sz="3600" spc="143" dirty="0"/>
              <a:t>Form</a:t>
            </a:r>
            <a:endParaRPr sz="3600" dirty="0"/>
          </a:p>
        </p:txBody>
      </p:sp>
      <p:sp>
        <p:nvSpPr>
          <p:cNvPr id="4" name="object 4"/>
          <p:cNvSpPr txBox="1"/>
          <p:nvPr/>
        </p:nvSpPr>
        <p:spPr>
          <a:xfrm>
            <a:off x="459106" y="1767144"/>
            <a:ext cx="8231981" cy="1082508"/>
          </a:xfrm>
          <a:prstGeom prst="rect">
            <a:avLst/>
          </a:prstGeom>
        </p:spPr>
        <p:txBody>
          <a:bodyPr vert="horz" wrap="square" lIns="0" tIns="43339" rIns="0" bIns="0" rtlCol="0">
            <a:spAutoFit/>
          </a:bodyPr>
          <a:lstStyle/>
          <a:p>
            <a:pPr marL="266700" indent="-257175">
              <a:spcBef>
                <a:spcPts val="341"/>
              </a:spcBef>
              <a:buFont typeface="Arial MT"/>
              <a:buChar char="•"/>
              <a:tabLst>
                <a:tab pos="266224" algn="l"/>
                <a:tab pos="266700" algn="l"/>
              </a:tabLst>
            </a:pPr>
            <a:r>
              <a:rPr sz="2250" spc="-4" dirty="0">
                <a:solidFill>
                  <a:srgbClr val="3333CC"/>
                </a:solidFill>
                <a:latin typeface="Calibri"/>
                <a:cs typeface="Calibri"/>
              </a:rPr>
              <a:t>Binary</a:t>
            </a:r>
            <a:r>
              <a:rPr sz="2250" spc="4" dirty="0">
                <a:solidFill>
                  <a:srgbClr val="3333CC"/>
                </a:solidFill>
                <a:latin typeface="Calibri"/>
                <a:cs typeface="Calibri"/>
              </a:rPr>
              <a:t> </a:t>
            </a:r>
            <a:r>
              <a:rPr sz="2250" spc="-4" dirty="0">
                <a:solidFill>
                  <a:srgbClr val="3333CC"/>
                </a:solidFill>
                <a:latin typeface="Calibri"/>
                <a:cs typeface="Calibri"/>
              </a:rPr>
              <a:t>Classification</a:t>
            </a:r>
            <a:r>
              <a:rPr sz="2250" spc="-4" dirty="0">
                <a:latin typeface="Calibri"/>
                <a:cs typeface="Calibri"/>
              </a:rPr>
              <a:t>:</a:t>
            </a:r>
            <a:r>
              <a:rPr sz="2250" dirty="0">
                <a:latin typeface="Calibri"/>
                <a:cs typeface="Calibri"/>
              </a:rPr>
              <a:t> </a:t>
            </a:r>
            <a:r>
              <a:rPr sz="2250" spc="-101" dirty="0">
                <a:latin typeface="Calibri"/>
                <a:cs typeface="Calibri"/>
              </a:rPr>
              <a:t>To</a:t>
            </a:r>
            <a:r>
              <a:rPr sz="2250" spc="-8" dirty="0">
                <a:latin typeface="Calibri"/>
                <a:cs typeface="Calibri"/>
              </a:rPr>
              <a:t> </a:t>
            </a:r>
            <a:r>
              <a:rPr sz="2250" dirty="0">
                <a:latin typeface="Calibri"/>
                <a:cs typeface="Calibri"/>
              </a:rPr>
              <a:t>classify </a:t>
            </a:r>
            <a:r>
              <a:rPr sz="2250" spc="-11" dirty="0">
                <a:latin typeface="Calibri"/>
                <a:cs typeface="Calibri"/>
              </a:rPr>
              <a:t>from</a:t>
            </a:r>
            <a:r>
              <a:rPr sz="2250" dirty="0">
                <a:latin typeface="Calibri"/>
                <a:cs typeface="Calibri"/>
              </a:rPr>
              <a:t> a</a:t>
            </a:r>
            <a:r>
              <a:rPr sz="2250" spc="-4" dirty="0">
                <a:latin typeface="Calibri"/>
                <a:cs typeface="Calibri"/>
              </a:rPr>
              <a:t> </a:t>
            </a:r>
            <a:r>
              <a:rPr sz="2250" spc="-8" dirty="0">
                <a:latin typeface="Calibri"/>
                <a:cs typeface="Calibri"/>
              </a:rPr>
              <a:t>set</a:t>
            </a:r>
            <a:r>
              <a:rPr sz="2250" spc="-11" dirty="0">
                <a:latin typeface="Calibri"/>
                <a:cs typeface="Calibri"/>
              </a:rPr>
              <a:t> </a:t>
            </a:r>
            <a:r>
              <a:rPr sz="2250" spc="-4" dirty="0">
                <a:latin typeface="Calibri"/>
                <a:cs typeface="Calibri"/>
              </a:rPr>
              <a:t>of</a:t>
            </a:r>
            <a:r>
              <a:rPr sz="2250" spc="-8" dirty="0">
                <a:latin typeface="Calibri"/>
                <a:cs typeface="Calibri"/>
              </a:rPr>
              <a:t> </a:t>
            </a:r>
            <a:r>
              <a:rPr sz="2250" spc="-4" dirty="0">
                <a:latin typeface="Calibri"/>
                <a:cs typeface="Calibri"/>
              </a:rPr>
              <a:t>objects</a:t>
            </a:r>
            <a:r>
              <a:rPr sz="2250" spc="-8" dirty="0">
                <a:latin typeface="Calibri"/>
                <a:cs typeface="Calibri"/>
              </a:rPr>
              <a:t> </a:t>
            </a:r>
            <a:r>
              <a:rPr sz="2250" spc="-11" dirty="0">
                <a:latin typeface="Calibri"/>
                <a:cs typeface="Calibri"/>
              </a:rPr>
              <a:t>to</a:t>
            </a:r>
            <a:r>
              <a:rPr sz="2250" spc="-19" dirty="0">
                <a:latin typeface="Calibri"/>
                <a:cs typeface="Calibri"/>
              </a:rPr>
              <a:t> </a:t>
            </a:r>
            <a:r>
              <a:rPr sz="2250" dirty="0">
                <a:latin typeface="Calibri"/>
                <a:cs typeface="Calibri"/>
              </a:rPr>
              <a:t>class 0 </a:t>
            </a:r>
            <a:r>
              <a:rPr sz="2250" spc="-4" dirty="0">
                <a:latin typeface="Calibri"/>
                <a:cs typeface="Calibri"/>
              </a:rPr>
              <a:t>or</a:t>
            </a:r>
            <a:r>
              <a:rPr sz="2250" spc="-8" dirty="0">
                <a:latin typeface="Calibri"/>
                <a:cs typeface="Calibri"/>
              </a:rPr>
              <a:t> </a:t>
            </a:r>
            <a:r>
              <a:rPr sz="2250" dirty="0">
                <a:latin typeface="Calibri"/>
                <a:cs typeface="Calibri"/>
              </a:rPr>
              <a:t>1.</a:t>
            </a:r>
            <a:endParaRPr sz="2250">
              <a:latin typeface="Calibri"/>
              <a:cs typeface="Calibri"/>
            </a:endParaRPr>
          </a:p>
          <a:p>
            <a:pPr marL="266700" marR="3810" indent="-257175">
              <a:lnSpc>
                <a:spcPts val="2430"/>
              </a:lnSpc>
              <a:spcBef>
                <a:spcPts val="578"/>
              </a:spcBef>
              <a:buFont typeface="Arial MT"/>
              <a:buChar char="•"/>
              <a:tabLst>
                <a:tab pos="266224" algn="l"/>
                <a:tab pos="266700" algn="l"/>
              </a:tabLst>
            </a:pPr>
            <a:r>
              <a:rPr sz="2250" spc="-11" dirty="0">
                <a:solidFill>
                  <a:srgbClr val="3333CC"/>
                </a:solidFill>
                <a:latin typeface="Calibri"/>
                <a:cs typeface="Calibri"/>
              </a:rPr>
              <a:t>Problem Statement</a:t>
            </a:r>
            <a:r>
              <a:rPr sz="2250" spc="-11" dirty="0">
                <a:latin typeface="Calibri"/>
                <a:cs typeface="Calibri"/>
              </a:rPr>
              <a:t>: </a:t>
            </a:r>
            <a:r>
              <a:rPr sz="2250" spc="-4" dirty="0">
                <a:latin typeface="Calibri"/>
                <a:cs typeface="Calibri"/>
              </a:rPr>
              <a:t>Find out </a:t>
            </a:r>
            <a:r>
              <a:rPr sz="2250" dirty="0">
                <a:latin typeface="Calibri"/>
                <a:cs typeface="Calibri"/>
              </a:rPr>
              <a:t>the </a:t>
            </a:r>
            <a:r>
              <a:rPr sz="2250" spc="-8" dirty="0">
                <a:latin typeface="Calibri"/>
                <a:cs typeface="Calibri"/>
              </a:rPr>
              <a:t>probability </a:t>
            </a:r>
            <a:r>
              <a:rPr sz="2250" spc="-4" dirty="0">
                <a:latin typeface="Calibri"/>
                <a:cs typeface="Calibri"/>
              </a:rPr>
              <a:t>of </a:t>
            </a:r>
            <a:r>
              <a:rPr sz="2250" dirty="0">
                <a:latin typeface="Calibri"/>
                <a:cs typeface="Calibri"/>
              </a:rPr>
              <a:t>an </a:t>
            </a:r>
            <a:r>
              <a:rPr sz="2250" spc="-4" dirty="0">
                <a:latin typeface="Calibri"/>
                <a:cs typeface="Calibri"/>
              </a:rPr>
              <a:t>object </a:t>
            </a:r>
            <a:r>
              <a:rPr sz="2250" dirty="0">
                <a:latin typeface="Calibri"/>
                <a:cs typeface="Calibri"/>
              </a:rPr>
              <a:t>x </a:t>
            </a:r>
            <a:r>
              <a:rPr sz="2250" spc="-4" dirty="0">
                <a:latin typeface="Calibri"/>
                <a:cs typeface="Calibri"/>
              </a:rPr>
              <a:t>belonging </a:t>
            </a:r>
            <a:r>
              <a:rPr sz="2250" spc="-499" dirty="0">
                <a:latin typeface="Calibri"/>
                <a:cs typeface="Calibri"/>
              </a:rPr>
              <a:t> </a:t>
            </a:r>
            <a:r>
              <a:rPr sz="2250" spc="-11" dirty="0">
                <a:latin typeface="Calibri"/>
                <a:cs typeface="Calibri"/>
              </a:rPr>
              <a:t>to</a:t>
            </a:r>
            <a:r>
              <a:rPr sz="2250" spc="-19" dirty="0">
                <a:latin typeface="Calibri"/>
                <a:cs typeface="Calibri"/>
              </a:rPr>
              <a:t> </a:t>
            </a:r>
            <a:r>
              <a:rPr sz="2250" spc="-4" dirty="0">
                <a:latin typeface="Calibri"/>
                <a:cs typeface="Calibri"/>
              </a:rPr>
              <a:t>one of </a:t>
            </a:r>
            <a:r>
              <a:rPr sz="2250" dirty="0">
                <a:latin typeface="Calibri"/>
                <a:cs typeface="Calibri"/>
              </a:rPr>
              <a:t>the </a:t>
            </a:r>
            <a:r>
              <a:rPr sz="2250" spc="-4" dirty="0">
                <a:latin typeface="Calibri"/>
                <a:cs typeface="Calibri"/>
              </a:rPr>
              <a:t>classes.</a:t>
            </a:r>
            <a:endParaRPr sz="2250">
              <a:latin typeface="Calibri"/>
              <a:cs typeface="Calibri"/>
            </a:endParaRPr>
          </a:p>
        </p:txBody>
      </p:sp>
      <p:sp>
        <p:nvSpPr>
          <p:cNvPr id="5" name="object 5"/>
          <p:cNvSpPr/>
          <p:nvPr/>
        </p:nvSpPr>
        <p:spPr>
          <a:xfrm>
            <a:off x="6309646" y="2947034"/>
            <a:ext cx="62389" cy="265748"/>
          </a:xfrm>
          <a:custGeom>
            <a:avLst/>
            <a:gdLst/>
            <a:ahLst/>
            <a:cxnLst/>
            <a:rect l="l" t="t" r="r" b="b"/>
            <a:pathLst>
              <a:path w="83184" h="354330">
                <a:moveTo>
                  <a:pt x="82931" y="0"/>
                </a:moveTo>
                <a:lnTo>
                  <a:pt x="0" y="0"/>
                </a:lnTo>
                <a:lnTo>
                  <a:pt x="0" y="13970"/>
                </a:lnTo>
                <a:lnTo>
                  <a:pt x="52070" y="13970"/>
                </a:lnTo>
                <a:lnTo>
                  <a:pt x="52070" y="340360"/>
                </a:lnTo>
                <a:lnTo>
                  <a:pt x="0" y="340360"/>
                </a:lnTo>
                <a:lnTo>
                  <a:pt x="0" y="354330"/>
                </a:lnTo>
                <a:lnTo>
                  <a:pt x="82931" y="354330"/>
                </a:lnTo>
                <a:lnTo>
                  <a:pt x="82931" y="340360"/>
                </a:lnTo>
                <a:lnTo>
                  <a:pt x="82931" y="13970"/>
                </a:lnTo>
                <a:lnTo>
                  <a:pt x="82931" y="0"/>
                </a:lnTo>
                <a:close/>
              </a:path>
            </a:pathLst>
          </a:custGeom>
          <a:solidFill>
            <a:srgbClr val="000000"/>
          </a:solidFill>
        </p:spPr>
        <p:txBody>
          <a:bodyPr wrap="square" lIns="0" tIns="0" rIns="0" bIns="0" rtlCol="0"/>
          <a:lstStyle/>
          <a:p>
            <a:endParaRPr sz="1350"/>
          </a:p>
        </p:txBody>
      </p:sp>
      <p:sp>
        <p:nvSpPr>
          <p:cNvPr id="6" name="object 6"/>
          <p:cNvSpPr/>
          <p:nvPr/>
        </p:nvSpPr>
        <p:spPr>
          <a:xfrm>
            <a:off x="3812858" y="2947034"/>
            <a:ext cx="62389" cy="265748"/>
          </a:xfrm>
          <a:custGeom>
            <a:avLst/>
            <a:gdLst/>
            <a:ahLst/>
            <a:cxnLst/>
            <a:rect l="l" t="t" r="r" b="b"/>
            <a:pathLst>
              <a:path w="83185" h="354330">
                <a:moveTo>
                  <a:pt x="82931" y="0"/>
                </a:moveTo>
                <a:lnTo>
                  <a:pt x="0" y="0"/>
                </a:lnTo>
                <a:lnTo>
                  <a:pt x="0" y="13970"/>
                </a:lnTo>
                <a:lnTo>
                  <a:pt x="0" y="340360"/>
                </a:lnTo>
                <a:lnTo>
                  <a:pt x="0" y="354330"/>
                </a:lnTo>
                <a:lnTo>
                  <a:pt x="82931" y="354330"/>
                </a:lnTo>
                <a:lnTo>
                  <a:pt x="82931" y="340360"/>
                </a:lnTo>
                <a:lnTo>
                  <a:pt x="30861" y="340360"/>
                </a:lnTo>
                <a:lnTo>
                  <a:pt x="30861" y="13970"/>
                </a:lnTo>
                <a:lnTo>
                  <a:pt x="82931" y="13970"/>
                </a:lnTo>
                <a:lnTo>
                  <a:pt x="82931" y="0"/>
                </a:lnTo>
                <a:close/>
              </a:path>
            </a:pathLst>
          </a:custGeom>
          <a:solidFill>
            <a:srgbClr val="000000"/>
          </a:solidFill>
        </p:spPr>
        <p:txBody>
          <a:bodyPr wrap="square" lIns="0" tIns="0" rIns="0" bIns="0" rtlCol="0"/>
          <a:lstStyle/>
          <a:p>
            <a:endParaRPr sz="1350"/>
          </a:p>
        </p:txBody>
      </p:sp>
      <p:sp>
        <p:nvSpPr>
          <p:cNvPr id="7" name="object 7"/>
          <p:cNvSpPr txBox="1"/>
          <p:nvPr/>
        </p:nvSpPr>
        <p:spPr>
          <a:xfrm>
            <a:off x="440055" y="2865597"/>
            <a:ext cx="3752850" cy="355867"/>
          </a:xfrm>
          <a:prstGeom prst="rect">
            <a:avLst/>
          </a:prstGeom>
        </p:spPr>
        <p:txBody>
          <a:bodyPr vert="horz" wrap="square" lIns="0" tIns="9525" rIns="0" bIns="0" rtlCol="0">
            <a:spAutoFit/>
          </a:bodyPr>
          <a:lstStyle/>
          <a:p>
            <a:pPr marL="285750" indent="-257175">
              <a:spcBef>
                <a:spcPts val="75"/>
              </a:spcBef>
              <a:buFont typeface="Arial MT"/>
              <a:buChar char="•"/>
              <a:tabLst>
                <a:tab pos="285274" algn="l"/>
                <a:tab pos="285750" algn="l"/>
                <a:tab pos="3440430" algn="l"/>
              </a:tabLst>
            </a:pPr>
            <a:r>
              <a:rPr sz="2250" dirty="0">
                <a:latin typeface="Calibri"/>
                <a:cs typeface="Calibri"/>
              </a:rPr>
              <a:t>A</a:t>
            </a:r>
            <a:r>
              <a:rPr sz="2250" spc="4" dirty="0">
                <a:latin typeface="Calibri"/>
                <a:cs typeface="Calibri"/>
              </a:rPr>
              <a:t> </a:t>
            </a:r>
            <a:r>
              <a:rPr sz="2250" spc="-8" dirty="0">
                <a:latin typeface="Calibri"/>
                <a:cs typeface="Calibri"/>
              </a:rPr>
              <a:t>set </a:t>
            </a:r>
            <a:r>
              <a:rPr sz="2250" spc="-4" dirty="0">
                <a:latin typeface="Calibri"/>
                <a:cs typeface="Calibri"/>
              </a:rPr>
              <a:t>of</a:t>
            </a:r>
            <a:r>
              <a:rPr sz="2250" spc="4" dirty="0">
                <a:latin typeface="Calibri"/>
                <a:cs typeface="Calibri"/>
              </a:rPr>
              <a:t> </a:t>
            </a:r>
            <a:r>
              <a:rPr sz="2250" spc="-8" dirty="0">
                <a:latin typeface="Calibri"/>
                <a:cs typeface="Calibri"/>
              </a:rPr>
              <a:t>training</a:t>
            </a:r>
            <a:r>
              <a:rPr sz="2250" dirty="0">
                <a:latin typeface="Calibri"/>
                <a:cs typeface="Calibri"/>
              </a:rPr>
              <a:t> </a:t>
            </a:r>
            <a:r>
              <a:rPr sz="2250" spc="-15" dirty="0">
                <a:latin typeface="Calibri"/>
                <a:cs typeface="Calibri"/>
              </a:rPr>
              <a:t>examples	</a:t>
            </a:r>
            <a:r>
              <a:rPr sz="3375" spc="84" baseline="-6481" dirty="0">
                <a:latin typeface="Cambria Math"/>
                <a:cs typeface="Cambria Math"/>
              </a:rPr>
              <a:t>𝑥</a:t>
            </a:r>
            <a:r>
              <a:rPr sz="2475" spc="84" baseline="18939" dirty="0">
                <a:latin typeface="Cambria Math"/>
                <a:cs typeface="Cambria Math"/>
              </a:rPr>
              <a:t>1</a:t>
            </a:r>
            <a:endParaRPr sz="2475" baseline="18939">
              <a:latin typeface="Cambria Math"/>
              <a:cs typeface="Cambria Math"/>
            </a:endParaRPr>
          </a:p>
        </p:txBody>
      </p:sp>
      <p:sp>
        <p:nvSpPr>
          <p:cNvPr id="8" name="object 8"/>
          <p:cNvSpPr txBox="1"/>
          <p:nvPr/>
        </p:nvSpPr>
        <p:spPr>
          <a:xfrm>
            <a:off x="4495896" y="2795873"/>
            <a:ext cx="346234" cy="355867"/>
          </a:xfrm>
          <a:prstGeom prst="rect">
            <a:avLst/>
          </a:prstGeom>
        </p:spPr>
        <p:txBody>
          <a:bodyPr vert="horz" wrap="square" lIns="0" tIns="9525" rIns="0" bIns="0" rtlCol="0">
            <a:spAutoFit/>
          </a:bodyPr>
          <a:lstStyle/>
          <a:p>
            <a:pPr marL="28575">
              <a:spcBef>
                <a:spcPts val="75"/>
              </a:spcBef>
            </a:pPr>
            <a:r>
              <a:rPr sz="3375" spc="118" baseline="-20370" dirty="0">
                <a:latin typeface="Cambria Math"/>
                <a:cs typeface="Cambria Math"/>
              </a:rPr>
              <a:t>𝑥</a:t>
            </a:r>
            <a:r>
              <a:rPr sz="1650" spc="79" dirty="0">
                <a:latin typeface="Cambria Math"/>
                <a:cs typeface="Cambria Math"/>
              </a:rPr>
              <a:t>2</a:t>
            </a:r>
            <a:endParaRPr sz="1650">
              <a:latin typeface="Cambria Math"/>
              <a:cs typeface="Cambria Math"/>
            </a:endParaRPr>
          </a:p>
        </p:txBody>
      </p:sp>
      <p:sp>
        <p:nvSpPr>
          <p:cNvPr id="9" name="object 9"/>
          <p:cNvSpPr txBox="1"/>
          <p:nvPr/>
        </p:nvSpPr>
        <p:spPr>
          <a:xfrm>
            <a:off x="5897404" y="2782157"/>
            <a:ext cx="421005" cy="355867"/>
          </a:xfrm>
          <a:prstGeom prst="rect">
            <a:avLst/>
          </a:prstGeom>
        </p:spPr>
        <p:txBody>
          <a:bodyPr vert="horz" wrap="square" lIns="0" tIns="9525" rIns="0" bIns="0" rtlCol="0">
            <a:spAutoFit/>
          </a:bodyPr>
          <a:lstStyle/>
          <a:p>
            <a:pPr marL="28575">
              <a:spcBef>
                <a:spcPts val="75"/>
              </a:spcBef>
            </a:pPr>
            <a:r>
              <a:rPr sz="3375" spc="208" baseline="-20370" dirty="0">
                <a:latin typeface="Cambria Math"/>
                <a:cs typeface="Cambria Math"/>
              </a:rPr>
              <a:t>𝑥</a:t>
            </a:r>
            <a:r>
              <a:rPr sz="1650" spc="139" dirty="0">
                <a:latin typeface="Cambria Math"/>
                <a:cs typeface="Cambria Math"/>
              </a:rPr>
              <a:t>𝑚</a:t>
            </a:r>
            <a:endParaRPr sz="1650">
              <a:latin typeface="Cambria Math"/>
              <a:cs typeface="Cambria Math"/>
            </a:endParaRPr>
          </a:p>
        </p:txBody>
      </p:sp>
      <p:sp>
        <p:nvSpPr>
          <p:cNvPr id="10" name="object 10"/>
          <p:cNvSpPr/>
          <p:nvPr/>
        </p:nvSpPr>
        <p:spPr>
          <a:xfrm>
            <a:off x="7384066" y="3255644"/>
            <a:ext cx="62389" cy="265748"/>
          </a:xfrm>
          <a:custGeom>
            <a:avLst/>
            <a:gdLst/>
            <a:ahLst/>
            <a:cxnLst/>
            <a:rect l="l" t="t" r="r" b="b"/>
            <a:pathLst>
              <a:path w="83184" h="354329">
                <a:moveTo>
                  <a:pt x="82931" y="0"/>
                </a:moveTo>
                <a:lnTo>
                  <a:pt x="0" y="0"/>
                </a:lnTo>
                <a:lnTo>
                  <a:pt x="0" y="13970"/>
                </a:lnTo>
                <a:lnTo>
                  <a:pt x="52070" y="13970"/>
                </a:lnTo>
                <a:lnTo>
                  <a:pt x="52070" y="340360"/>
                </a:lnTo>
                <a:lnTo>
                  <a:pt x="0" y="340360"/>
                </a:lnTo>
                <a:lnTo>
                  <a:pt x="0" y="354330"/>
                </a:lnTo>
                <a:lnTo>
                  <a:pt x="82931" y="354330"/>
                </a:lnTo>
                <a:lnTo>
                  <a:pt x="82931" y="340360"/>
                </a:lnTo>
                <a:lnTo>
                  <a:pt x="82931" y="13970"/>
                </a:lnTo>
                <a:lnTo>
                  <a:pt x="82931" y="0"/>
                </a:lnTo>
                <a:close/>
              </a:path>
            </a:pathLst>
          </a:custGeom>
          <a:solidFill>
            <a:srgbClr val="000000"/>
          </a:solidFill>
        </p:spPr>
        <p:txBody>
          <a:bodyPr wrap="square" lIns="0" tIns="0" rIns="0" bIns="0" rtlCol="0"/>
          <a:lstStyle/>
          <a:p>
            <a:endParaRPr sz="1350"/>
          </a:p>
        </p:txBody>
      </p:sp>
      <p:sp>
        <p:nvSpPr>
          <p:cNvPr id="11" name="object 11"/>
          <p:cNvSpPr/>
          <p:nvPr/>
        </p:nvSpPr>
        <p:spPr>
          <a:xfrm>
            <a:off x="4870133" y="3255644"/>
            <a:ext cx="62389" cy="265748"/>
          </a:xfrm>
          <a:custGeom>
            <a:avLst/>
            <a:gdLst/>
            <a:ahLst/>
            <a:cxnLst/>
            <a:rect l="l" t="t" r="r" b="b"/>
            <a:pathLst>
              <a:path w="83184" h="354329">
                <a:moveTo>
                  <a:pt x="82931" y="0"/>
                </a:moveTo>
                <a:lnTo>
                  <a:pt x="0" y="0"/>
                </a:lnTo>
                <a:lnTo>
                  <a:pt x="0" y="13970"/>
                </a:lnTo>
                <a:lnTo>
                  <a:pt x="0" y="340360"/>
                </a:lnTo>
                <a:lnTo>
                  <a:pt x="0" y="354330"/>
                </a:lnTo>
                <a:lnTo>
                  <a:pt x="82931" y="354330"/>
                </a:lnTo>
                <a:lnTo>
                  <a:pt x="82931" y="340360"/>
                </a:lnTo>
                <a:lnTo>
                  <a:pt x="30861" y="340360"/>
                </a:lnTo>
                <a:lnTo>
                  <a:pt x="30861" y="13970"/>
                </a:lnTo>
                <a:lnTo>
                  <a:pt x="82931" y="13970"/>
                </a:lnTo>
                <a:lnTo>
                  <a:pt x="82931" y="0"/>
                </a:lnTo>
                <a:close/>
              </a:path>
            </a:pathLst>
          </a:custGeom>
          <a:solidFill>
            <a:srgbClr val="000000"/>
          </a:solidFill>
        </p:spPr>
        <p:txBody>
          <a:bodyPr wrap="square" lIns="0" tIns="0" rIns="0" bIns="0" rtlCol="0"/>
          <a:lstStyle/>
          <a:p>
            <a:endParaRPr sz="1350"/>
          </a:p>
        </p:txBody>
      </p:sp>
      <p:sp>
        <p:nvSpPr>
          <p:cNvPr id="12" name="object 12"/>
          <p:cNvSpPr txBox="1"/>
          <p:nvPr/>
        </p:nvSpPr>
        <p:spPr>
          <a:xfrm>
            <a:off x="5396770" y="2887314"/>
            <a:ext cx="514350" cy="548227"/>
          </a:xfrm>
          <a:prstGeom prst="rect">
            <a:avLst/>
          </a:prstGeom>
        </p:spPr>
        <p:txBody>
          <a:bodyPr vert="horz" wrap="square" lIns="0" tIns="9525" rIns="0" bIns="0" rtlCol="0">
            <a:spAutoFit/>
          </a:bodyPr>
          <a:lstStyle/>
          <a:p>
            <a:pPr marL="28575">
              <a:lnSpc>
                <a:spcPts val="2089"/>
              </a:lnSpc>
              <a:spcBef>
                <a:spcPts val="75"/>
              </a:spcBef>
            </a:pPr>
            <a:r>
              <a:rPr sz="2250" dirty="0">
                <a:latin typeface="Cambria Math"/>
                <a:cs typeface="Cambria Math"/>
              </a:rPr>
              <a:t>…</a:t>
            </a:r>
            <a:endParaRPr sz="2250">
              <a:latin typeface="Cambria Math"/>
              <a:cs typeface="Cambria Math"/>
            </a:endParaRPr>
          </a:p>
          <a:p>
            <a:pPr marL="190500">
              <a:lnSpc>
                <a:spcPts val="2089"/>
              </a:lnSpc>
            </a:pPr>
            <a:r>
              <a:rPr sz="3375" spc="107" baseline="-20370" dirty="0">
                <a:latin typeface="Cambria Math"/>
                <a:cs typeface="Cambria Math"/>
              </a:rPr>
              <a:t>𝑦</a:t>
            </a:r>
            <a:r>
              <a:rPr sz="1650" spc="71" dirty="0">
                <a:latin typeface="Cambria Math"/>
                <a:cs typeface="Cambria Math"/>
              </a:rPr>
              <a:t>2</a:t>
            </a:r>
            <a:endParaRPr sz="1650">
              <a:latin typeface="Cambria Math"/>
              <a:cs typeface="Cambria Math"/>
            </a:endParaRPr>
          </a:p>
        </p:txBody>
      </p:sp>
      <p:sp>
        <p:nvSpPr>
          <p:cNvPr id="17" name="object 17"/>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63</a:t>
            </a:fld>
            <a:endParaRPr sz="900">
              <a:latin typeface="Calibri"/>
              <a:cs typeface="Calibri"/>
            </a:endParaRPr>
          </a:p>
        </p:txBody>
      </p:sp>
      <p:sp>
        <p:nvSpPr>
          <p:cNvPr id="13" name="object 13"/>
          <p:cNvSpPr txBox="1"/>
          <p:nvPr/>
        </p:nvSpPr>
        <p:spPr>
          <a:xfrm>
            <a:off x="6440329" y="2865597"/>
            <a:ext cx="1986915" cy="676467"/>
          </a:xfrm>
          <a:prstGeom prst="rect">
            <a:avLst/>
          </a:prstGeom>
        </p:spPr>
        <p:txBody>
          <a:bodyPr vert="horz" wrap="square" lIns="0" tIns="9525" rIns="0" bIns="0" rtlCol="0">
            <a:spAutoFit/>
          </a:bodyPr>
          <a:lstStyle/>
          <a:p>
            <a:pPr marL="28575">
              <a:lnSpc>
                <a:spcPts val="2565"/>
              </a:lnSpc>
              <a:spcBef>
                <a:spcPts val="75"/>
              </a:spcBef>
            </a:pPr>
            <a:r>
              <a:rPr sz="2250" dirty="0">
                <a:latin typeface="Calibri"/>
                <a:cs typeface="Calibri"/>
              </a:rPr>
              <a:t>is</a:t>
            </a:r>
            <a:r>
              <a:rPr sz="2250" spc="-34" dirty="0">
                <a:latin typeface="Calibri"/>
                <a:cs typeface="Calibri"/>
              </a:rPr>
              <a:t> </a:t>
            </a:r>
            <a:r>
              <a:rPr sz="2250" spc="-8" dirty="0">
                <a:latin typeface="Calibri"/>
                <a:cs typeface="Calibri"/>
              </a:rPr>
              <a:t>given</a:t>
            </a:r>
            <a:r>
              <a:rPr sz="2250" spc="-30" dirty="0">
                <a:latin typeface="Calibri"/>
                <a:cs typeface="Calibri"/>
              </a:rPr>
              <a:t> </a:t>
            </a:r>
            <a:r>
              <a:rPr sz="2250" spc="-8" dirty="0">
                <a:latin typeface="Calibri"/>
                <a:cs typeface="Calibri"/>
              </a:rPr>
              <a:t>together</a:t>
            </a:r>
            <a:endParaRPr sz="2250">
              <a:latin typeface="Calibri"/>
              <a:cs typeface="Calibri"/>
            </a:endParaRPr>
          </a:p>
          <a:p>
            <a:pPr marL="53340">
              <a:lnSpc>
                <a:spcPts val="2565"/>
              </a:lnSpc>
              <a:tabLst>
                <a:tab pos="552926" algn="l"/>
                <a:tab pos="1037749" algn="l"/>
              </a:tabLst>
            </a:pPr>
            <a:r>
              <a:rPr sz="3375" baseline="1851" dirty="0">
                <a:latin typeface="Cambria Math"/>
                <a:cs typeface="Cambria Math"/>
              </a:rPr>
              <a:t>…	</a:t>
            </a:r>
            <a:r>
              <a:rPr sz="3375" spc="197" baseline="1851" dirty="0">
                <a:latin typeface="Cambria Math"/>
                <a:cs typeface="Cambria Math"/>
              </a:rPr>
              <a:t>𝑦</a:t>
            </a:r>
            <a:r>
              <a:rPr sz="2475" spc="197" baseline="30303" dirty="0">
                <a:latin typeface="Cambria Math"/>
                <a:cs typeface="Cambria Math"/>
              </a:rPr>
              <a:t>𝑚	</a:t>
            </a:r>
            <a:r>
              <a:rPr sz="2250" dirty="0">
                <a:latin typeface="Calibri"/>
                <a:cs typeface="Calibri"/>
              </a:rPr>
              <a:t>,</a:t>
            </a:r>
            <a:r>
              <a:rPr sz="2250" spc="-34" dirty="0">
                <a:latin typeface="Calibri"/>
                <a:cs typeface="Calibri"/>
              </a:rPr>
              <a:t> </a:t>
            </a:r>
            <a:r>
              <a:rPr sz="2250" spc="-8" dirty="0">
                <a:latin typeface="Calibri"/>
                <a:cs typeface="Calibri"/>
              </a:rPr>
              <a:t>where</a:t>
            </a:r>
            <a:endParaRPr sz="2250">
              <a:latin typeface="Calibri"/>
              <a:cs typeface="Calibri"/>
            </a:endParaRPr>
          </a:p>
        </p:txBody>
      </p:sp>
      <p:sp>
        <p:nvSpPr>
          <p:cNvPr id="14" name="object 14"/>
          <p:cNvSpPr txBox="1"/>
          <p:nvPr/>
        </p:nvSpPr>
        <p:spPr>
          <a:xfrm>
            <a:off x="697230" y="3179922"/>
            <a:ext cx="4559141" cy="650819"/>
          </a:xfrm>
          <a:prstGeom prst="rect">
            <a:avLst/>
          </a:prstGeom>
        </p:spPr>
        <p:txBody>
          <a:bodyPr vert="horz" wrap="square" lIns="0" tIns="9525" rIns="0" bIns="0" rtlCol="0">
            <a:spAutoFit/>
          </a:bodyPr>
          <a:lstStyle/>
          <a:p>
            <a:pPr marL="28575">
              <a:lnSpc>
                <a:spcPts val="2543"/>
              </a:lnSpc>
              <a:spcBef>
                <a:spcPts val="75"/>
              </a:spcBef>
              <a:tabLst>
                <a:tab pos="4240530" algn="l"/>
              </a:tabLst>
            </a:pPr>
            <a:r>
              <a:rPr sz="2250" dirty="0">
                <a:latin typeface="Calibri"/>
                <a:cs typeface="Calibri"/>
              </a:rPr>
              <a:t>with</a:t>
            </a:r>
            <a:r>
              <a:rPr sz="2250" spc="-4" dirty="0">
                <a:latin typeface="Calibri"/>
                <a:cs typeface="Calibri"/>
              </a:rPr>
              <a:t> </a:t>
            </a:r>
            <a:r>
              <a:rPr sz="2250" dirty="0">
                <a:latin typeface="Calibri"/>
                <a:cs typeface="Calibri"/>
              </a:rPr>
              <a:t>the</a:t>
            </a:r>
            <a:r>
              <a:rPr sz="2250" spc="-4" dirty="0">
                <a:latin typeface="Calibri"/>
                <a:cs typeface="Calibri"/>
              </a:rPr>
              <a:t> </a:t>
            </a:r>
            <a:r>
              <a:rPr sz="2250" spc="-8" dirty="0">
                <a:latin typeface="Calibri"/>
                <a:cs typeface="Calibri"/>
              </a:rPr>
              <a:t>corresponding</a:t>
            </a:r>
            <a:r>
              <a:rPr sz="2250" spc="15" dirty="0">
                <a:latin typeface="Calibri"/>
                <a:cs typeface="Calibri"/>
              </a:rPr>
              <a:t> </a:t>
            </a:r>
            <a:r>
              <a:rPr sz="2250" dirty="0">
                <a:latin typeface="Calibri"/>
                <a:cs typeface="Calibri"/>
              </a:rPr>
              <a:t>class</a:t>
            </a:r>
            <a:r>
              <a:rPr sz="2250" spc="-4" dirty="0">
                <a:latin typeface="Calibri"/>
                <a:cs typeface="Calibri"/>
              </a:rPr>
              <a:t> labels	</a:t>
            </a:r>
            <a:r>
              <a:rPr sz="2250" spc="49" dirty="0">
                <a:latin typeface="Cambria Math"/>
                <a:cs typeface="Cambria Math"/>
              </a:rPr>
              <a:t>𝑦</a:t>
            </a:r>
            <a:r>
              <a:rPr sz="2475" spc="73" baseline="27777" dirty="0">
                <a:latin typeface="Cambria Math"/>
                <a:cs typeface="Cambria Math"/>
              </a:rPr>
              <a:t>1</a:t>
            </a:r>
            <a:endParaRPr sz="2475" baseline="27777">
              <a:latin typeface="Cambria Math"/>
              <a:cs typeface="Cambria Math"/>
            </a:endParaRPr>
          </a:p>
          <a:p>
            <a:pPr marL="28575">
              <a:lnSpc>
                <a:spcPts val="2543"/>
              </a:lnSpc>
            </a:pPr>
            <a:r>
              <a:rPr sz="2250" dirty="0">
                <a:latin typeface="Calibri"/>
                <a:cs typeface="Calibri"/>
              </a:rPr>
              <a:t>each</a:t>
            </a:r>
            <a:r>
              <a:rPr sz="2250" spc="-30" dirty="0">
                <a:latin typeface="Calibri"/>
                <a:cs typeface="Calibri"/>
              </a:rPr>
              <a:t> </a:t>
            </a:r>
            <a:r>
              <a:rPr sz="2250" dirty="0">
                <a:latin typeface="Cambria Math"/>
                <a:cs typeface="Cambria Math"/>
              </a:rPr>
              <a:t>𝑦</a:t>
            </a:r>
            <a:r>
              <a:rPr sz="2250" spc="45" dirty="0">
                <a:latin typeface="Cambria Math"/>
                <a:cs typeface="Cambria Math"/>
              </a:rPr>
              <a:t> </a:t>
            </a:r>
            <a:r>
              <a:rPr sz="2250" spc="-8" dirty="0">
                <a:latin typeface="Calibri"/>
                <a:cs typeface="Calibri"/>
              </a:rPr>
              <a:t>value</a:t>
            </a:r>
            <a:r>
              <a:rPr sz="2250" spc="-15" dirty="0">
                <a:latin typeface="Calibri"/>
                <a:cs typeface="Calibri"/>
              </a:rPr>
              <a:t> </a:t>
            </a:r>
            <a:r>
              <a:rPr sz="2250" spc="-8" dirty="0">
                <a:latin typeface="Calibri"/>
                <a:cs typeface="Calibri"/>
              </a:rPr>
              <a:t>is</a:t>
            </a:r>
            <a:r>
              <a:rPr sz="2250" spc="-4" dirty="0">
                <a:latin typeface="Calibri"/>
                <a:cs typeface="Calibri"/>
              </a:rPr>
              <a:t> either</a:t>
            </a:r>
            <a:r>
              <a:rPr sz="2250" spc="-15" dirty="0">
                <a:latin typeface="Calibri"/>
                <a:cs typeface="Calibri"/>
              </a:rPr>
              <a:t> </a:t>
            </a:r>
            <a:r>
              <a:rPr sz="2250" dirty="0">
                <a:latin typeface="Calibri"/>
                <a:cs typeface="Calibri"/>
              </a:rPr>
              <a:t>0</a:t>
            </a:r>
            <a:r>
              <a:rPr sz="2250" spc="-11" dirty="0">
                <a:latin typeface="Calibri"/>
                <a:cs typeface="Calibri"/>
              </a:rPr>
              <a:t> </a:t>
            </a:r>
            <a:r>
              <a:rPr sz="2250" spc="-4" dirty="0">
                <a:latin typeface="Calibri"/>
                <a:cs typeface="Calibri"/>
              </a:rPr>
              <a:t>or</a:t>
            </a:r>
            <a:r>
              <a:rPr sz="2250" spc="-11" dirty="0">
                <a:latin typeface="Calibri"/>
                <a:cs typeface="Calibri"/>
              </a:rPr>
              <a:t> </a:t>
            </a:r>
            <a:r>
              <a:rPr sz="2250" dirty="0">
                <a:latin typeface="Calibri"/>
                <a:cs typeface="Calibri"/>
              </a:rPr>
              <a:t>1.</a:t>
            </a:r>
            <a:endParaRPr sz="2250">
              <a:latin typeface="Calibri"/>
              <a:cs typeface="Calibri"/>
            </a:endParaRPr>
          </a:p>
        </p:txBody>
      </p:sp>
      <p:sp>
        <p:nvSpPr>
          <p:cNvPr id="15" name="object 15"/>
          <p:cNvSpPr txBox="1"/>
          <p:nvPr/>
        </p:nvSpPr>
        <p:spPr>
          <a:xfrm>
            <a:off x="440055" y="3841909"/>
            <a:ext cx="8240554" cy="1771798"/>
          </a:xfrm>
          <a:prstGeom prst="rect">
            <a:avLst/>
          </a:prstGeom>
        </p:spPr>
        <p:txBody>
          <a:bodyPr vert="horz" wrap="square" lIns="0" tIns="41433" rIns="0" bIns="0" rtlCol="0">
            <a:spAutoFit/>
          </a:bodyPr>
          <a:lstStyle/>
          <a:p>
            <a:pPr marL="285750" indent="-257175">
              <a:spcBef>
                <a:spcPts val="326"/>
              </a:spcBef>
              <a:buFont typeface="Arial MT"/>
              <a:buChar char="•"/>
              <a:tabLst>
                <a:tab pos="285274" algn="l"/>
                <a:tab pos="285750" algn="l"/>
              </a:tabLst>
            </a:pPr>
            <a:r>
              <a:rPr sz="2250" spc="-86" dirty="0">
                <a:latin typeface="Calibri"/>
                <a:cs typeface="Calibri"/>
              </a:rPr>
              <a:t>W</a:t>
            </a:r>
            <a:r>
              <a:rPr sz="2250" dirty="0">
                <a:latin typeface="Calibri"/>
                <a:cs typeface="Calibri"/>
              </a:rPr>
              <a:t>e </a:t>
            </a:r>
            <a:r>
              <a:rPr sz="2250" spc="-4" dirty="0">
                <a:latin typeface="Calibri"/>
                <a:cs typeface="Calibri"/>
              </a:rPr>
              <a:t>f</a:t>
            </a:r>
            <a:r>
              <a:rPr sz="2250" spc="-8" dirty="0">
                <a:latin typeface="Calibri"/>
                <a:cs typeface="Calibri"/>
              </a:rPr>
              <a:t>i</a:t>
            </a:r>
            <a:r>
              <a:rPr sz="2250" spc="-4" dirty="0">
                <a:latin typeface="Calibri"/>
                <a:cs typeface="Calibri"/>
              </a:rPr>
              <a:t>n</a:t>
            </a:r>
            <a:r>
              <a:rPr sz="2250" dirty="0">
                <a:latin typeface="Calibri"/>
                <a:cs typeface="Calibri"/>
              </a:rPr>
              <a:t>d</a:t>
            </a:r>
            <a:r>
              <a:rPr sz="2250" spc="-4" dirty="0">
                <a:latin typeface="Calibri"/>
                <a:cs typeface="Calibri"/>
              </a:rPr>
              <a:t> ou</a:t>
            </a:r>
            <a:r>
              <a:rPr sz="2250" dirty="0">
                <a:latin typeface="Calibri"/>
                <a:cs typeface="Calibri"/>
              </a:rPr>
              <a:t>t</a:t>
            </a:r>
            <a:r>
              <a:rPr sz="2250" spc="-4" dirty="0">
                <a:latin typeface="Calibri"/>
                <a:cs typeface="Calibri"/>
              </a:rPr>
              <a:t> </a:t>
            </a:r>
            <a:r>
              <a:rPr sz="2250" dirty="0">
                <a:latin typeface="Calibri"/>
                <a:cs typeface="Calibri"/>
              </a:rPr>
              <a:t>the</a:t>
            </a:r>
            <a:r>
              <a:rPr sz="2250" spc="-8" dirty="0">
                <a:latin typeface="Calibri"/>
                <a:cs typeface="Calibri"/>
              </a:rPr>
              <a:t> </a:t>
            </a:r>
            <a:r>
              <a:rPr sz="2250" spc="-4" dirty="0">
                <a:latin typeface="Calibri"/>
                <a:cs typeface="Calibri"/>
              </a:rPr>
              <a:t>p</a:t>
            </a:r>
            <a:r>
              <a:rPr sz="2250" spc="-49" dirty="0">
                <a:latin typeface="Calibri"/>
                <a:cs typeface="Calibri"/>
              </a:rPr>
              <a:t>r</a:t>
            </a:r>
            <a:r>
              <a:rPr sz="2250" spc="-4" dirty="0">
                <a:latin typeface="Calibri"/>
                <a:cs typeface="Calibri"/>
              </a:rPr>
              <a:t>obabi</a:t>
            </a:r>
            <a:r>
              <a:rPr sz="2250" spc="-11" dirty="0">
                <a:latin typeface="Calibri"/>
                <a:cs typeface="Calibri"/>
              </a:rPr>
              <a:t>l</a:t>
            </a:r>
            <a:r>
              <a:rPr sz="2250" dirty="0">
                <a:latin typeface="Calibri"/>
                <a:cs typeface="Calibri"/>
              </a:rPr>
              <a:t>ity</a:t>
            </a:r>
            <a:r>
              <a:rPr sz="2250" spc="19" dirty="0">
                <a:latin typeface="Calibri"/>
                <a:cs typeface="Calibri"/>
              </a:rPr>
              <a:t> </a:t>
            </a:r>
            <a:r>
              <a:rPr sz="2250" spc="-964" dirty="0">
                <a:latin typeface="Cambria Math"/>
                <a:cs typeface="Cambria Math"/>
              </a:rPr>
              <a:t>𝑦</a:t>
            </a:r>
            <a:r>
              <a:rPr sz="2250" spc="-1181" dirty="0">
                <a:latin typeface="Cambria Math"/>
                <a:cs typeface="Cambria Math"/>
              </a:rPr>
              <a:t>ො</a:t>
            </a:r>
            <a:r>
              <a:rPr sz="2475" spc="253" baseline="27777" dirty="0">
                <a:latin typeface="Cambria Math"/>
                <a:cs typeface="Cambria Math"/>
              </a:rPr>
              <a:t>𝑖</a:t>
            </a:r>
            <a:r>
              <a:rPr sz="2475" baseline="27777" dirty="0">
                <a:latin typeface="Cambria Math"/>
                <a:cs typeface="Cambria Math"/>
              </a:rPr>
              <a:t> </a:t>
            </a:r>
            <a:r>
              <a:rPr sz="2475" spc="-107" baseline="27777" dirty="0">
                <a:latin typeface="Cambria Math"/>
                <a:cs typeface="Cambria Math"/>
              </a:rPr>
              <a:t> </a:t>
            </a:r>
            <a:r>
              <a:rPr sz="2250" spc="-49" dirty="0">
                <a:latin typeface="Calibri"/>
                <a:cs typeface="Calibri"/>
              </a:rPr>
              <a:t>f</a:t>
            </a:r>
            <a:r>
              <a:rPr sz="2250" spc="-4" dirty="0">
                <a:latin typeface="Calibri"/>
                <a:cs typeface="Calibri"/>
              </a:rPr>
              <a:t>o</a:t>
            </a:r>
            <a:r>
              <a:rPr sz="2250" dirty="0">
                <a:latin typeface="Calibri"/>
                <a:cs typeface="Calibri"/>
              </a:rPr>
              <a:t>r</a:t>
            </a:r>
            <a:r>
              <a:rPr sz="2250" spc="-4" dirty="0">
                <a:latin typeface="Calibri"/>
                <a:cs typeface="Calibri"/>
              </a:rPr>
              <a:t> </a:t>
            </a:r>
            <a:r>
              <a:rPr sz="2250" spc="-11" dirty="0">
                <a:latin typeface="Calibri"/>
                <a:cs typeface="Calibri"/>
              </a:rPr>
              <a:t>e</a:t>
            </a:r>
            <a:r>
              <a:rPr sz="2250" dirty="0">
                <a:latin typeface="Calibri"/>
                <a:cs typeface="Calibri"/>
              </a:rPr>
              <a:t>ach </a:t>
            </a:r>
            <a:r>
              <a:rPr sz="2250" spc="109" dirty="0">
                <a:latin typeface="Cambria Math"/>
                <a:cs typeface="Cambria Math"/>
              </a:rPr>
              <a:t>𝑦</a:t>
            </a:r>
            <a:r>
              <a:rPr sz="2475" spc="467" baseline="27777" dirty="0">
                <a:latin typeface="Cambria Math"/>
                <a:cs typeface="Cambria Math"/>
              </a:rPr>
              <a:t>𝑖</a:t>
            </a:r>
            <a:r>
              <a:rPr sz="2250" dirty="0">
                <a:latin typeface="Calibri"/>
                <a:cs typeface="Calibri"/>
              </a:rPr>
              <a:t>.</a:t>
            </a:r>
            <a:endParaRPr sz="2250">
              <a:latin typeface="Calibri"/>
              <a:cs typeface="Calibri"/>
            </a:endParaRPr>
          </a:p>
          <a:p>
            <a:pPr marL="285750" marR="22860" indent="-257175">
              <a:lnSpc>
                <a:spcPct val="90000"/>
              </a:lnSpc>
              <a:spcBef>
                <a:spcPts val="521"/>
              </a:spcBef>
              <a:buFont typeface="Arial MT"/>
              <a:buChar char="•"/>
              <a:tabLst>
                <a:tab pos="285274" algn="l"/>
                <a:tab pos="285750" algn="l"/>
              </a:tabLst>
            </a:pPr>
            <a:r>
              <a:rPr sz="2250" b="1" spc="-38" dirty="0">
                <a:latin typeface="Calibri"/>
                <a:cs typeface="Calibri"/>
              </a:rPr>
              <a:t>Train</a:t>
            </a:r>
            <a:r>
              <a:rPr sz="2250" b="1" spc="-8" dirty="0">
                <a:latin typeface="Calibri"/>
                <a:cs typeface="Calibri"/>
              </a:rPr>
              <a:t> </a:t>
            </a:r>
            <a:r>
              <a:rPr sz="2250" b="1" dirty="0">
                <a:latin typeface="Calibri"/>
                <a:cs typeface="Calibri"/>
              </a:rPr>
              <a:t>the </a:t>
            </a:r>
            <a:r>
              <a:rPr sz="2250" b="1" spc="-23" dirty="0">
                <a:latin typeface="Calibri"/>
                <a:cs typeface="Calibri"/>
              </a:rPr>
              <a:t>system</a:t>
            </a:r>
            <a:r>
              <a:rPr sz="2250" b="1" spc="8" dirty="0">
                <a:latin typeface="Calibri"/>
                <a:cs typeface="Calibri"/>
              </a:rPr>
              <a:t> </a:t>
            </a:r>
            <a:r>
              <a:rPr sz="2250" b="1" spc="-8" dirty="0">
                <a:latin typeface="Calibri"/>
                <a:cs typeface="Calibri"/>
              </a:rPr>
              <a:t>to</a:t>
            </a:r>
            <a:r>
              <a:rPr sz="2250" b="1" spc="-19" dirty="0">
                <a:latin typeface="Calibri"/>
                <a:cs typeface="Calibri"/>
              </a:rPr>
              <a:t> </a:t>
            </a:r>
            <a:r>
              <a:rPr sz="2250" b="1" spc="-8" dirty="0">
                <a:latin typeface="Calibri"/>
                <a:cs typeface="Calibri"/>
              </a:rPr>
              <a:t>find</a:t>
            </a:r>
            <a:r>
              <a:rPr sz="2250" b="1" spc="8" dirty="0">
                <a:latin typeface="Calibri"/>
                <a:cs typeface="Calibri"/>
              </a:rPr>
              <a:t> </a:t>
            </a:r>
            <a:r>
              <a:rPr sz="2250" b="1" spc="-4" dirty="0">
                <a:latin typeface="Calibri"/>
                <a:cs typeface="Calibri"/>
              </a:rPr>
              <a:t>out</a:t>
            </a:r>
            <a:r>
              <a:rPr sz="2250" b="1" dirty="0">
                <a:latin typeface="Calibri"/>
                <a:cs typeface="Calibri"/>
              </a:rPr>
              <a:t> </a:t>
            </a:r>
            <a:r>
              <a:rPr sz="2250" b="1" spc="-4" dirty="0">
                <a:latin typeface="Calibri"/>
                <a:cs typeface="Calibri"/>
              </a:rPr>
              <a:t>optimum</a:t>
            </a:r>
            <a:r>
              <a:rPr sz="2250" b="1" spc="8" dirty="0">
                <a:latin typeface="Calibri"/>
                <a:cs typeface="Calibri"/>
              </a:rPr>
              <a:t> </a:t>
            </a:r>
            <a:r>
              <a:rPr sz="2250" b="1" spc="-11" dirty="0">
                <a:latin typeface="Calibri"/>
                <a:cs typeface="Calibri"/>
              </a:rPr>
              <a:t>values</a:t>
            </a:r>
            <a:r>
              <a:rPr sz="2250" b="1" spc="15" dirty="0">
                <a:latin typeface="Calibri"/>
                <a:cs typeface="Calibri"/>
              </a:rPr>
              <a:t> </a:t>
            </a:r>
            <a:r>
              <a:rPr sz="2250" b="1" dirty="0">
                <a:latin typeface="Calibri"/>
                <a:cs typeface="Calibri"/>
              </a:rPr>
              <a:t>of </a:t>
            </a:r>
            <a:r>
              <a:rPr sz="2250" b="1" spc="-15" dirty="0">
                <a:latin typeface="Calibri"/>
                <a:cs typeface="Calibri"/>
              </a:rPr>
              <a:t>parameters</a:t>
            </a:r>
            <a:r>
              <a:rPr sz="2250" b="1" spc="-11" dirty="0">
                <a:latin typeface="Calibri"/>
                <a:cs typeface="Calibri"/>
              </a:rPr>
              <a:t> </a:t>
            </a:r>
            <a:r>
              <a:rPr sz="2250" b="1" dirty="0">
                <a:latin typeface="Calibri"/>
                <a:cs typeface="Calibri"/>
              </a:rPr>
              <a:t>so</a:t>
            </a:r>
            <a:r>
              <a:rPr sz="2250" b="1" spc="-8" dirty="0">
                <a:latin typeface="Calibri"/>
                <a:cs typeface="Calibri"/>
              </a:rPr>
              <a:t> </a:t>
            </a:r>
            <a:r>
              <a:rPr sz="2250" b="1" dirty="0">
                <a:latin typeface="Calibri"/>
                <a:cs typeface="Calibri"/>
              </a:rPr>
              <a:t>as </a:t>
            </a:r>
            <a:r>
              <a:rPr sz="2250" b="1" spc="-8" dirty="0">
                <a:latin typeface="Calibri"/>
                <a:cs typeface="Calibri"/>
              </a:rPr>
              <a:t>to </a:t>
            </a:r>
            <a:r>
              <a:rPr sz="2250" b="1" spc="-495" dirty="0">
                <a:latin typeface="Calibri"/>
                <a:cs typeface="Calibri"/>
              </a:rPr>
              <a:t> </a:t>
            </a:r>
            <a:r>
              <a:rPr sz="2250" b="1" spc="-8" dirty="0">
                <a:latin typeface="Calibri"/>
                <a:cs typeface="Calibri"/>
              </a:rPr>
              <a:t>reduce</a:t>
            </a:r>
            <a:r>
              <a:rPr sz="2250" b="1" spc="-4" dirty="0">
                <a:latin typeface="Calibri"/>
                <a:cs typeface="Calibri"/>
              </a:rPr>
              <a:t> </a:t>
            </a:r>
            <a:r>
              <a:rPr sz="2250" b="1" dirty="0">
                <a:latin typeface="Calibri"/>
                <a:cs typeface="Calibri"/>
              </a:rPr>
              <a:t>the</a:t>
            </a:r>
            <a:r>
              <a:rPr sz="2250" b="1" spc="-4" dirty="0">
                <a:latin typeface="Calibri"/>
                <a:cs typeface="Calibri"/>
              </a:rPr>
              <a:t> </a:t>
            </a:r>
            <a:r>
              <a:rPr sz="2250" b="1" spc="-11" dirty="0">
                <a:latin typeface="Calibri"/>
                <a:cs typeface="Calibri"/>
              </a:rPr>
              <a:t>training</a:t>
            </a:r>
            <a:r>
              <a:rPr sz="2250" b="1" dirty="0">
                <a:latin typeface="Calibri"/>
                <a:cs typeface="Calibri"/>
              </a:rPr>
              <a:t> </a:t>
            </a:r>
            <a:r>
              <a:rPr sz="2250" b="1" spc="-8" dirty="0">
                <a:latin typeface="Calibri"/>
                <a:cs typeface="Calibri"/>
              </a:rPr>
              <a:t>error</a:t>
            </a:r>
            <a:r>
              <a:rPr sz="2250" b="1" spc="-11" dirty="0">
                <a:latin typeface="Calibri"/>
                <a:cs typeface="Calibri"/>
              </a:rPr>
              <a:t> </a:t>
            </a:r>
            <a:r>
              <a:rPr sz="2250" spc="-4" dirty="0">
                <a:latin typeface="Calibri"/>
                <a:cs typeface="Calibri"/>
              </a:rPr>
              <a:t>(in other</a:t>
            </a:r>
            <a:r>
              <a:rPr sz="2250" spc="4" dirty="0">
                <a:latin typeface="Calibri"/>
                <a:cs typeface="Calibri"/>
              </a:rPr>
              <a:t> </a:t>
            </a:r>
            <a:r>
              <a:rPr sz="2250" spc="-11" dirty="0">
                <a:latin typeface="Calibri"/>
                <a:cs typeface="Calibri"/>
              </a:rPr>
              <a:t>words</a:t>
            </a:r>
            <a:r>
              <a:rPr sz="2250" spc="-4" dirty="0">
                <a:latin typeface="Calibri"/>
                <a:cs typeface="Calibri"/>
              </a:rPr>
              <a:t> </a:t>
            </a:r>
            <a:r>
              <a:rPr sz="2250" spc="-11" dirty="0">
                <a:latin typeface="Calibri"/>
                <a:cs typeface="Calibri"/>
              </a:rPr>
              <a:t>minimize</a:t>
            </a:r>
            <a:r>
              <a:rPr sz="2250" spc="4" dirty="0">
                <a:latin typeface="Calibri"/>
                <a:cs typeface="Calibri"/>
              </a:rPr>
              <a:t> </a:t>
            </a:r>
            <a:r>
              <a:rPr sz="2250" dirty="0">
                <a:latin typeface="Calibri"/>
                <a:cs typeface="Calibri"/>
              </a:rPr>
              <a:t>the</a:t>
            </a:r>
            <a:r>
              <a:rPr sz="2250" spc="-11" dirty="0">
                <a:latin typeface="Calibri"/>
                <a:cs typeface="Calibri"/>
              </a:rPr>
              <a:t> </a:t>
            </a:r>
            <a:r>
              <a:rPr sz="2250" spc="-8" dirty="0">
                <a:latin typeface="Calibri"/>
                <a:cs typeface="Calibri"/>
              </a:rPr>
              <a:t>loss</a:t>
            </a:r>
            <a:r>
              <a:rPr sz="2250" spc="8" dirty="0">
                <a:latin typeface="Calibri"/>
                <a:cs typeface="Calibri"/>
              </a:rPr>
              <a:t> </a:t>
            </a:r>
            <a:r>
              <a:rPr sz="2250" spc="-4" dirty="0">
                <a:latin typeface="Calibri"/>
                <a:cs typeface="Calibri"/>
              </a:rPr>
              <a:t>or </a:t>
            </a:r>
            <a:r>
              <a:rPr sz="2250" spc="-11" dirty="0">
                <a:latin typeface="Calibri"/>
                <a:cs typeface="Calibri"/>
              </a:rPr>
              <a:t>cost </a:t>
            </a:r>
            <a:r>
              <a:rPr sz="2250" spc="-8" dirty="0">
                <a:latin typeface="Calibri"/>
                <a:cs typeface="Calibri"/>
              </a:rPr>
              <a:t> </a:t>
            </a:r>
            <a:r>
              <a:rPr sz="2250" spc="-4" dirty="0">
                <a:latin typeface="Calibri"/>
                <a:cs typeface="Calibri"/>
              </a:rPr>
              <a:t>function).</a:t>
            </a:r>
            <a:endParaRPr sz="2250">
              <a:latin typeface="Calibri"/>
              <a:cs typeface="Calibri"/>
            </a:endParaRPr>
          </a:p>
          <a:p>
            <a:pPr marL="285750" indent="-257175">
              <a:spcBef>
                <a:spcPts val="270"/>
              </a:spcBef>
              <a:buFont typeface="Arial MT"/>
              <a:buChar char="•"/>
              <a:tabLst>
                <a:tab pos="285274" algn="l"/>
                <a:tab pos="285750" algn="l"/>
              </a:tabLst>
            </a:pPr>
            <a:r>
              <a:rPr sz="2250" spc="-4" dirty="0">
                <a:latin typeface="Calibri"/>
                <a:cs typeface="Calibri"/>
              </a:rPr>
              <a:t>Once</a:t>
            </a:r>
            <a:r>
              <a:rPr sz="2250" spc="-19" dirty="0">
                <a:latin typeface="Calibri"/>
                <a:cs typeface="Calibri"/>
              </a:rPr>
              <a:t> </a:t>
            </a:r>
            <a:r>
              <a:rPr sz="2250" dirty="0">
                <a:latin typeface="Calibri"/>
                <a:cs typeface="Calibri"/>
              </a:rPr>
              <a:t>this</a:t>
            </a:r>
            <a:r>
              <a:rPr sz="2250" spc="-11" dirty="0">
                <a:latin typeface="Calibri"/>
                <a:cs typeface="Calibri"/>
              </a:rPr>
              <a:t> </a:t>
            </a:r>
            <a:r>
              <a:rPr sz="2250" dirty="0">
                <a:latin typeface="Calibri"/>
                <a:cs typeface="Calibri"/>
              </a:rPr>
              <a:t>is</a:t>
            </a:r>
            <a:r>
              <a:rPr sz="2250" spc="-4" dirty="0">
                <a:latin typeface="Calibri"/>
                <a:cs typeface="Calibri"/>
              </a:rPr>
              <a:t> done,</a:t>
            </a:r>
            <a:r>
              <a:rPr sz="2250" spc="-15" dirty="0">
                <a:latin typeface="Calibri"/>
                <a:cs typeface="Calibri"/>
              </a:rPr>
              <a:t> </a:t>
            </a:r>
            <a:r>
              <a:rPr sz="2250" dirty="0">
                <a:latin typeface="Calibri"/>
                <a:cs typeface="Calibri"/>
              </a:rPr>
              <a:t>the</a:t>
            </a:r>
            <a:r>
              <a:rPr sz="2250" spc="-11" dirty="0">
                <a:latin typeface="Calibri"/>
                <a:cs typeface="Calibri"/>
              </a:rPr>
              <a:t> </a:t>
            </a:r>
            <a:r>
              <a:rPr sz="2250" spc="-8" dirty="0">
                <a:latin typeface="Calibri"/>
                <a:cs typeface="Calibri"/>
              </a:rPr>
              <a:t>NN</a:t>
            </a:r>
            <a:r>
              <a:rPr sz="2250" spc="-4" dirty="0">
                <a:latin typeface="Calibri"/>
                <a:cs typeface="Calibri"/>
              </a:rPr>
              <a:t> </a:t>
            </a:r>
            <a:r>
              <a:rPr sz="2250" dirty="0">
                <a:latin typeface="Calibri"/>
                <a:cs typeface="Calibri"/>
              </a:rPr>
              <a:t>is</a:t>
            </a:r>
            <a:r>
              <a:rPr sz="2250" spc="-4" dirty="0">
                <a:latin typeface="Calibri"/>
                <a:cs typeface="Calibri"/>
              </a:rPr>
              <a:t> </a:t>
            </a:r>
            <a:r>
              <a:rPr sz="2250" spc="-8" dirty="0">
                <a:latin typeface="Calibri"/>
                <a:cs typeface="Calibri"/>
              </a:rPr>
              <a:t>ready</a:t>
            </a:r>
            <a:r>
              <a:rPr sz="2250" spc="-4" dirty="0">
                <a:latin typeface="Calibri"/>
                <a:cs typeface="Calibri"/>
              </a:rPr>
              <a:t> </a:t>
            </a:r>
            <a:r>
              <a:rPr sz="2250" spc="-11" dirty="0">
                <a:latin typeface="Calibri"/>
                <a:cs typeface="Calibri"/>
              </a:rPr>
              <a:t>to</a:t>
            </a:r>
            <a:r>
              <a:rPr sz="2250" spc="-19" dirty="0">
                <a:latin typeface="Calibri"/>
                <a:cs typeface="Calibri"/>
              </a:rPr>
              <a:t> </a:t>
            </a:r>
            <a:r>
              <a:rPr sz="2250" spc="-4" dirty="0">
                <a:latin typeface="Calibri"/>
                <a:cs typeface="Calibri"/>
              </a:rPr>
              <a:t>do classification.</a:t>
            </a:r>
            <a:endParaRPr sz="2250">
              <a:latin typeface="Calibri"/>
              <a:cs typeface="Calibri"/>
            </a:endParaRPr>
          </a:p>
        </p:txBody>
      </p:sp>
      <p:sp>
        <p:nvSpPr>
          <p:cNvPr id="18" name="Title 1"/>
          <p:cNvSpPr txBox="1">
            <a:spLocks/>
          </p:cNvSpPr>
          <p:nvPr/>
        </p:nvSpPr>
        <p:spPr>
          <a:xfrm>
            <a:off x="3169114" y="69717"/>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6" name="Picture 2" descr="E:\NIET\Project\xLogo11.png.pagespeed.ic.pydHLuCQEZ.png">
            <a:extLst>
              <a:ext uri="{FF2B5EF4-FFF2-40B4-BE49-F238E27FC236}">
                <a16:creationId xmlns:a16="http://schemas.microsoft.com/office/drawing/2014/main" id="{B24BDA52-5D68-596F-6D64-B5896AA5EFD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9" name="Date Placeholder 18"/>
          <p:cNvSpPr>
            <a:spLocks noGrp="1"/>
          </p:cNvSpPr>
          <p:nvPr>
            <p:ph type="dt" sz="half" idx="10"/>
          </p:nvPr>
        </p:nvSpPr>
        <p:spPr/>
        <p:txBody>
          <a:bodyPr/>
          <a:lstStyle/>
          <a:p>
            <a:r>
              <a:rPr lang="en-US"/>
              <a:t>1/5/2020</a:t>
            </a:r>
          </a:p>
        </p:txBody>
      </p:sp>
      <p:sp>
        <p:nvSpPr>
          <p:cNvPr id="20" name="Footer Placeholder 19"/>
          <p:cNvSpPr>
            <a:spLocks noGrp="1"/>
          </p:cNvSpPr>
          <p:nvPr>
            <p:ph type="ftr" sz="quarter" idx="11"/>
          </p:nvPr>
        </p:nvSpPr>
        <p:spPr/>
        <p:txBody>
          <a:bodyPr/>
          <a:lstStyle/>
          <a:p>
            <a:r>
              <a:rPr lang="it-IT"/>
              <a:t>Ms.Shivani Sharma              COMPUTER VISION  UNIT- 1</a:t>
            </a:r>
            <a:endParaRPr lang="en-US" dirty="0"/>
          </a:p>
        </p:txBody>
      </p:sp>
      <p:sp>
        <p:nvSpPr>
          <p:cNvPr id="21" name="Slide Number Placeholder 20"/>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2885" y="1332590"/>
            <a:ext cx="3445661" cy="370121"/>
          </a:xfrm>
          <a:prstGeom prst="rect">
            <a:avLst/>
          </a:prstGeom>
        </p:spPr>
      </p:pic>
      <p:sp>
        <p:nvSpPr>
          <p:cNvPr id="3" name="object 3"/>
          <p:cNvSpPr txBox="1">
            <a:spLocks noGrp="1"/>
          </p:cNvSpPr>
          <p:nvPr>
            <p:ph type="title" idx="4294967295"/>
          </p:nvPr>
        </p:nvSpPr>
        <p:spPr>
          <a:xfrm>
            <a:off x="2852885" y="1235842"/>
            <a:ext cx="3495675" cy="563616"/>
          </a:xfrm>
          <a:prstGeom prst="rect">
            <a:avLst/>
          </a:prstGeom>
        </p:spPr>
        <p:txBody>
          <a:bodyPr vert="horz" wrap="square" lIns="0" tIns="9525" rIns="0" bIns="0" rtlCol="0" anchor="ctr">
            <a:spAutoFit/>
          </a:bodyPr>
          <a:lstStyle/>
          <a:p>
            <a:pPr marL="9525">
              <a:lnSpc>
                <a:spcPct val="100000"/>
              </a:lnSpc>
              <a:spcBef>
                <a:spcPts val="75"/>
              </a:spcBef>
            </a:pPr>
            <a:r>
              <a:rPr sz="3600" spc="153" dirty="0"/>
              <a:t>General</a:t>
            </a:r>
            <a:r>
              <a:rPr sz="3600" spc="-150" dirty="0"/>
              <a:t> </a:t>
            </a:r>
            <a:r>
              <a:rPr sz="3600" spc="113" dirty="0"/>
              <a:t>Form…</a:t>
            </a:r>
            <a:endParaRPr sz="3600" dirty="0"/>
          </a:p>
        </p:txBody>
      </p:sp>
      <p:sp>
        <p:nvSpPr>
          <p:cNvPr id="4" name="object 4"/>
          <p:cNvSpPr txBox="1"/>
          <p:nvPr/>
        </p:nvSpPr>
        <p:spPr>
          <a:xfrm>
            <a:off x="516255" y="1779460"/>
            <a:ext cx="7753350" cy="591124"/>
          </a:xfrm>
          <a:prstGeom prst="rect">
            <a:avLst/>
          </a:prstGeom>
        </p:spPr>
        <p:txBody>
          <a:bodyPr vert="horz" wrap="square" lIns="0" tIns="70485" rIns="0" bIns="0" rtlCol="0">
            <a:spAutoFit/>
          </a:bodyPr>
          <a:lstStyle/>
          <a:p>
            <a:pPr marL="266700" marR="3810" indent="-257175">
              <a:lnSpc>
                <a:spcPts val="2018"/>
              </a:lnSpc>
              <a:spcBef>
                <a:spcPts val="555"/>
              </a:spcBef>
              <a:buFont typeface="Arial MT"/>
              <a:buChar char="•"/>
              <a:tabLst>
                <a:tab pos="266224" algn="l"/>
                <a:tab pos="266700" algn="l"/>
              </a:tabLst>
            </a:pPr>
            <a:r>
              <a:rPr sz="2100" spc="-8" dirty="0">
                <a:latin typeface="Calibri"/>
                <a:cs typeface="Calibri"/>
              </a:rPr>
              <a:t>Let</a:t>
            </a:r>
            <a:r>
              <a:rPr sz="2100" spc="-4" dirty="0">
                <a:latin typeface="Calibri"/>
                <a:cs typeface="Calibri"/>
              </a:rPr>
              <a:t> us</a:t>
            </a:r>
            <a:r>
              <a:rPr sz="2100" spc="4" dirty="0">
                <a:latin typeface="Calibri"/>
                <a:cs typeface="Calibri"/>
              </a:rPr>
              <a:t> </a:t>
            </a:r>
            <a:r>
              <a:rPr sz="2100" spc="-11" dirty="0">
                <a:latin typeface="Calibri"/>
                <a:cs typeface="Calibri"/>
              </a:rPr>
              <a:t>now</a:t>
            </a:r>
            <a:r>
              <a:rPr sz="2100" spc="11" dirty="0">
                <a:latin typeface="Calibri"/>
                <a:cs typeface="Calibri"/>
              </a:rPr>
              <a:t> </a:t>
            </a:r>
            <a:r>
              <a:rPr sz="2100" spc="-15" dirty="0">
                <a:latin typeface="Calibri"/>
                <a:cs typeface="Calibri"/>
              </a:rPr>
              <a:t>formulate</a:t>
            </a:r>
            <a:r>
              <a:rPr sz="2100" spc="4" dirty="0">
                <a:latin typeface="Calibri"/>
                <a:cs typeface="Calibri"/>
              </a:rPr>
              <a:t> </a:t>
            </a:r>
            <a:r>
              <a:rPr sz="2100" spc="-4" dirty="0">
                <a:latin typeface="Calibri"/>
                <a:cs typeface="Calibri"/>
              </a:rPr>
              <a:t>the</a:t>
            </a:r>
            <a:r>
              <a:rPr sz="2100" spc="8" dirty="0">
                <a:latin typeface="Calibri"/>
                <a:cs typeface="Calibri"/>
              </a:rPr>
              <a:t> </a:t>
            </a:r>
            <a:r>
              <a:rPr sz="2100" spc="-11" dirty="0">
                <a:latin typeface="Calibri"/>
                <a:cs typeface="Calibri"/>
              </a:rPr>
              <a:t>Feed</a:t>
            </a:r>
            <a:r>
              <a:rPr sz="2100" dirty="0">
                <a:latin typeface="Calibri"/>
                <a:cs typeface="Calibri"/>
              </a:rPr>
              <a:t> </a:t>
            </a:r>
            <a:r>
              <a:rPr sz="2100" spc="-19" dirty="0">
                <a:latin typeface="Calibri"/>
                <a:cs typeface="Calibri"/>
              </a:rPr>
              <a:t>forward</a:t>
            </a:r>
            <a:r>
              <a:rPr sz="2100" spc="8" dirty="0">
                <a:latin typeface="Calibri"/>
                <a:cs typeface="Calibri"/>
              </a:rPr>
              <a:t> </a:t>
            </a:r>
            <a:r>
              <a:rPr sz="2100" spc="-15" dirty="0">
                <a:latin typeface="Calibri"/>
                <a:cs typeface="Calibri"/>
              </a:rPr>
              <a:t>neural</a:t>
            </a:r>
            <a:r>
              <a:rPr sz="2100" spc="15" dirty="0">
                <a:latin typeface="Calibri"/>
                <a:cs typeface="Calibri"/>
              </a:rPr>
              <a:t> </a:t>
            </a:r>
            <a:r>
              <a:rPr sz="2100" spc="-8" dirty="0">
                <a:latin typeface="Calibri"/>
                <a:cs typeface="Calibri"/>
              </a:rPr>
              <a:t>network</a:t>
            </a:r>
            <a:r>
              <a:rPr sz="2100" spc="-4" dirty="0">
                <a:latin typeface="Calibri"/>
                <a:cs typeface="Calibri"/>
              </a:rPr>
              <a:t> in</a:t>
            </a:r>
            <a:r>
              <a:rPr sz="2100" spc="4" dirty="0">
                <a:latin typeface="Calibri"/>
                <a:cs typeface="Calibri"/>
              </a:rPr>
              <a:t> </a:t>
            </a:r>
            <a:r>
              <a:rPr sz="2100" spc="-4" dirty="0">
                <a:latin typeface="Calibri"/>
                <a:cs typeface="Calibri"/>
              </a:rPr>
              <a:t>the</a:t>
            </a:r>
            <a:r>
              <a:rPr sz="2100" spc="11" dirty="0">
                <a:latin typeface="Calibri"/>
                <a:cs typeface="Calibri"/>
              </a:rPr>
              <a:t> </a:t>
            </a:r>
            <a:r>
              <a:rPr sz="2100" spc="-11" dirty="0">
                <a:latin typeface="Calibri"/>
                <a:cs typeface="Calibri"/>
              </a:rPr>
              <a:t>general </a:t>
            </a:r>
            <a:r>
              <a:rPr sz="2100" spc="-465" dirty="0">
                <a:latin typeface="Calibri"/>
                <a:cs typeface="Calibri"/>
              </a:rPr>
              <a:t> </a:t>
            </a:r>
            <a:r>
              <a:rPr sz="2100" spc="-15" dirty="0">
                <a:latin typeface="Calibri"/>
                <a:cs typeface="Calibri"/>
              </a:rPr>
              <a:t>form.</a:t>
            </a:r>
            <a:endParaRPr sz="2100">
              <a:latin typeface="Calibri"/>
              <a:cs typeface="Calibri"/>
            </a:endParaRPr>
          </a:p>
        </p:txBody>
      </p:sp>
      <p:sp>
        <p:nvSpPr>
          <p:cNvPr id="5" name="object 5"/>
          <p:cNvSpPr txBox="1"/>
          <p:nvPr/>
        </p:nvSpPr>
        <p:spPr>
          <a:xfrm>
            <a:off x="516255" y="2355818"/>
            <a:ext cx="2837974" cy="332303"/>
          </a:xfrm>
          <a:prstGeom prst="rect">
            <a:avLst/>
          </a:prstGeom>
        </p:spPr>
        <p:txBody>
          <a:bodyPr vert="horz" wrap="square" lIns="0" tIns="9049" rIns="0" bIns="0" rtlCol="0">
            <a:spAutoFit/>
          </a:bodyPr>
          <a:lstStyle/>
          <a:p>
            <a:pPr marL="266700" indent="-257175">
              <a:spcBef>
                <a:spcPts val="71"/>
              </a:spcBef>
              <a:buFont typeface="Arial MT"/>
              <a:buChar char="•"/>
              <a:tabLst>
                <a:tab pos="266224" algn="l"/>
                <a:tab pos="266700" algn="l"/>
              </a:tabLst>
            </a:pPr>
            <a:r>
              <a:rPr sz="2100" spc="-8" dirty="0">
                <a:latin typeface="Calibri"/>
                <a:cs typeface="Calibri"/>
              </a:rPr>
              <a:t>Given</a:t>
            </a:r>
            <a:r>
              <a:rPr sz="2100" spc="-15" dirty="0">
                <a:latin typeface="Calibri"/>
                <a:cs typeface="Calibri"/>
              </a:rPr>
              <a:t> </a:t>
            </a:r>
            <a:r>
              <a:rPr sz="2100" spc="-4" dirty="0">
                <a:latin typeface="Calibri"/>
                <a:cs typeface="Calibri"/>
              </a:rPr>
              <a:t>the</a:t>
            </a:r>
            <a:r>
              <a:rPr sz="2100" spc="-19" dirty="0">
                <a:latin typeface="Calibri"/>
                <a:cs typeface="Calibri"/>
              </a:rPr>
              <a:t> </a:t>
            </a:r>
            <a:r>
              <a:rPr sz="2100" spc="-8" dirty="0">
                <a:latin typeface="Calibri"/>
                <a:cs typeface="Calibri"/>
              </a:rPr>
              <a:t>design</a:t>
            </a:r>
            <a:r>
              <a:rPr sz="2100" spc="4" dirty="0">
                <a:latin typeface="Calibri"/>
                <a:cs typeface="Calibri"/>
              </a:rPr>
              <a:t> </a:t>
            </a:r>
            <a:r>
              <a:rPr sz="2100" spc="-8" dirty="0">
                <a:latin typeface="Calibri"/>
                <a:cs typeface="Calibri"/>
              </a:rPr>
              <a:t>matrix</a:t>
            </a:r>
            <a:endParaRPr sz="2100">
              <a:latin typeface="Calibri"/>
              <a:cs typeface="Calibri"/>
            </a:endParaRPr>
          </a:p>
        </p:txBody>
      </p:sp>
      <p:sp>
        <p:nvSpPr>
          <p:cNvPr id="6" name="object 6"/>
          <p:cNvSpPr/>
          <p:nvPr/>
        </p:nvSpPr>
        <p:spPr>
          <a:xfrm>
            <a:off x="5824633" y="2431732"/>
            <a:ext cx="58103" cy="247650"/>
          </a:xfrm>
          <a:custGeom>
            <a:avLst/>
            <a:gdLst/>
            <a:ahLst/>
            <a:cxnLst/>
            <a:rect l="l" t="t" r="r" b="b"/>
            <a:pathLst>
              <a:path w="77470" h="330200">
                <a:moveTo>
                  <a:pt x="77343" y="0"/>
                </a:moveTo>
                <a:lnTo>
                  <a:pt x="0" y="0"/>
                </a:lnTo>
                <a:lnTo>
                  <a:pt x="0" y="12700"/>
                </a:lnTo>
                <a:lnTo>
                  <a:pt x="48514" y="12700"/>
                </a:lnTo>
                <a:lnTo>
                  <a:pt x="48514" y="316230"/>
                </a:lnTo>
                <a:lnTo>
                  <a:pt x="0" y="316230"/>
                </a:lnTo>
                <a:lnTo>
                  <a:pt x="0" y="330200"/>
                </a:lnTo>
                <a:lnTo>
                  <a:pt x="77343" y="330200"/>
                </a:lnTo>
                <a:lnTo>
                  <a:pt x="77343" y="316230"/>
                </a:lnTo>
                <a:lnTo>
                  <a:pt x="77343" y="12700"/>
                </a:lnTo>
                <a:lnTo>
                  <a:pt x="77343" y="0"/>
                </a:lnTo>
                <a:close/>
              </a:path>
            </a:pathLst>
          </a:custGeom>
          <a:solidFill>
            <a:srgbClr val="000000"/>
          </a:solidFill>
        </p:spPr>
        <p:txBody>
          <a:bodyPr wrap="square" lIns="0" tIns="0" rIns="0" bIns="0" rtlCol="0"/>
          <a:lstStyle/>
          <a:p>
            <a:endParaRPr sz="1350"/>
          </a:p>
        </p:txBody>
      </p:sp>
      <p:sp>
        <p:nvSpPr>
          <p:cNvPr id="7" name="object 7"/>
          <p:cNvSpPr/>
          <p:nvPr/>
        </p:nvSpPr>
        <p:spPr>
          <a:xfrm>
            <a:off x="3497485" y="2431732"/>
            <a:ext cx="58103" cy="247650"/>
          </a:xfrm>
          <a:custGeom>
            <a:avLst/>
            <a:gdLst/>
            <a:ahLst/>
            <a:cxnLst/>
            <a:rect l="l" t="t" r="r" b="b"/>
            <a:pathLst>
              <a:path w="77470" h="330200">
                <a:moveTo>
                  <a:pt x="77343" y="0"/>
                </a:moveTo>
                <a:lnTo>
                  <a:pt x="0" y="0"/>
                </a:lnTo>
                <a:lnTo>
                  <a:pt x="0" y="12700"/>
                </a:lnTo>
                <a:lnTo>
                  <a:pt x="0" y="316230"/>
                </a:lnTo>
                <a:lnTo>
                  <a:pt x="0" y="330200"/>
                </a:lnTo>
                <a:lnTo>
                  <a:pt x="77343" y="330200"/>
                </a:lnTo>
                <a:lnTo>
                  <a:pt x="77343" y="316230"/>
                </a:lnTo>
                <a:lnTo>
                  <a:pt x="28829" y="316230"/>
                </a:lnTo>
                <a:lnTo>
                  <a:pt x="28829" y="12700"/>
                </a:lnTo>
                <a:lnTo>
                  <a:pt x="77343" y="12700"/>
                </a:lnTo>
                <a:lnTo>
                  <a:pt x="77343" y="0"/>
                </a:lnTo>
                <a:close/>
              </a:path>
            </a:pathLst>
          </a:custGeom>
          <a:solidFill>
            <a:srgbClr val="000000"/>
          </a:solidFill>
        </p:spPr>
        <p:txBody>
          <a:bodyPr wrap="square" lIns="0" tIns="0" rIns="0" bIns="0" rtlCol="0"/>
          <a:lstStyle/>
          <a:p>
            <a:endParaRPr sz="1350"/>
          </a:p>
        </p:txBody>
      </p:sp>
      <p:sp>
        <p:nvSpPr>
          <p:cNvPr id="8" name="object 8"/>
          <p:cNvSpPr txBox="1"/>
          <p:nvPr/>
        </p:nvSpPr>
        <p:spPr>
          <a:xfrm>
            <a:off x="3522821" y="2291525"/>
            <a:ext cx="945833" cy="332303"/>
          </a:xfrm>
          <a:prstGeom prst="rect">
            <a:avLst/>
          </a:prstGeom>
        </p:spPr>
        <p:txBody>
          <a:bodyPr vert="horz" wrap="square" lIns="0" tIns="9049" rIns="0" bIns="0" rtlCol="0">
            <a:spAutoFit/>
          </a:bodyPr>
          <a:lstStyle/>
          <a:p>
            <a:pPr marL="38100">
              <a:spcBef>
                <a:spcPts val="71"/>
              </a:spcBef>
              <a:tabLst>
                <a:tab pos="637699" algn="l"/>
              </a:tabLst>
            </a:pPr>
            <a:r>
              <a:rPr sz="3150" spc="73" baseline="-19841" dirty="0">
                <a:latin typeface="Cambria Math"/>
                <a:cs typeface="Cambria Math"/>
              </a:rPr>
              <a:t>𝑥</a:t>
            </a:r>
            <a:r>
              <a:rPr sz="1538" spc="49" dirty="0">
                <a:latin typeface="Cambria Math"/>
                <a:cs typeface="Cambria Math"/>
              </a:rPr>
              <a:t>1	</a:t>
            </a:r>
            <a:r>
              <a:rPr sz="3150" spc="107" baseline="-19841" dirty="0">
                <a:latin typeface="Cambria Math"/>
                <a:cs typeface="Cambria Math"/>
              </a:rPr>
              <a:t>𝑥</a:t>
            </a:r>
            <a:r>
              <a:rPr sz="1538" spc="71" dirty="0">
                <a:latin typeface="Cambria Math"/>
                <a:cs typeface="Cambria Math"/>
              </a:rPr>
              <a:t>2</a:t>
            </a:r>
            <a:endParaRPr sz="1538">
              <a:latin typeface="Cambria Math"/>
              <a:cs typeface="Cambria Math"/>
            </a:endParaRPr>
          </a:p>
        </p:txBody>
      </p:sp>
      <p:sp>
        <p:nvSpPr>
          <p:cNvPr id="9" name="object 9"/>
          <p:cNvSpPr txBox="1"/>
          <p:nvPr/>
        </p:nvSpPr>
        <p:spPr>
          <a:xfrm>
            <a:off x="4990433" y="2376392"/>
            <a:ext cx="219551" cy="332303"/>
          </a:xfrm>
          <a:prstGeom prst="rect">
            <a:avLst/>
          </a:prstGeom>
        </p:spPr>
        <p:txBody>
          <a:bodyPr vert="horz" wrap="square" lIns="0" tIns="9049" rIns="0" bIns="0" rtlCol="0">
            <a:spAutoFit/>
          </a:bodyPr>
          <a:lstStyle/>
          <a:p>
            <a:pPr marL="9525">
              <a:spcBef>
                <a:spcPts val="71"/>
              </a:spcBef>
            </a:pPr>
            <a:r>
              <a:rPr sz="2100" spc="-4" dirty="0">
                <a:latin typeface="Cambria Math"/>
                <a:cs typeface="Cambria Math"/>
              </a:rPr>
              <a:t>…</a:t>
            </a:r>
            <a:endParaRPr sz="2100">
              <a:latin typeface="Cambria Math"/>
              <a:cs typeface="Cambria Math"/>
            </a:endParaRPr>
          </a:p>
        </p:txBody>
      </p:sp>
      <p:sp>
        <p:nvSpPr>
          <p:cNvPr id="10" name="object 10"/>
          <p:cNvSpPr txBox="1"/>
          <p:nvPr/>
        </p:nvSpPr>
        <p:spPr>
          <a:xfrm>
            <a:off x="5437917" y="2278951"/>
            <a:ext cx="395764" cy="332303"/>
          </a:xfrm>
          <a:prstGeom prst="rect">
            <a:avLst/>
          </a:prstGeom>
        </p:spPr>
        <p:txBody>
          <a:bodyPr vert="horz" wrap="square" lIns="0" tIns="9049" rIns="0" bIns="0" rtlCol="0">
            <a:spAutoFit/>
          </a:bodyPr>
          <a:lstStyle/>
          <a:p>
            <a:pPr marL="28575">
              <a:spcBef>
                <a:spcPts val="71"/>
              </a:spcBef>
            </a:pPr>
            <a:r>
              <a:rPr sz="3150" spc="191" baseline="-19841" dirty="0">
                <a:latin typeface="Cambria Math"/>
                <a:cs typeface="Cambria Math"/>
              </a:rPr>
              <a:t>𝑥</a:t>
            </a:r>
            <a:r>
              <a:rPr sz="1538" spc="127" dirty="0">
                <a:latin typeface="Cambria Math"/>
                <a:cs typeface="Cambria Math"/>
              </a:rPr>
              <a:t>𝑚</a:t>
            </a:r>
            <a:endParaRPr sz="1538">
              <a:latin typeface="Cambria Math"/>
              <a:cs typeface="Cambria Math"/>
            </a:endParaRPr>
          </a:p>
        </p:txBody>
      </p:sp>
      <p:sp>
        <p:nvSpPr>
          <p:cNvPr id="11" name="object 11"/>
          <p:cNvSpPr txBox="1"/>
          <p:nvPr/>
        </p:nvSpPr>
        <p:spPr>
          <a:xfrm>
            <a:off x="516256" y="3230213"/>
            <a:ext cx="547211" cy="332303"/>
          </a:xfrm>
          <a:prstGeom prst="rect">
            <a:avLst/>
          </a:prstGeom>
        </p:spPr>
        <p:txBody>
          <a:bodyPr vert="horz" wrap="square" lIns="0" tIns="9049" rIns="0" bIns="0" rtlCol="0">
            <a:spAutoFit/>
          </a:bodyPr>
          <a:lstStyle/>
          <a:p>
            <a:pPr marL="266700" indent="-257175">
              <a:spcBef>
                <a:spcPts val="71"/>
              </a:spcBef>
              <a:buFont typeface="Arial MT"/>
              <a:buChar char="•"/>
              <a:tabLst>
                <a:tab pos="266224" algn="l"/>
                <a:tab pos="266700" algn="l"/>
              </a:tabLst>
            </a:pPr>
            <a:r>
              <a:rPr sz="2100" spc="-8" dirty="0">
                <a:latin typeface="Calibri"/>
                <a:cs typeface="Calibri"/>
              </a:rPr>
              <a:t>X=</a:t>
            </a:r>
            <a:endParaRPr sz="2100">
              <a:latin typeface="Calibri"/>
              <a:cs typeface="Calibri"/>
            </a:endParaRPr>
          </a:p>
        </p:txBody>
      </p:sp>
      <p:sp>
        <p:nvSpPr>
          <p:cNvPr id="12" name="object 12"/>
          <p:cNvSpPr/>
          <p:nvPr/>
        </p:nvSpPr>
        <p:spPr>
          <a:xfrm>
            <a:off x="1125665" y="2827972"/>
            <a:ext cx="78581" cy="1203008"/>
          </a:xfrm>
          <a:custGeom>
            <a:avLst/>
            <a:gdLst/>
            <a:ahLst/>
            <a:cxnLst/>
            <a:rect l="l" t="t" r="r" b="b"/>
            <a:pathLst>
              <a:path w="104775" h="1604010">
                <a:moveTo>
                  <a:pt x="104394" y="0"/>
                </a:moveTo>
                <a:lnTo>
                  <a:pt x="0" y="0"/>
                </a:lnTo>
                <a:lnTo>
                  <a:pt x="0" y="15240"/>
                </a:lnTo>
                <a:lnTo>
                  <a:pt x="0" y="1588770"/>
                </a:lnTo>
                <a:lnTo>
                  <a:pt x="0" y="1604010"/>
                </a:lnTo>
                <a:lnTo>
                  <a:pt x="104394" y="1604010"/>
                </a:lnTo>
                <a:lnTo>
                  <a:pt x="104394" y="1588770"/>
                </a:lnTo>
                <a:lnTo>
                  <a:pt x="36449" y="1588770"/>
                </a:lnTo>
                <a:lnTo>
                  <a:pt x="36449" y="15240"/>
                </a:lnTo>
                <a:lnTo>
                  <a:pt x="104394" y="15240"/>
                </a:lnTo>
                <a:lnTo>
                  <a:pt x="104394" y="0"/>
                </a:lnTo>
                <a:close/>
              </a:path>
            </a:pathLst>
          </a:custGeom>
          <a:solidFill>
            <a:srgbClr val="000000"/>
          </a:solidFill>
        </p:spPr>
        <p:txBody>
          <a:bodyPr wrap="square" lIns="0" tIns="0" rIns="0" bIns="0" rtlCol="0"/>
          <a:lstStyle/>
          <a:p>
            <a:endParaRPr sz="1350"/>
          </a:p>
        </p:txBody>
      </p:sp>
      <p:sp>
        <p:nvSpPr>
          <p:cNvPr id="13" name="object 13"/>
          <p:cNvSpPr/>
          <p:nvPr/>
        </p:nvSpPr>
        <p:spPr>
          <a:xfrm>
            <a:off x="3492151" y="2827972"/>
            <a:ext cx="78581" cy="1191578"/>
          </a:xfrm>
          <a:custGeom>
            <a:avLst/>
            <a:gdLst/>
            <a:ahLst/>
            <a:cxnLst/>
            <a:rect l="l" t="t" r="r" b="b"/>
            <a:pathLst>
              <a:path w="104775" h="1588770">
                <a:moveTo>
                  <a:pt x="104267" y="0"/>
                </a:moveTo>
                <a:lnTo>
                  <a:pt x="0" y="0"/>
                </a:lnTo>
                <a:lnTo>
                  <a:pt x="0" y="15240"/>
                </a:lnTo>
                <a:lnTo>
                  <a:pt x="67945" y="15240"/>
                </a:lnTo>
                <a:lnTo>
                  <a:pt x="67945" y="1588770"/>
                </a:lnTo>
                <a:lnTo>
                  <a:pt x="104267" y="1588770"/>
                </a:lnTo>
                <a:lnTo>
                  <a:pt x="104267" y="15240"/>
                </a:lnTo>
                <a:lnTo>
                  <a:pt x="104267" y="0"/>
                </a:lnTo>
                <a:close/>
              </a:path>
            </a:pathLst>
          </a:custGeom>
          <a:solidFill>
            <a:srgbClr val="000000"/>
          </a:solidFill>
        </p:spPr>
        <p:txBody>
          <a:bodyPr wrap="square" lIns="0" tIns="0" rIns="0" bIns="0" rtlCol="0"/>
          <a:lstStyle/>
          <a:p>
            <a:endParaRPr sz="1350"/>
          </a:p>
        </p:txBody>
      </p:sp>
      <p:sp>
        <p:nvSpPr>
          <p:cNvPr id="14" name="object 14"/>
          <p:cNvSpPr txBox="1"/>
          <p:nvPr/>
        </p:nvSpPr>
        <p:spPr>
          <a:xfrm>
            <a:off x="2974562" y="2648426"/>
            <a:ext cx="501968" cy="668292"/>
          </a:xfrm>
          <a:prstGeom prst="rect">
            <a:avLst/>
          </a:prstGeom>
        </p:spPr>
        <p:txBody>
          <a:bodyPr vert="horz" wrap="square" lIns="0" tIns="9049" rIns="0" bIns="0" rtlCol="0">
            <a:spAutoFit/>
          </a:bodyPr>
          <a:lstStyle/>
          <a:p>
            <a:pPr marL="30480">
              <a:spcBef>
                <a:spcPts val="71"/>
              </a:spcBef>
            </a:pPr>
            <a:r>
              <a:rPr sz="3150" spc="95" baseline="-19841" dirty="0">
                <a:latin typeface="Cambria Math"/>
                <a:cs typeface="Cambria Math"/>
              </a:rPr>
              <a:t>𝑥</a:t>
            </a:r>
            <a:r>
              <a:rPr sz="2306" spc="95" baseline="-43360" dirty="0">
                <a:latin typeface="Cambria Math"/>
                <a:cs typeface="Cambria Math"/>
              </a:rPr>
              <a:t>1</a:t>
            </a:r>
            <a:r>
              <a:rPr sz="1538" spc="64" dirty="0">
                <a:latin typeface="Cambria Math"/>
                <a:cs typeface="Cambria Math"/>
              </a:rPr>
              <a:t>𝑚</a:t>
            </a:r>
            <a:endParaRPr sz="1538">
              <a:latin typeface="Cambria Math"/>
              <a:cs typeface="Cambria Math"/>
            </a:endParaRPr>
          </a:p>
          <a:p>
            <a:pPr marL="28575">
              <a:spcBef>
                <a:spcPts val="109"/>
              </a:spcBef>
            </a:pPr>
            <a:r>
              <a:rPr sz="3150" spc="118" baseline="-19841" dirty="0">
                <a:latin typeface="Cambria Math"/>
                <a:cs typeface="Cambria Math"/>
              </a:rPr>
              <a:t>𝑥</a:t>
            </a:r>
            <a:r>
              <a:rPr sz="2306" spc="118" baseline="-43360" dirty="0">
                <a:latin typeface="Cambria Math"/>
                <a:cs typeface="Cambria Math"/>
              </a:rPr>
              <a:t>2</a:t>
            </a:r>
            <a:r>
              <a:rPr sz="1538" spc="79" dirty="0">
                <a:latin typeface="Cambria Math"/>
                <a:cs typeface="Cambria Math"/>
              </a:rPr>
              <a:t>𝑚</a:t>
            </a:r>
            <a:endParaRPr sz="1538">
              <a:latin typeface="Cambria Math"/>
              <a:cs typeface="Cambria Math"/>
            </a:endParaRPr>
          </a:p>
        </p:txBody>
      </p:sp>
      <p:sp>
        <p:nvSpPr>
          <p:cNvPr id="23" name="object 23"/>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64</a:t>
            </a:fld>
            <a:endParaRPr sz="900">
              <a:latin typeface="Calibri"/>
              <a:cs typeface="Calibri"/>
            </a:endParaRPr>
          </a:p>
        </p:txBody>
      </p:sp>
      <p:sp>
        <p:nvSpPr>
          <p:cNvPr id="15" name="object 15"/>
          <p:cNvSpPr txBox="1"/>
          <p:nvPr/>
        </p:nvSpPr>
        <p:spPr>
          <a:xfrm>
            <a:off x="1195388" y="2607964"/>
            <a:ext cx="1099661" cy="1147750"/>
          </a:xfrm>
          <a:prstGeom prst="rect">
            <a:avLst/>
          </a:prstGeom>
        </p:spPr>
        <p:txBody>
          <a:bodyPr vert="horz" wrap="square" lIns="0" tIns="49530" rIns="0" bIns="0" rtlCol="0">
            <a:spAutoFit/>
          </a:bodyPr>
          <a:lstStyle/>
          <a:p>
            <a:pPr marL="41433">
              <a:spcBef>
                <a:spcPts val="390"/>
              </a:spcBef>
              <a:tabLst>
                <a:tab pos="689133" algn="l"/>
              </a:tabLst>
            </a:pPr>
            <a:r>
              <a:rPr sz="3150" spc="17" baseline="-19841" dirty="0">
                <a:latin typeface="Cambria Math"/>
                <a:cs typeface="Cambria Math"/>
              </a:rPr>
              <a:t>𝑥</a:t>
            </a:r>
            <a:r>
              <a:rPr sz="2306" spc="17" baseline="-43360" dirty="0">
                <a:latin typeface="Cambria Math"/>
                <a:cs typeface="Cambria Math"/>
              </a:rPr>
              <a:t>1</a:t>
            </a:r>
            <a:r>
              <a:rPr sz="1538" spc="11" dirty="0">
                <a:latin typeface="Cambria Math"/>
                <a:cs typeface="Cambria Math"/>
              </a:rPr>
              <a:t>1	</a:t>
            </a:r>
            <a:r>
              <a:rPr sz="3150" spc="39" baseline="-19841" dirty="0">
                <a:latin typeface="Cambria Math"/>
                <a:cs typeface="Cambria Math"/>
              </a:rPr>
              <a:t>𝑥</a:t>
            </a:r>
            <a:r>
              <a:rPr sz="2306" spc="39" baseline="-43360" dirty="0">
                <a:latin typeface="Cambria Math"/>
                <a:cs typeface="Cambria Math"/>
              </a:rPr>
              <a:t>1</a:t>
            </a:r>
            <a:r>
              <a:rPr sz="1538" spc="26" dirty="0">
                <a:latin typeface="Cambria Math"/>
                <a:cs typeface="Cambria Math"/>
              </a:rPr>
              <a:t>2</a:t>
            </a:r>
            <a:endParaRPr sz="1538">
              <a:latin typeface="Cambria Math"/>
              <a:cs typeface="Cambria Math"/>
            </a:endParaRPr>
          </a:p>
          <a:p>
            <a:pPr marL="38100">
              <a:spcBef>
                <a:spcPts val="315"/>
              </a:spcBef>
              <a:tabLst>
                <a:tab pos="685800" algn="l"/>
              </a:tabLst>
            </a:pPr>
            <a:r>
              <a:rPr sz="3150" spc="39" baseline="-19841" dirty="0">
                <a:latin typeface="Cambria Math"/>
                <a:cs typeface="Cambria Math"/>
              </a:rPr>
              <a:t>𝑥</a:t>
            </a:r>
            <a:r>
              <a:rPr sz="2306" spc="39" baseline="-43360" dirty="0">
                <a:latin typeface="Cambria Math"/>
                <a:cs typeface="Cambria Math"/>
              </a:rPr>
              <a:t>2</a:t>
            </a:r>
            <a:r>
              <a:rPr sz="1538" spc="26" dirty="0">
                <a:latin typeface="Cambria Math"/>
                <a:cs typeface="Cambria Math"/>
              </a:rPr>
              <a:t>1	</a:t>
            </a:r>
            <a:r>
              <a:rPr sz="3150" spc="62" baseline="-19841" dirty="0">
                <a:latin typeface="Cambria Math"/>
                <a:cs typeface="Cambria Math"/>
              </a:rPr>
              <a:t>𝑥</a:t>
            </a:r>
            <a:r>
              <a:rPr sz="2306" spc="62" baseline="-43360" dirty="0">
                <a:latin typeface="Cambria Math"/>
                <a:cs typeface="Cambria Math"/>
              </a:rPr>
              <a:t>2</a:t>
            </a:r>
            <a:r>
              <a:rPr sz="1538" spc="41" dirty="0">
                <a:latin typeface="Cambria Math"/>
                <a:cs typeface="Cambria Math"/>
              </a:rPr>
              <a:t>2</a:t>
            </a:r>
            <a:endParaRPr sz="1538">
              <a:latin typeface="Cambria Math"/>
              <a:cs typeface="Cambria Math"/>
            </a:endParaRPr>
          </a:p>
          <a:p>
            <a:pPr marL="170497">
              <a:spcBef>
                <a:spcPts val="683"/>
              </a:spcBef>
              <a:tabLst>
                <a:tab pos="837724" algn="l"/>
              </a:tabLst>
            </a:pPr>
            <a:r>
              <a:rPr sz="2100" spc="-4" dirty="0">
                <a:latin typeface="Cambria Math"/>
                <a:cs typeface="Cambria Math"/>
              </a:rPr>
              <a:t>⋮	⋮</a:t>
            </a:r>
            <a:endParaRPr sz="2100">
              <a:latin typeface="Cambria Math"/>
              <a:cs typeface="Cambria Math"/>
            </a:endParaRPr>
          </a:p>
        </p:txBody>
      </p:sp>
      <p:sp>
        <p:nvSpPr>
          <p:cNvPr id="16" name="object 16"/>
          <p:cNvSpPr txBox="1"/>
          <p:nvPr/>
        </p:nvSpPr>
        <p:spPr>
          <a:xfrm>
            <a:off x="1170242" y="3630453"/>
            <a:ext cx="1133951" cy="332303"/>
          </a:xfrm>
          <a:prstGeom prst="rect">
            <a:avLst/>
          </a:prstGeom>
        </p:spPr>
        <p:txBody>
          <a:bodyPr vert="horz" wrap="square" lIns="0" tIns="9049" rIns="0" bIns="0" rtlCol="0">
            <a:spAutoFit/>
          </a:bodyPr>
          <a:lstStyle/>
          <a:p>
            <a:pPr marL="38100">
              <a:spcBef>
                <a:spcPts val="71"/>
              </a:spcBef>
              <a:tabLst>
                <a:tab pos="702945" algn="l"/>
              </a:tabLst>
            </a:pPr>
            <a:r>
              <a:rPr sz="3150" spc="95" baseline="-19841" dirty="0">
                <a:latin typeface="Cambria Math"/>
                <a:cs typeface="Cambria Math"/>
              </a:rPr>
              <a:t>𝑥</a:t>
            </a:r>
            <a:r>
              <a:rPr sz="2306" spc="95" baseline="-43360" dirty="0">
                <a:latin typeface="Cambria Math"/>
                <a:cs typeface="Cambria Math"/>
              </a:rPr>
              <a:t>𝑛</a:t>
            </a:r>
            <a:r>
              <a:rPr sz="1538" spc="64" dirty="0">
                <a:latin typeface="Cambria Math"/>
                <a:cs typeface="Cambria Math"/>
              </a:rPr>
              <a:t>1	</a:t>
            </a:r>
            <a:r>
              <a:rPr sz="3150" spc="118" baseline="-19841" dirty="0">
                <a:latin typeface="Cambria Math"/>
                <a:cs typeface="Cambria Math"/>
              </a:rPr>
              <a:t>𝑥</a:t>
            </a:r>
            <a:r>
              <a:rPr sz="2306" spc="118" baseline="-43360" dirty="0">
                <a:latin typeface="Cambria Math"/>
                <a:cs typeface="Cambria Math"/>
              </a:rPr>
              <a:t>𝑛</a:t>
            </a:r>
            <a:r>
              <a:rPr sz="1538" spc="79" dirty="0">
                <a:latin typeface="Cambria Math"/>
                <a:cs typeface="Cambria Math"/>
              </a:rPr>
              <a:t>2</a:t>
            </a:r>
            <a:endParaRPr sz="1538">
              <a:latin typeface="Cambria Math"/>
              <a:cs typeface="Cambria Math"/>
            </a:endParaRPr>
          </a:p>
        </p:txBody>
      </p:sp>
      <p:sp>
        <p:nvSpPr>
          <p:cNvPr id="17" name="object 17"/>
          <p:cNvSpPr txBox="1"/>
          <p:nvPr/>
        </p:nvSpPr>
        <p:spPr>
          <a:xfrm>
            <a:off x="2525839" y="2701004"/>
            <a:ext cx="229076" cy="1011976"/>
          </a:xfrm>
          <a:prstGeom prst="rect">
            <a:avLst/>
          </a:prstGeom>
        </p:spPr>
        <p:txBody>
          <a:bodyPr vert="horz" wrap="square" lIns="0" tIns="9049" rIns="0" bIns="0" rtlCol="0">
            <a:spAutoFit/>
          </a:bodyPr>
          <a:lstStyle/>
          <a:p>
            <a:pPr marL="9525">
              <a:lnSpc>
                <a:spcPts val="2490"/>
              </a:lnSpc>
              <a:spcBef>
                <a:spcPts val="71"/>
              </a:spcBef>
            </a:pPr>
            <a:r>
              <a:rPr sz="2100" spc="-4" dirty="0">
                <a:latin typeface="Cambria Math"/>
                <a:cs typeface="Cambria Math"/>
              </a:rPr>
              <a:t>…</a:t>
            </a:r>
            <a:endParaRPr sz="2100">
              <a:latin typeface="Cambria Math"/>
              <a:cs typeface="Cambria Math"/>
            </a:endParaRPr>
          </a:p>
          <a:p>
            <a:pPr marL="9525">
              <a:lnSpc>
                <a:spcPts val="2490"/>
              </a:lnSpc>
            </a:pPr>
            <a:r>
              <a:rPr sz="2100" spc="-4" dirty="0">
                <a:latin typeface="Cambria Math"/>
                <a:cs typeface="Cambria Math"/>
              </a:rPr>
              <a:t>…</a:t>
            </a:r>
            <a:endParaRPr sz="2100">
              <a:latin typeface="Cambria Math"/>
              <a:cs typeface="Cambria Math"/>
            </a:endParaRPr>
          </a:p>
          <a:p>
            <a:pPr marL="18574">
              <a:spcBef>
                <a:spcPts val="315"/>
              </a:spcBef>
            </a:pPr>
            <a:r>
              <a:rPr sz="2100" spc="-4" dirty="0">
                <a:latin typeface="Cambria Math"/>
                <a:cs typeface="Cambria Math"/>
              </a:rPr>
              <a:t>…</a:t>
            </a:r>
            <a:endParaRPr sz="2100">
              <a:latin typeface="Cambria Math"/>
              <a:cs typeface="Cambria Math"/>
            </a:endParaRPr>
          </a:p>
        </p:txBody>
      </p:sp>
      <p:sp>
        <p:nvSpPr>
          <p:cNvPr id="18" name="object 18"/>
          <p:cNvSpPr txBox="1"/>
          <p:nvPr/>
        </p:nvSpPr>
        <p:spPr>
          <a:xfrm>
            <a:off x="2534984" y="3686460"/>
            <a:ext cx="219551" cy="332303"/>
          </a:xfrm>
          <a:prstGeom prst="rect">
            <a:avLst/>
          </a:prstGeom>
        </p:spPr>
        <p:txBody>
          <a:bodyPr vert="horz" wrap="square" lIns="0" tIns="9049" rIns="0" bIns="0" rtlCol="0">
            <a:spAutoFit/>
          </a:bodyPr>
          <a:lstStyle/>
          <a:p>
            <a:pPr marL="9525">
              <a:spcBef>
                <a:spcPts val="71"/>
              </a:spcBef>
            </a:pPr>
            <a:r>
              <a:rPr sz="2100" spc="-4" dirty="0">
                <a:latin typeface="Cambria Math"/>
                <a:cs typeface="Cambria Math"/>
              </a:rPr>
              <a:t>…</a:t>
            </a:r>
            <a:endParaRPr sz="2100">
              <a:latin typeface="Cambria Math"/>
              <a:cs typeface="Cambria Math"/>
            </a:endParaRPr>
          </a:p>
        </p:txBody>
      </p:sp>
      <p:sp>
        <p:nvSpPr>
          <p:cNvPr id="19" name="object 19"/>
          <p:cNvSpPr txBox="1"/>
          <p:nvPr/>
        </p:nvSpPr>
        <p:spPr>
          <a:xfrm>
            <a:off x="3198208" y="3415151"/>
            <a:ext cx="101918" cy="332303"/>
          </a:xfrm>
          <a:prstGeom prst="rect">
            <a:avLst/>
          </a:prstGeom>
        </p:spPr>
        <p:txBody>
          <a:bodyPr vert="horz" wrap="square" lIns="0" tIns="9049" rIns="0" bIns="0" rtlCol="0">
            <a:spAutoFit/>
          </a:bodyPr>
          <a:lstStyle/>
          <a:p>
            <a:pPr marL="9525">
              <a:spcBef>
                <a:spcPts val="71"/>
              </a:spcBef>
            </a:pPr>
            <a:r>
              <a:rPr sz="2100" spc="-4" dirty="0">
                <a:latin typeface="Cambria Math"/>
                <a:cs typeface="Cambria Math"/>
              </a:rPr>
              <a:t>⋮</a:t>
            </a:r>
            <a:endParaRPr sz="2100">
              <a:latin typeface="Cambria Math"/>
              <a:cs typeface="Cambria Math"/>
            </a:endParaRPr>
          </a:p>
        </p:txBody>
      </p:sp>
      <p:sp>
        <p:nvSpPr>
          <p:cNvPr id="20" name="object 20"/>
          <p:cNvSpPr txBox="1"/>
          <p:nvPr/>
        </p:nvSpPr>
        <p:spPr>
          <a:xfrm>
            <a:off x="2982564" y="3630453"/>
            <a:ext cx="662939" cy="332303"/>
          </a:xfrm>
          <a:prstGeom prst="rect">
            <a:avLst/>
          </a:prstGeom>
        </p:spPr>
        <p:txBody>
          <a:bodyPr vert="horz" wrap="square" lIns="0" tIns="9049" rIns="0" bIns="0" rtlCol="0">
            <a:spAutoFit/>
          </a:bodyPr>
          <a:lstStyle/>
          <a:p>
            <a:pPr marL="28575">
              <a:spcBef>
                <a:spcPts val="71"/>
              </a:spcBef>
            </a:pPr>
            <a:r>
              <a:rPr sz="3150" spc="248" baseline="-19841" dirty="0">
                <a:latin typeface="Cambria Math"/>
                <a:cs typeface="Cambria Math"/>
              </a:rPr>
              <a:t>𝑥</a:t>
            </a:r>
            <a:r>
              <a:rPr sz="2306" spc="248" baseline="-43360" dirty="0">
                <a:latin typeface="Cambria Math"/>
                <a:cs typeface="Cambria Math"/>
              </a:rPr>
              <a:t>𝑛</a:t>
            </a:r>
            <a:r>
              <a:rPr sz="1538" spc="165" dirty="0">
                <a:latin typeface="Cambria Math"/>
                <a:cs typeface="Cambria Math"/>
              </a:rPr>
              <a:t>𝑚</a:t>
            </a:r>
            <a:r>
              <a:rPr sz="1538" u="heavy" spc="-4" dirty="0">
                <a:uFill>
                  <a:solidFill>
                    <a:srgbClr val="000000"/>
                  </a:solidFill>
                </a:uFill>
                <a:latin typeface="Times New Roman"/>
                <a:cs typeface="Times New Roman"/>
              </a:rPr>
              <a:t> </a:t>
            </a:r>
            <a:r>
              <a:rPr sz="1538" u="heavy" spc="-172" dirty="0">
                <a:uFill>
                  <a:solidFill>
                    <a:srgbClr val="000000"/>
                  </a:solidFill>
                </a:uFill>
                <a:latin typeface="Times New Roman"/>
                <a:cs typeface="Times New Roman"/>
              </a:rPr>
              <a:t> </a:t>
            </a:r>
            <a:endParaRPr sz="1538">
              <a:latin typeface="Times New Roman"/>
              <a:cs typeface="Times New Roman"/>
            </a:endParaRPr>
          </a:p>
        </p:txBody>
      </p:sp>
      <p:sp>
        <p:nvSpPr>
          <p:cNvPr id="21" name="object 21"/>
          <p:cNvSpPr txBox="1"/>
          <p:nvPr/>
        </p:nvSpPr>
        <p:spPr>
          <a:xfrm>
            <a:off x="487681" y="3974496"/>
            <a:ext cx="7915751" cy="1865351"/>
          </a:xfrm>
          <a:prstGeom prst="rect">
            <a:avLst/>
          </a:prstGeom>
        </p:spPr>
        <p:txBody>
          <a:bodyPr vert="horz" wrap="square" lIns="0" tIns="9049" rIns="0" bIns="0" rtlCol="0">
            <a:spAutoFit/>
          </a:bodyPr>
          <a:lstStyle/>
          <a:p>
            <a:pPr marL="295275" indent="-257175">
              <a:spcBef>
                <a:spcPts val="71"/>
              </a:spcBef>
              <a:buFont typeface="Arial MT"/>
              <a:buChar char="•"/>
              <a:tabLst>
                <a:tab pos="294799" algn="l"/>
                <a:tab pos="295275" algn="l"/>
                <a:tab pos="1739741" algn="l"/>
              </a:tabLst>
            </a:pPr>
            <a:r>
              <a:rPr sz="2100" dirty="0">
                <a:latin typeface="Calibri"/>
                <a:cs typeface="Calibri"/>
              </a:rPr>
              <a:t>T</a:t>
            </a:r>
            <a:r>
              <a:rPr sz="2100" dirty="0">
                <a:latin typeface="Cambria Math"/>
                <a:cs typeface="Cambria Math"/>
              </a:rPr>
              <a:t>o</a:t>
            </a:r>
            <a:r>
              <a:rPr sz="2100" spc="4" dirty="0">
                <a:latin typeface="Cambria Math"/>
                <a:cs typeface="Cambria Math"/>
              </a:rPr>
              <a:t> </a:t>
            </a:r>
            <a:r>
              <a:rPr sz="2100" spc="-4" dirty="0">
                <a:latin typeface="Cambria Math"/>
                <a:cs typeface="Cambria Math"/>
              </a:rPr>
              <a:t>compute	</a:t>
            </a:r>
            <a:r>
              <a:rPr sz="2100" spc="90" dirty="0">
                <a:latin typeface="Cambria Math"/>
                <a:cs typeface="Cambria Math"/>
              </a:rPr>
              <a:t>𝑊</a:t>
            </a:r>
            <a:r>
              <a:rPr sz="2306" spc="134" baseline="27100" dirty="0">
                <a:latin typeface="Cambria Math"/>
                <a:cs typeface="Cambria Math"/>
              </a:rPr>
              <a:t>𝑇</a:t>
            </a:r>
            <a:r>
              <a:rPr sz="2100" spc="90" dirty="0">
                <a:latin typeface="Cambria Math"/>
                <a:cs typeface="Cambria Math"/>
              </a:rPr>
              <a:t>𝑋</a:t>
            </a:r>
            <a:r>
              <a:rPr sz="2100" spc="49" dirty="0">
                <a:latin typeface="Cambria Math"/>
                <a:cs typeface="Cambria Math"/>
              </a:rPr>
              <a:t> </a:t>
            </a:r>
            <a:r>
              <a:rPr sz="2100" spc="-4" dirty="0">
                <a:latin typeface="Cambria Math"/>
                <a:cs typeface="Cambria Math"/>
              </a:rPr>
              <a:t>+</a:t>
            </a:r>
            <a:r>
              <a:rPr sz="2100" spc="-8" dirty="0">
                <a:latin typeface="Cambria Math"/>
                <a:cs typeface="Cambria Math"/>
              </a:rPr>
              <a:t> </a:t>
            </a:r>
            <a:r>
              <a:rPr sz="2100" spc="-4" dirty="0">
                <a:latin typeface="Cambria Math"/>
                <a:cs typeface="Cambria Math"/>
              </a:rPr>
              <a:t>𝑏</a:t>
            </a:r>
            <a:r>
              <a:rPr sz="2100" spc="45" dirty="0">
                <a:latin typeface="Cambria Math"/>
                <a:cs typeface="Cambria Math"/>
              </a:rPr>
              <a:t> </a:t>
            </a:r>
            <a:r>
              <a:rPr sz="2100" spc="-19" dirty="0">
                <a:latin typeface="Calibri"/>
                <a:cs typeface="Calibri"/>
              </a:rPr>
              <a:t>for</a:t>
            </a:r>
            <a:r>
              <a:rPr sz="2100" spc="-11" dirty="0">
                <a:latin typeface="Calibri"/>
                <a:cs typeface="Calibri"/>
              </a:rPr>
              <a:t> </a:t>
            </a:r>
            <a:r>
              <a:rPr sz="2100" spc="-4" dirty="0">
                <a:latin typeface="Calibri"/>
                <a:cs typeface="Calibri"/>
              </a:rPr>
              <a:t>the</a:t>
            </a:r>
            <a:r>
              <a:rPr sz="2100" spc="4" dirty="0">
                <a:latin typeface="Calibri"/>
                <a:cs typeface="Calibri"/>
              </a:rPr>
              <a:t> </a:t>
            </a:r>
            <a:r>
              <a:rPr sz="2100" spc="-19" dirty="0">
                <a:latin typeface="Calibri"/>
                <a:cs typeface="Calibri"/>
              </a:rPr>
              <a:t>first</a:t>
            </a:r>
            <a:r>
              <a:rPr sz="2100" dirty="0">
                <a:latin typeface="Calibri"/>
                <a:cs typeface="Calibri"/>
              </a:rPr>
              <a:t> </a:t>
            </a:r>
            <a:r>
              <a:rPr sz="2100" spc="-49" dirty="0">
                <a:latin typeface="Calibri"/>
                <a:cs typeface="Calibri"/>
              </a:rPr>
              <a:t>layer.</a:t>
            </a:r>
            <a:endParaRPr sz="2100">
              <a:latin typeface="Calibri"/>
              <a:cs typeface="Calibri"/>
            </a:endParaRPr>
          </a:p>
          <a:p>
            <a:pPr marL="295275" indent="-257175">
              <a:spcBef>
                <a:spcPts val="90"/>
              </a:spcBef>
              <a:buFont typeface="Arial MT"/>
              <a:buChar char="•"/>
              <a:tabLst>
                <a:tab pos="294799" algn="l"/>
                <a:tab pos="295275" algn="l"/>
                <a:tab pos="4832033" algn="l"/>
              </a:tabLst>
            </a:pPr>
            <a:r>
              <a:rPr sz="2100" spc="-8" dirty="0">
                <a:latin typeface="Calibri"/>
                <a:cs typeface="Calibri"/>
              </a:rPr>
              <a:t>Let</a:t>
            </a:r>
            <a:r>
              <a:rPr sz="2100" dirty="0">
                <a:latin typeface="Calibri"/>
                <a:cs typeface="Calibri"/>
              </a:rPr>
              <a:t> </a:t>
            </a:r>
            <a:r>
              <a:rPr sz="2100" spc="-4" dirty="0">
                <a:latin typeface="Calibri"/>
                <a:cs typeface="Calibri"/>
              </a:rPr>
              <a:t>the</a:t>
            </a:r>
            <a:r>
              <a:rPr sz="2100" spc="4" dirty="0">
                <a:latin typeface="Calibri"/>
                <a:cs typeface="Calibri"/>
              </a:rPr>
              <a:t> </a:t>
            </a:r>
            <a:r>
              <a:rPr sz="2100" spc="-19" dirty="0">
                <a:latin typeface="Calibri"/>
                <a:cs typeface="Calibri"/>
              </a:rPr>
              <a:t>first</a:t>
            </a:r>
            <a:r>
              <a:rPr sz="2100" spc="19" dirty="0">
                <a:latin typeface="Calibri"/>
                <a:cs typeface="Calibri"/>
              </a:rPr>
              <a:t> </a:t>
            </a:r>
            <a:r>
              <a:rPr sz="2100" spc="-11" dirty="0">
                <a:latin typeface="Calibri"/>
                <a:cs typeface="Calibri"/>
              </a:rPr>
              <a:t>weight</a:t>
            </a:r>
            <a:r>
              <a:rPr sz="2100" spc="4" dirty="0">
                <a:latin typeface="Calibri"/>
                <a:cs typeface="Calibri"/>
              </a:rPr>
              <a:t> </a:t>
            </a:r>
            <a:r>
              <a:rPr sz="2100" spc="-8" dirty="0">
                <a:latin typeface="Calibri"/>
                <a:cs typeface="Calibri"/>
              </a:rPr>
              <a:t>matrix</a:t>
            </a:r>
            <a:r>
              <a:rPr sz="2100" dirty="0">
                <a:latin typeface="Calibri"/>
                <a:cs typeface="Calibri"/>
              </a:rPr>
              <a:t> </a:t>
            </a:r>
            <a:r>
              <a:rPr sz="2100" spc="-4" dirty="0">
                <a:latin typeface="Calibri"/>
                <a:cs typeface="Calibri"/>
              </a:rPr>
              <a:t>be</a:t>
            </a:r>
            <a:r>
              <a:rPr sz="2100" spc="15" dirty="0">
                <a:latin typeface="Calibri"/>
                <a:cs typeface="Calibri"/>
              </a:rPr>
              <a:t> </a:t>
            </a:r>
            <a:r>
              <a:rPr sz="2100" spc="-8" dirty="0">
                <a:latin typeface="Calibri"/>
                <a:cs typeface="Calibri"/>
              </a:rPr>
              <a:t>denoted</a:t>
            </a:r>
            <a:r>
              <a:rPr sz="2100" spc="8" dirty="0">
                <a:latin typeface="Calibri"/>
                <a:cs typeface="Calibri"/>
              </a:rPr>
              <a:t> </a:t>
            </a:r>
            <a:r>
              <a:rPr sz="2100" spc="-11" dirty="0">
                <a:latin typeface="Calibri"/>
                <a:cs typeface="Calibri"/>
              </a:rPr>
              <a:t>by	</a:t>
            </a:r>
            <a:r>
              <a:rPr sz="2100" spc="38" dirty="0">
                <a:latin typeface="Cambria Math"/>
                <a:cs typeface="Cambria Math"/>
              </a:rPr>
              <a:t>𝑊</a:t>
            </a:r>
            <a:r>
              <a:rPr sz="2306" spc="56" baseline="27100" dirty="0">
                <a:latin typeface="Cambria Math"/>
                <a:cs typeface="Cambria Math"/>
              </a:rPr>
              <a:t>[1]</a:t>
            </a:r>
            <a:r>
              <a:rPr sz="2306" spc="304" baseline="27100" dirty="0">
                <a:latin typeface="Cambria Math"/>
                <a:cs typeface="Cambria Math"/>
              </a:rPr>
              <a:t> </a:t>
            </a:r>
            <a:r>
              <a:rPr sz="2100" spc="-4" dirty="0">
                <a:latin typeface="Calibri"/>
                <a:cs typeface="Calibri"/>
              </a:rPr>
              <a:t>.</a:t>
            </a:r>
            <a:endParaRPr sz="2100">
              <a:latin typeface="Calibri"/>
              <a:cs typeface="Calibri"/>
            </a:endParaRPr>
          </a:p>
          <a:p>
            <a:pPr marL="295275" indent="-257175">
              <a:spcBef>
                <a:spcPts val="19"/>
              </a:spcBef>
              <a:buFont typeface="Arial MT"/>
              <a:buChar char="•"/>
              <a:tabLst>
                <a:tab pos="294799" algn="l"/>
                <a:tab pos="295275" algn="l"/>
              </a:tabLst>
            </a:pPr>
            <a:r>
              <a:rPr sz="2100" spc="-4" dirty="0">
                <a:latin typeface="Calibri"/>
                <a:cs typeface="Calibri"/>
              </a:rPr>
              <a:t>It is</a:t>
            </a:r>
            <a:r>
              <a:rPr sz="2100" spc="4" dirty="0">
                <a:latin typeface="Calibri"/>
                <a:cs typeface="Calibri"/>
              </a:rPr>
              <a:t> </a:t>
            </a:r>
            <a:r>
              <a:rPr sz="2100" spc="-11" dirty="0">
                <a:latin typeface="Calibri"/>
                <a:cs typeface="Calibri"/>
              </a:rPr>
              <a:t>to</a:t>
            </a:r>
            <a:r>
              <a:rPr sz="2100" dirty="0">
                <a:latin typeface="Calibri"/>
                <a:cs typeface="Calibri"/>
              </a:rPr>
              <a:t> </a:t>
            </a:r>
            <a:r>
              <a:rPr sz="2100" spc="-11" dirty="0">
                <a:latin typeface="Calibri"/>
                <a:cs typeface="Calibri"/>
              </a:rPr>
              <a:t>randomly</a:t>
            </a:r>
            <a:r>
              <a:rPr sz="2100" spc="23" dirty="0">
                <a:latin typeface="Calibri"/>
                <a:cs typeface="Calibri"/>
              </a:rPr>
              <a:t> </a:t>
            </a:r>
            <a:r>
              <a:rPr sz="2100" spc="-4" dirty="0">
                <a:latin typeface="Calibri"/>
                <a:cs typeface="Calibri"/>
              </a:rPr>
              <a:t>chosen</a:t>
            </a:r>
            <a:r>
              <a:rPr sz="2100" spc="19" dirty="0">
                <a:latin typeface="Calibri"/>
                <a:cs typeface="Calibri"/>
              </a:rPr>
              <a:t> </a:t>
            </a:r>
            <a:r>
              <a:rPr sz="2100" spc="-4" dirty="0">
                <a:latin typeface="Calibri"/>
                <a:cs typeface="Calibri"/>
              </a:rPr>
              <a:t>and</a:t>
            </a:r>
            <a:r>
              <a:rPr sz="2100" spc="19" dirty="0">
                <a:latin typeface="Calibri"/>
                <a:cs typeface="Calibri"/>
              </a:rPr>
              <a:t> </a:t>
            </a:r>
            <a:r>
              <a:rPr sz="2100" spc="-4" dirty="0">
                <a:latin typeface="Calibri"/>
                <a:cs typeface="Calibri"/>
              </a:rPr>
              <a:t>its</a:t>
            </a:r>
            <a:r>
              <a:rPr sz="2100" spc="8" dirty="0">
                <a:latin typeface="Calibri"/>
                <a:cs typeface="Calibri"/>
              </a:rPr>
              <a:t> </a:t>
            </a:r>
            <a:r>
              <a:rPr sz="2100" spc="-8" dirty="0">
                <a:latin typeface="Calibri"/>
                <a:cs typeface="Calibri"/>
              </a:rPr>
              <a:t>dimension</a:t>
            </a:r>
            <a:r>
              <a:rPr sz="2100" spc="23" dirty="0">
                <a:latin typeface="Calibri"/>
                <a:cs typeface="Calibri"/>
              </a:rPr>
              <a:t> </a:t>
            </a:r>
            <a:r>
              <a:rPr sz="2100" spc="-4" dirty="0">
                <a:latin typeface="Calibri"/>
                <a:cs typeface="Calibri"/>
              </a:rPr>
              <a:t>will</a:t>
            </a:r>
            <a:r>
              <a:rPr sz="2100" spc="8" dirty="0">
                <a:latin typeface="Calibri"/>
                <a:cs typeface="Calibri"/>
              </a:rPr>
              <a:t> </a:t>
            </a:r>
            <a:r>
              <a:rPr sz="2100" spc="-8" dirty="0">
                <a:latin typeface="Calibri"/>
                <a:cs typeface="Calibri"/>
              </a:rPr>
              <a:t>be</a:t>
            </a:r>
            <a:endParaRPr sz="2100">
              <a:latin typeface="Calibri"/>
              <a:cs typeface="Calibri"/>
            </a:endParaRPr>
          </a:p>
          <a:p>
            <a:pPr marL="381000">
              <a:spcBef>
                <a:spcPts val="11"/>
              </a:spcBef>
            </a:pPr>
            <a:r>
              <a:rPr dirty="0">
                <a:latin typeface="Arial MT"/>
                <a:cs typeface="Arial MT"/>
              </a:rPr>
              <a:t>–</a:t>
            </a:r>
            <a:r>
              <a:rPr spc="184" dirty="0">
                <a:latin typeface="Arial MT"/>
                <a:cs typeface="Arial MT"/>
              </a:rPr>
              <a:t> </a:t>
            </a:r>
            <a:r>
              <a:rPr dirty="0">
                <a:latin typeface="Calibri"/>
                <a:cs typeface="Calibri"/>
              </a:rPr>
              <a:t>Number</a:t>
            </a:r>
            <a:r>
              <a:rPr spc="-4" dirty="0">
                <a:latin typeface="Calibri"/>
                <a:cs typeface="Calibri"/>
              </a:rPr>
              <a:t> of</a:t>
            </a:r>
            <a:r>
              <a:rPr spc="-8" dirty="0">
                <a:latin typeface="Calibri"/>
                <a:cs typeface="Calibri"/>
              </a:rPr>
              <a:t> </a:t>
            </a:r>
            <a:r>
              <a:rPr spc="-11" dirty="0">
                <a:latin typeface="Calibri"/>
                <a:cs typeface="Calibri"/>
              </a:rPr>
              <a:t>features</a:t>
            </a:r>
            <a:r>
              <a:rPr spc="-4" dirty="0">
                <a:latin typeface="Calibri"/>
                <a:cs typeface="Calibri"/>
              </a:rPr>
              <a:t> </a:t>
            </a:r>
            <a:r>
              <a:rPr dirty="0">
                <a:latin typeface="Calibri"/>
                <a:cs typeface="Calibri"/>
              </a:rPr>
              <a:t>in</a:t>
            </a:r>
            <a:r>
              <a:rPr spc="-4" dirty="0">
                <a:latin typeface="Calibri"/>
                <a:cs typeface="Calibri"/>
              </a:rPr>
              <a:t> </a:t>
            </a:r>
            <a:r>
              <a:rPr dirty="0">
                <a:latin typeface="Calibri"/>
                <a:cs typeface="Calibri"/>
              </a:rPr>
              <a:t>each</a:t>
            </a:r>
            <a:r>
              <a:rPr spc="-19" dirty="0">
                <a:latin typeface="Calibri"/>
                <a:cs typeface="Calibri"/>
              </a:rPr>
              <a:t> </a:t>
            </a:r>
            <a:r>
              <a:rPr spc="-4" dirty="0">
                <a:latin typeface="Calibri"/>
                <a:cs typeface="Calibri"/>
              </a:rPr>
              <a:t>sample </a:t>
            </a:r>
            <a:r>
              <a:rPr dirty="0">
                <a:latin typeface="Symbol"/>
                <a:cs typeface="Symbol"/>
              </a:rPr>
              <a:t></a:t>
            </a:r>
            <a:r>
              <a:rPr spc="-56" dirty="0">
                <a:latin typeface="Times New Roman"/>
                <a:cs typeface="Times New Roman"/>
              </a:rPr>
              <a:t> </a:t>
            </a:r>
            <a:r>
              <a:rPr dirty="0">
                <a:latin typeface="Calibri"/>
                <a:cs typeface="Calibri"/>
              </a:rPr>
              <a:t>Width</a:t>
            </a:r>
            <a:r>
              <a:rPr spc="-4" dirty="0">
                <a:latin typeface="Calibri"/>
                <a:cs typeface="Calibri"/>
              </a:rPr>
              <a:t> of</a:t>
            </a:r>
            <a:r>
              <a:rPr spc="-8" dirty="0">
                <a:latin typeface="Calibri"/>
                <a:cs typeface="Calibri"/>
              </a:rPr>
              <a:t> </a:t>
            </a:r>
            <a:r>
              <a:rPr dirty="0">
                <a:latin typeface="Calibri"/>
                <a:cs typeface="Calibri"/>
              </a:rPr>
              <a:t>the</a:t>
            </a:r>
            <a:r>
              <a:rPr spc="-8" dirty="0">
                <a:latin typeface="Calibri"/>
                <a:cs typeface="Calibri"/>
              </a:rPr>
              <a:t> </a:t>
            </a:r>
            <a:r>
              <a:rPr spc="-11" dirty="0">
                <a:latin typeface="Calibri"/>
                <a:cs typeface="Calibri"/>
              </a:rPr>
              <a:t>first</a:t>
            </a:r>
            <a:r>
              <a:rPr spc="-15" dirty="0">
                <a:latin typeface="Calibri"/>
                <a:cs typeface="Calibri"/>
              </a:rPr>
              <a:t> </a:t>
            </a:r>
            <a:r>
              <a:rPr spc="-4" dirty="0">
                <a:latin typeface="Calibri"/>
                <a:cs typeface="Calibri"/>
              </a:rPr>
              <a:t>hidden</a:t>
            </a:r>
            <a:r>
              <a:rPr spc="-8" dirty="0">
                <a:latin typeface="Calibri"/>
                <a:cs typeface="Calibri"/>
              </a:rPr>
              <a:t> </a:t>
            </a:r>
            <a:r>
              <a:rPr spc="-38" dirty="0">
                <a:latin typeface="Calibri"/>
                <a:cs typeface="Calibri"/>
              </a:rPr>
              <a:t>layer.</a:t>
            </a:r>
            <a:endParaRPr>
              <a:latin typeface="Calibri"/>
              <a:cs typeface="Calibri"/>
            </a:endParaRPr>
          </a:p>
          <a:p>
            <a:pPr marL="295275" marR="41910" indent="-257175">
              <a:lnSpc>
                <a:spcPts val="2033"/>
              </a:lnSpc>
              <a:spcBef>
                <a:spcPts val="555"/>
              </a:spcBef>
              <a:buFont typeface="Arial MT"/>
              <a:buChar char="•"/>
              <a:tabLst>
                <a:tab pos="294799" algn="l"/>
                <a:tab pos="295275" algn="l"/>
                <a:tab pos="7735253" algn="l"/>
              </a:tabLst>
            </a:pPr>
            <a:r>
              <a:rPr sz="2100" spc="-8" dirty="0">
                <a:latin typeface="Calibri"/>
                <a:cs typeface="Calibri"/>
              </a:rPr>
              <a:t>Th</a:t>
            </a:r>
            <a:r>
              <a:rPr sz="2100" spc="-4" dirty="0">
                <a:latin typeface="Calibri"/>
                <a:cs typeface="Calibri"/>
              </a:rPr>
              <a:t>e </a:t>
            </a:r>
            <a:r>
              <a:rPr sz="2100" spc="-8" dirty="0">
                <a:latin typeface="Calibri"/>
                <a:cs typeface="Calibri"/>
              </a:rPr>
              <a:t>fi</a:t>
            </a:r>
            <a:r>
              <a:rPr sz="2100" spc="-45" dirty="0">
                <a:latin typeface="Calibri"/>
                <a:cs typeface="Calibri"/>
              </a:rPr>
              <a:t>r</a:t>
            </a:r>
            <a:r>
              <a:rPr sz="2100" spc="-34" dirty="0">
                <a:latin typeface="Calibri"/>
                <a:cs typeface="Calibri"/>
              </a:rPr>
              <a:t>s</a:t>
            </a:r>
            <a:r>
              <a:rPr sz="2100" spc="-4" dirty="0">
                <a:latin typeface="Calibri"/>
                <a:cs typeface="Calibri"/>
              </a:rPr>
              <a:t>t</a:t>
            </a:r>
            <a:r>
              <a:rPr sz="2100" spc="15" dirty="0">
                <a:latin typeface="Calibri"/>
                <a:cs typeface="Calibri"/>
              </a:rPr>
              <a:t> </a:t>
            </a:r>
            <a:r>
              <a:rPr sz="2100" spc="-8" dirty="0">
                <a:latin typeface="Calibri"/>
                <a:cs typeface="Calibri"/>
              </a:rPr>
              <a:t>b</a:t>
            </a:r>
            <a:r>
              <a:rPr sz="2100" spc="-15" dirty="0">
                <a:latin typeface="Calibri"/>
                <a:cs typeface="Calibri"/>
              </a:rPr>
              <a:t>i</a:t>
            </a:r>
            <a:r>
              <a:rPr sz="2100" spc="-4" dirty="0">
                <a:latin typeface="Calibri"/>
                <a:cs typeface="Calibri"/>
              </a:rPr>
              <a:t>as</a:t>
            </a:r>
            <a:r>
              <a:rPr sz="2100" spc="11" dirty="0">
                <a:latin typeface="Calibri"/>
                <a:cs typeface="Calibri"/>
              </a:rPr>
              <a:t> </a:t>
            </a:r>
            <a:r>
              <a:rPr sz="2100" spc="-26" dirty="0">
                <a:latin typeface="Calibri"/>
                <a:cs typeface="Calibri"/>
              </a:rPr>
              <a:t>v</a:t>
            </a:r>
            <a:r>
              <a:rPr sz="2100" spc="-4" dirty="0">
                <a:latin typeface="Calibri"/>
                <a:cs typeface="Calibri"/>
              </a:rPr>
              <a:t>ec</a:t>
            </a:r>
            <a:r>
              <a:rPr sz="2100" spc="-19" dirty="0">
                <a:latin typeface="Calibri"/>
                <a:cs typeface="Calibri"/>
              </a:rPr>
              <a:t>t</a:t>
            </a:r>
            <a:r>
              <a:rPr sz="2100" spc="-8" dirty="0">
                <a:latin typeface="Calibri"/>
                <a:cs typeface="Calibri"/>
              </a:rPr>
              <a:t>o</a:t>
            </a:r>
            <a:r>
              <a:rPr sz="2100" spc="-4" dirty="0">
                <a:latin typeface="Calibri"/>
                <a:cs typeface="Calibri"/>
              </a:rPr>
              <a:t>r</a:t>
            </a:r>
            <a:r>
              <a:rPr sz="2100" spc="11" dirty="0">
                <a:latin typeface="Calibri"/>
                <a:cs typeface="Calibri"/>
              </a:rPr>
              <a:t> </a:t>
            </a:r>
            <a:r>
              <a:rPr sz="2100" spc="64" dirty="0">
                <a:latin typeface="Cambria Math"/>
                <a:cs typeface="Cambria Math"/>
              </a:rPr>
              <a:t>𝑏</a:t>
            </a:r>
            <a:r>
              <a:rPr sz="2306" baseline="27100" dirty="0">
                <a:latin typeface="Cambria Math"/>
                <a:cs typeface="Cambria Math"/>
              </a:rPr>
              <a:t>[</a:t>
            </a:r>
            <a:r>
              <a:rPr sz="2306" spc="45" baseline="27100" dirty="0">
                <a:latin typeface="Cambria Math"/>
                <a:cs typeface="Cambria Math"/>
              </a:rPr>
              <a:t>1</a:t>
            </a:r>
            <a:r>
              <a:rPr sz="2306" spc="-5" baseline="27100" dirty="0">
                <a:latin typeface="Cambria Math"/>
                <a:cs typeface="Cambria Math"/>
              </a:rPr>
              <a:t>]</a:t>
            </a:r>
            <a:r>
              <a:rPr sz="2306" baseline="27100" dirty="0">
                <a:latin typeface="Cambria Math"/>
                <a:cs typeface="Cambria Math"/>
              </a:rPr>
              <a:t> </a:t>
            </a:r>
            <a:r>
              <a:rPr sz="2306" spc="-163" baseline="27100" dirty="0">
                <a:latin typeface="Cambria Math"/>
                <a:cs typeface="Cambria Math"/>
              </a:rPr>
              <a:t> </a:t>
            </a:r>
            <a:r>
              <a:rPr sz="2100" spc="-4" dirty="0">
                <a:latin typeface="Calibri"/>
                <a:cs typeface="Calibri"/>
              </a:rPr>
              <a:t>wi</a:t>
            </a:r>
            <a:r>
              <a:rPr sz="2100" spc="-11" dirty="0">
                <a:latin typeface="Calibri"/>
                <a:cs typeface="Calibri"/>
              </a:rPr>
              <a:t>l</a:t>
            </a:r>
            <a:r>
              <a:rPr sz="2100" spc="-4" dirty="0">
                <a:latin typeface="Calibri"/>
                <a:cs typeface="Calibri"/>
              </a:rPr>
              <a:t>l</a:t>
            </a:r>
            <a:r>
              <a:rPr sz="2100" dirty="0">
                <a:latin typeface="Calibri"/>
                <a:cs typeface="Calibri"/>
              </a:rPr>
              <a:t> </a:t>
            </a:r>
            <a:r>
              <a:rPr sz="2100" spc="-8" dirty="0">
                <a:latin typeface="Calibri"/>
                <a:cs typeface="Calibri"/>
              </a:rPr>
              <a:t>b</a:t>
            </a:r>
            <a:r>
              <a:rPr sz="2100" spc="-4" dirty="0">
                <a:latin typeface="Calibri"/>
                <a:cs typeface="Calibri"/>
              </a:rPr>
              <a:t>e</a:t>
            </a:r>
            <a:r>
              <a:rPr sz="2100" dirty="0">
                <a:latin typeface="Calibri"/>
                <a:cs typeface="Calibri"/>
              </a:rPr>
              <a:t> </a:t>
            </a:r>
            <a:r>
              <a:rPr sz="2100" spc="-4" dirty="0">
                <a:latin typeface="Calibri"/>
                <a:cs typeface="Calibri"/>
              </a:rPr>
              <a:t>a </a:t>
            </a:r>
            <a:r>
              <a:rPr sz="2100" spc="-8" dirty="0">
                <a:latin typeface="Calibri"/>
                <a:cs typeface="Calibri"/>
              </a:rPr>
              <a:t>s</a:t>
            </a:r>
            <a:r>
              <a:rPr sz="2100" spc="-15" dirty="0">
                <a:latin typeface="Calibri"/>
                <a:cs typeface="Calibri"/>
              </a:rPr>
              <a:t>i</a:t>
            </a:r>
            <a:r>
              <a:rPr sz="2100" spc="-8" dirty="0">
                <a:latin typeface="Calibri"/>
                <a:cs typeface="Calibri"/>
              </a:rPr>
              <a:t>ngl</a:t>
            </a:r>
            <a:r>
              <a:rPr sz="2100" spc="-4" dirty="0">
                <a:latin typeface="Calibri"/>
                <a:cs typeface="Calibri"/>
              </a:rPr>
              <a:t>e </a:t>
            </a:r>
            <a:r>
              <a:rPr sz="2100" spc="-15" dirty="0">
                <a:latin typeface="Calibri"/>
                <a:cs typeface="Calibri"/>
              </a:rPr>
              <a:t>c</a:t>
            </a:r>
            <a:r>
              <a:rPr sz="2100" spc="-8" dirty="0">
                <a:latin typeface="Calibri"/>
                <a:cs typeface="Calibri"/>
              </a:rPr>
              <a:t>ol</a:t>
            </a:r>
            <a:r>
              <a:rPr sz="2100" spc="-11" dirty="0">
                <a:latin typeface="Calibri"/>
                <a:cs typeface="Calibri"/>
              </a:rPr>
              <a:t>u</a:t>
            </a:r>
            <a:r>
              <a:rPr sz="2100" spc="-4" dirty="0">
                <a:latin typeface="Calibri"/>
                <a:cs typeface="Calibri"/>
              </a:rPr>
              <a:t>mn</a:t>
            </a:r>
            <a:r>
              <a:rPr sz="2100" spc="23" dirty="0">
                <a:latin typeface="Calibri"/>
                <a:cs typeface="Calibri"/>
              </a:rPr>
              <a:t> </a:t>
            </a:r>
            <a:r>
              <a:rPr sz="2100" spc="-26" dirty="0">
                <a:latin typeface="Calibri"/>
                <a:cs typeface="Calibri"/>
              </a:rPr>
              <a:t>v</a:t>
            </a:r>
            <a:r>
              <a:rPr sz="2100" spc="-4" dirty="0">
                <a:latin typeface="Calibri"/>
                <a:cs typeface="Calibri"/>
              </a:rPr>
              <a:t>ec</a:t>
            </a:r>
            <a:r>
              <a:rPr sz="2100" spc="-19" dirty="0">
                <a:latin typeface="Calibri"/>
                <a:cs typeface="Calibri"/>
              </a:rPr>
              <a:t>t</a:t>
            </a:r>
            <a:r>
              <a:rPr sz="2100" spc="-8" dirty="0">
                <a:latin typeface="Calibri"/>
                <a:cs typeface="Calibri"/>
              </a:rPr>
              <a:t>o</a:t>
            </a:r>
            <a:r>
              <a:rPr sz="2100" spc="-4" dirty="0">
                <a:latin typeface="Calibri"/>
                <a:cs typeface="Calibri"/>
              </a:rPr>
              <a:t>r</a:t>
            </a:r>
            <a:r>
              <a:rPr sz="2100" spc="-11" dirty="0">
                <a:latin typeface="Calibri"/>
                <a:cs typeface="Calibri"/>
              </a:rPr>
              <a:t> </a:t>
            </a:r>
            <a:r>
              <a:rPr sz="2100" spc="-8" dirty="0">
                <a:latin typeface="Calibri"/>
                <a:cs typeface="Calibri"/>
              </a:rPr>
              <a:t>o</a:t>
            </a:r>
            <a:r>
              <a:rPr sz="2100" spc="-4" dirty="0">
                <a:latin typeface="Calibri"/>
                <a:cs typeface="Calibri"/>
              </a:rPr>
              <a:t>f </a:t>
            </a:r>
            <a:r>
              <a:rPr sz="2100" spc="-8" dirty="0">
                <a:latin typeface="Calibri"/>
                <a:cs typeface="Calibri"/>
              </a:rPr>
              <a:t>dime</a:t>
            </a:r>
            <a:r>
              <a:rPr sz="2100" spc="-15" dirty="0">
                <a:latin typeface="Calibri"/>
                <a:cs typeface="Calibri"/>
              </a:rPr>
              <a:t>n</a:t>
            </a:r>
            <a:r>
              <a:rPr sz="2100" spc="-8" dirty="0">
                <a:latin typeface="Calibri"/>
                <a:cs typeface="Calibri"/>
              </a:rPr>
              <a:t>sio</a:t>
            </a:r>
            <a:r>
              <a:rPr sz="2100" spc="-4" dirty="0">
                <a:latin typeface="Calibri"/>
                <a:cs typeface="Calibri"/>
              </a:rPr>
              <a:t>n</a:t>
            </a:r>
            <a:r>
              <a:rPr sz="2100" dirty="0">
                <a:latin typeface="Calibri"/>
                <a:cs typeface="Calibri"/>
              </a:rPr>
              <a:t>	</a:t>
            </a:r>
            <a:r>
              <a:rPr sz="2100" spc="-4" dirty="0">
                <a:latin typeface="Calibri"/>
                <a:cs typeface="Calibri"/>
              </a:rPr>
              <a:t>=  </a:t>
            </a:r>
            <a:r>
              <a:rPr sz="2100" spc="-8" dirty="0">
                <a:latin typeface="Calibri"/>
                <a:cs typeface="Calibri"/>
              </a:rPr>
              <a:t>Width</a:t>
            </a:r>
            <a:r>
              <a:rPr sz="2100" spc="4" dirty="0">
                <a:latin typeface="Calibri"/>
                <a:cs typeface="Calibri"/>
              </a:rPr>
              <a:t> </a:t>
            </a:r>
            <a:r>
              <a:rPr sz="2100" spc="-4" dirty="0">
                <a:latin typeface="Calibri"/>
                <a:cs typeface="Calibri"/>
              </a:rPr>
              <a:t>of the</a:t>
            </a:r>
            <a:r>
              <a:rPr sz="2100" spc="8" dirty="0">
                <a:latin typeface="Calibri"/>
                <a:cs typeface="Calibri"/>
              </a:rPr>
              <a:t> </a:t>
            </a:r>
            <a:r>
              <a:rPr sz="2100" spc="-19" dirty="0">
                <a:latin typeface="Calibri"/>
                <a:cs typeface="Calibri"/>
              </a:rPr>
              <a:t>first</a:t>
            </a:r>
            <a:r>
              <a:rPr sz="2100" spc="15" dirty="0">
                <a:latin typeface="Calibri"/>
                <a:cs typeface="Calibri"/>
              </a:rPr>
              <a:t> </a:t>
            </a:r>
            <a:r>
              <a:rPr sz="2100" spc="-8" dirty="0">
                <a:latin typeface="Calibri"/>
                <a:cs typeface="Calibri"/>
              </a:rPr>
              <a:t>hidden</a:t>
            </a:r>
            <a:r>
              <a:rPr sz="2100" spc="15" dirty="0">
                <a:latin typeface="Calibri"/>
                <a:cs typeface="Calibri"/>
              </a:rPr>
              <a:t> </a:t>
            </a:r>
            <a:r>
              <a:rPr sz="2100" spc="-19" dirty="0">
                <a:latin typeface="Calibri"/>
                <a:cs typeface="Calibri"/>
              </a:rPr>
              <a:t>layer</a:t>
            </a:r>
            <a:endParaRPr sz="2100">
              <a:latin typeface="Calibri"/>
              <a:cs typeface="Calibri"/>
            </a:endParaRPr>
          </a:p>
        </p:txBody>
      </p:sp>
      <p:sp>
        <p:nvSpPr>
          <p:cNvPr id="24" name="Title 1"/>
          <p:cNvSpPr txBox="1">
            <a:spLocks/>
          </p:cNvSpPr>
          <p:nvPr/>
        </p:nvSpPr>
        <p:spPr>
          <a:xfrm>
            <a:off x="3314700" y="844162"/>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22" name="Picture 2" descr="E:\NIET\Project\xLogo11.png.pagespeed.ic.pydHLuCQEZ.png">
            <a:extLst>
              <a:ext uri="{FF2B5EF4-FFF2-40B4-BE49-F238E27FC236}">
                <a16:creationId xmlns:a16="http://schemas.microsoft.com/office/drawing/2014/main" id="{271299BF-E413-C304-350E-686BF24AFC9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5" name="Date Placeholder 24"/>
          <p:cNvSpPr>
            <a:spLocks noGrp="1"/>
          </p:cNvSpPr>
          <p:nvPr>
            <p:ph type="dt" sz="half" idx="10"/>
          </p:nvPr>
        </p:nvSpPr>
        <p:spPr/>
        <p:txBody>
          <a:bodyPr/>
          <a:lstStyle/>
          <a:p>
            <a:r>
              <a:rPr lang="en-US"/>
              <a:t>1/5/2020</a:t>
            </a:r>
          </a:p>
        </p:txBody>
      </p:sp>
      <p:sp>
        <p:nvSpPr>
          <p:cNvPr id="26" name="Footer Placeholder 25"/>
          <p:cNvSpPr>
            <a:spLocks noGrp="1"/>
          </p:cNvSpPr>
          <p:nvPr>
            <p:ph type="ftr" sz="quarter" idx="11"/>
          </p:nvPr>
        </p:nvSpPr>
        <p:spPr/>
        <p:txBody>
          <a:bodyPr/>
          <a:lstStyle/>
          <a:p>
            <a:r>
              <a:rPr lang="it-IT"/>
              <a:t>Ms.Shivani Sharma              COMPUTER VISION  UNIT- 1</a:t>
            </a:r>
            <a:endParaRPr lang="en-US" dirty="0"/>
          </a:p>
        </p:txBody>
      </p:sp>
      <p:sp>
        <p:nvSpPr>
          <p:cNvPr id="27" name="Slide Number Placeholder 26"/>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2885" y="1332590"/>
            <a:ext cx="3445661" cy="370121"/>
          </a:xfrm>
          <a:prstGeom prst="rect">
            <a:avLst/>
          </a:prstGeom>
        </p:spPr>
      </p:pic>
      <p:sp>
        <p:nvSpPr>
          <p:cNvPr id="3" name="object 3"/>
          <p:cNvSpPr txBox="1">
            <a:spLocks noGrp="1"/>
          </p:cNvSpPr>
          <p:nvPr>
            <p:ph type="title" idx="4294967295"/>
          </p:nvPr>
        </p:nvSpPr>
        <p:spPr>
          <a:xfrm>
            <a:off x="3009424" y="740588"/>
            <a:ext cx="3495675" cy="563616"/>
          </a:xfrm>
          <a:prstGeom prst="rect">
            <a:avLst/>
          </a:prstGeom>
        </p:spPr>
        <p:txBody>
          <a:bodyPr vert="horz" wrap="square" lIns="0" tIns="9525" rIns="0" bIns="0" rtlCol="0" anchor="ctr">
            <a:spAutoFit/>
          </a:bodyPr>
          <a:lstStyle/>
          <a:p>
            <a:pPr marL="9525">
              <a:lnSpc>
                <a:spcPct val="100000"/>
              </a:lnSpc>
              <a:spcBef>
                <a:spcPts val="75"/>
              </a:spcBef>
            </a:pPr>
            <a:r>
              <a:rPr sz="3600" spc="153" dirty="0"/>
              <a:t>General</a:t>
            </a:r>
            <a:r>
              <a:rPr sz="3600" spc="-150" dirty="0"/>
              <a:t> </a:t>
            </a:r>
            <a:r>
              <a:rPr sz="3600" spc="113" dirty="0"/>
              <a:t>Form…</a:t>
            </a:r>
            <a:endParaRPr sz="3600" dirty="0"/>
          </a:p>
        </p:txBody>
      </p:sp>
      <p:sp>
        <p:nvSpPr>
          <p:cNvPr id="9" name="object 9"/>
          <p:cNvSpPr txBox="1">
            <a:spLocks noGrp="1"/>
          </p:cNvSpPr>
          <p:nvPr>
            <p:ph type="body" idx="4294967295"/>
          </p:nvPr>
        </p:nvSpPr>
        <p:spPr>
          <a:xfrm>
            <a:off x="722710" y="1806179"/>
            <a:ext cx="8421290" cy="1874872"/>
          </a:xfrm>
          <a:prstGeom prst="rect">
            <a:avLst/>
          </a:prstGeom>
        </p:spPr>
        <p:txBody>
          <a:bodyPr vert="horz" wrap="square" lIns="0" tIns="45720" rIns="0" bIns="0" rtlCol="0">
            <a:spAutoFit/>
          </a:bodyPr>
          <a:lstStyle/>
          <a:p>
            <a:pPr marL="266700" marR="3810" indent="-257175">
              <a:lnSpc>
                <a:spcPts val="2265"/>
              </a:lnSpc>
              <a:spcBef>
                <a:spcPts val="360"/>
              </a:spcBef>
              <a:buFont typeface="Arial MT"/>
              <a:buChar char="•"/>
              <a:tabLst>
                <a:tab pos="266224" algn="l"/>
                <a:tab pos="266700" algn="l"/>
                <a:tab pos="1360170" algn="l"/>
                <a:tab pos="2312670" algn="l"/>
                <a:tab pos="2646521" algn="l"/>
              </a:tabLst>
            </a:pPr>
            <a:r>
              <a:rPr spc="-8" dirty="0"/>
              <a:t>Suppose</a:t>
            </a:r>
            <a:r>
              <a:rPr spc="30" dirty="0"/>
              <a:t> </a:t>
            </a:r>
            <a:r>
              <a:rPr spc="-11" dirty="0"/>
              <a:t>there</a:t>
            </a:r>
            <a:r>
              <a:rPr spc="19" dirty="0"/>
              <a:t> </a:t>
            </a:r>
            <a:r>
              <a:rPr spc="-15" dirty="0"/>
              <a:t>are</a:t>
            </a:r>
            <a:r>
              <a:rPr spc="8" dirty="0"/>
              <a:t> </a:t>
            </a:r>
            <a:r>
              <a:rPr spc="-4" dirty="0">
                <a:latin typeface="Cambria Math"/>
                <a:cs typeface="Cambria Math"/>
              </a:rPr>
              <a:t>𝑙</a:t>
            </a:r>
            <a:r>
              <a:rPr spc="86" dirty="0">
                <a:latin typeface="Cambria Math"/>
                <a:cs typeface="Cambria Math"/>
              </a:rPr>
              <a:t> </a:t>
            </a:r>
            <a:r>
              <a:rPr spc="-8" dirty="0"/>
              <a:t>hidden</a:t>
            </a:r>
            <a:r>
              <a:rPr spc="34" dirty="0"/>
              <a:t> </a:t>
            </a:r>
            <a:r>
              <a:rPr spc="-23" dirty="0"/>
              <a:t>layers</a:t>
            </a:r>
            <a:r>
              <a:rPr dirty="0"/>
              <a:t> </a:t>
            </a:r>
            <a:r>
              <a:rPr spc="-4" dirty="0"/>
              <a:t>and</a:t>
            </a:r>
            <a:r>
              <a:rPr spc="23" dirty="0"/>
              <a:t> </a:t>
            </a:r>
            <a:r>
              <a:rPr spc="-4" dirty="0"/>
              <a:t>each</a:t>
            </a:r>
            <a:r>
              <a:rPr dirty="0"/>
              <a:t> </a:t>
            </a:r>
            <a:r>
              <a:rPr spc="-19" dirty="0"/>
              <a:t>layer</a:t>
            </a:r>
            <a:r>
              <a:rPr dirty="0"/>
              <a:t> </a:t>
            </a:r>
            <a:r>
              <a:rPr spc="-8" dirty="0"/>
              <a:t>uses</a:t>
            </a:r>
            <a:r>
              <a:rPr spc="19" dirty="0"/>
              <a:t> </a:t>
            </a:r>
            <a:r>
              <a:rPr spc="-4" dirty="0"/>
              <a:t>an</a:t>
            </a:r>
            <a:r>
              <a:rPr spc="11" dirty="0"/>
              <a:t> </a:t>
            </a:r>
            <a:r>
              <a:rPr spc="-8" dirty="0"/>
              <a:t>identity</a:t>
            </a:r>
            <a:r>
              <a:rPr spc="23" dirty="0"/>
              <a:t> </a:t>
            </a:r>
            <a:r>
              <a:rPr spc="-8" dirty="0"/>
              <a:t>activation </a:t>
            </a:r>
            <a:r>
              <a:rPr spc="-465" dirty="0"/>
              <a:t> </a:t>
            </a:r>
            <a:r>
              <a:rPr spc="-4" dirty="0"/>
              <a:t>function,	</a:t>
            </a:r>
            <a:r>
              <a:rPr spc="-8" dirty="0"/>
              <a:t>that</a:t>
            </a:r>
            <a:r>
              <a:rPr spc="11" dirty="0"/>
              <a:t> </a:t>
            </a:r>
            <a:r>
              <a:rPr spc="-4" dirty="0"/>
              <a:t>is</a:t>
            </a:r>
            <a:r>
              <a:rPr spc="4" dirty="0"/>
              <a:t> </a:t>
            </a:r>
            <a:r>
              <a:rPr spc="-4" dirty="0">
                <a:latin typeface="Cambria Math"/>
                <a:cs typeface="Cambria Math"/>
              </a:rPr>
              <a:t>𝐼	𝑥	=</a:t>
            </a:r>
            <a:r>
              <a:rPr spc="120" dirty="0">
                <a:latin typeface="Cambria Math"/>
                <a:cs typeface="Cambria Math"/>
              </a:rPr>
              <a:t> </a:t>
            </a:r>
            <a:r>
              <a:rPr spc="26" dirty="0">
                <a:latin typeface="Cambria Math"/>
                <a:cs typeface="Cambria Math"/>
              </a:rPr>
              <a:t>𝑥.</a:t>
            </a:r>
          </a:p>
          <a:p>
            <a:pPr marL="266700" indent="-257175">
              <a:lnSpc>
                <a:spcPct val="100000"/>
              </a:lnSpc>
              <a:spcBef>
                <a:spcPts val="214"/>
              </a:spcBef>
              <a:buFont typeface="Arial MT"/>
              <a:buChar char="•"/>
              <a:tabLst>
                <a:tab pos="266224" algn="l"/>
                <a:tab pos="266700" algn="l"/>
                <a:tab pos="5437823" algn="l"/>
              </a:tabLst>
            </a:pPr>
            <a:r>
              <a:rPr spc="-49" dirty="0"/>
              <a:t>We</a:t>
            </a:r>
            <a:r>
              <a:rPr spc="4" dirty="0"/>
              <a:t> </a:t>
            </a:r>
            <a:r>
              <a:rPr spc="-8" dirty="0"/>
              <a:t>can</a:t>
            </a:r>
            <a:r>
              <a:rPr spc="11" dirty="0"/>
              <a:t> </a:t>
            </a:r>
            <a:r>
              <a:rPr spc="-8" dirty="0"/>
              <a:t>write</a:t>
            </a:r>
            <a:r>
              <a:rPr spc="8" dirty="0"/>
              <a:t> </a:t>
            </a:r>
            <a:r>
              <a:rPr spc="-8" dirty="0"/>
              <a:t>the</a:t>
            </a:r>
            <a:r>
              <a:rPr spc="8" dirty="0"/>
              <a:t> </a:t>
            </a:r>
            <a:r>
              <a:rPr spc="-11" dirty="0"/>
              <a:t>general</a:t>
            </a:r>
            <a:r>
              <a:rPr spc="4" dirty="0"/>
              <a:t> </a:t>
            </a:r>
            <a:r>
              <a:rPr spc="-11" dirty="0"/>
              <a:t>expression</a:t>
            </a:r>
            <a:r>
              <a:rPr spc="26" dirty="0"/>
              <a:t> </a:t>
            </a:r>
            <a:r>
              <a:rPr spc="-4" dirty="0"/>
              <a:t>as</a:t>
            </a:r>
            <a:r>
              <a:rPr spc="15" dirty="0"/>
              <a:t> </a:t>
            </a:r>
            <a:r>
              <a:rPr spc="-15" dirty="0"/>
              <a:t>follows	</a:t>
            </a:r>
            <a:r>
              <a:rPr spc="-4" dirty="0"/>
              <a:t>-</a:t>
            </a:r>
          </a:p>
          <a:p>
            <a:pPr marL="9525">
              <a:lnSpc>
                <a:spcPct val="100000"/>
              </a:lnSpc>
              <a:spcBef>
                <a:spcPts val="938"/>
              </a:spcBef>
            </a:pPr>
            <a:r>
              <a:rPr spc="-4" dirty="0">
                <a:latin typeface="Arial MT"/>
                <a:cs typeface="Arial MT"/>
              </a:rPr>
              <a:t>•</a:t>
            </a:r>
          </a:p>
          <a:p>
            <a:pPr marL="9525">
              <a:lnSpc>
                <a:spcPct val="100000"/>
              </a:lnSpc>
              <a:spcBef>
                <a:spcPts val="1016"/>
              </a:spcBef>
            </a:pPr>
            <a:r>
              <a:rPr spc="-4" dirty="0">
                <a:latin typeface="Arial MT"/>
                <a:cs typeface="Arial MT"/>
              </a:rPr>
              <a:t>•</a:t>
            </a:r>
          </a:p>
        </p:txBody>
      </p:sp>
      <p:sp>
        <p:nvSpPr>
          <p:cNvPr id="4" name="object 4"/>
          <p:cNvSpPr/>
          <p:nvPr/>
        </p:nvSpPr>
        <p:spPr>
          <a:xfrm>
            <a:off x="2627185" y="2170081"/>
            <a:ext cx="324326" cy="246698"/>
          </a:xfrm>
          <a:custGeom>
            <a:avLst/>
            <a:gdLst/>
            <a:ahLst/>
            <a:cxnLst/>
            <a:rect l="l" t="t" r="r" b="b"/>
            <a:pathLst>
              <a:path w="432435" h="328930">
                <a:moveTo>
                  <a:pt x="327533" y="0"/>
                </a:moveTo>
                <a:lnTo>
                  <a:pt x="322834" y="13335"/>
                </a:lnTo>
                <a:lnTo>
                  <a:pt x="341884" y="21597"/>
                </a:lnTo>
                <a:lnTo>
                  <a:pt x="358267" y="33051"/>
                </a:lnTo>
                <a:lnTo>
                  <a:pt x="383032" y="65532"/>
                </a:lnTo>
                <a:lnTo>
                  <a:pt x="397605" y="109219"/>
                </a:lnTo>
                <a:lnTo>
                  <a:pt x="402463" y="162813"/>
                </a:lnTo>
                <a:lnTo>
                  <a:pt x="401228" y="191845"/>
                </a:lnTo>
                <a:lnTo>
                  <a:pt x="391425" y="241859"/>
                </a:lnTo>
                <a:lnTo>
                  <a:pt x="371883" y="280965"/>
                </a:lnTo>
                <a:lnTo>
                  <a:pt x="342078" y="307306"/>
                </a:lnTo>
                <a:lnTo>
                  <a:pt x="323341" y="315595"/>
                </a:lnTo>
                <a:lnTo>
                  <a:pt x="327533" y="328930"/>
                </a:lnTo>
                <a:lnTo>
                  <a:pt x="372363" y="307895"/>
                </a:lnTo>
                <a:lnTo>
                  <a:pt x="405384" y="271525"/>
                </a:lnTo>
                <a:lnTo>
                  <a:pt x="425672" y="222678"/>
                </a:lnTo>
                <a:lnTo>
                  <a:pt x="432435" y="164592"/>
                </a:lnTo>
                <a:lnTo>
                  <a:pt x="430724" y="134417"/>
                </a:lnTo>
                <a:lnTo>
                  <a:pt x="417111" y="80974"/>
                </a:lnTo>
                <a:lnTo>
                  <a:pt x="390237" y="37468"/>
                </a:lnTo>
                <a:lnTo>
                  <a:pt x="351339" y="8616"/>
                </a:lnTo>
                <a:lnTo>
                  <a:pt x="327533" y="0"/>
                </a:lnTo>
                <a:close/>
              </a:path>
              <a:path w="432435" h="328930">
                <a:moveTo>
                  <a:pt x="104901" y="0"/>
                </a:moveTo>
                <a:lnTo>
                  <a:pt x="60118" y="21113"/>
                </a:lnTo>
                <a:lnTo>
                  <a:pt x="27050" y="57658"/>
                </a:lnTo>
                <a:lnTo>
                  <a:pt x="6762" y="106552"/>
                </a:lnTo>
                <a:lnTo>
                  <a:pt x="0" y="164592"/>
                </a:lnTo>
                <a:lnTo>
                  <a:pt x="1690" y="194784"/>
                </a:lnTo>
                <a:lnTo>
                  <a:pt x="15216" y="248263"/>
                </a:lnTo>
                <a:lnTo>
                  <a:pt x="42054" y="291621"/>
                </a:lnTo>
                <a:lnTo>
                  <a:pt x="80968" y="320335"/>
                </a:lnTo>
                <a:lnTo>
                  <a:pt x="104901" y="328930"/>
                </a:lnTo>
                <a:lnTo>
                  <a:pt x="108965" y="315595"/>
                </a:lnTo>
                <a:lnTo>
                  <a:pt x="90249" y="307306"/>
                </a:lnTo>
                <a:lnTo>
                  <a:pt x="74104" y="295767"/>
                </a:lnTo>
                <a:lnTo>
                  <a:pt x="49530" y="262889"/>
                </a:lnTo>
                <a:lnTo>
                  <a:pt x="34845" y="218186"/>
                </a:lnTo>
                <a:lnTo>
                  <a:pt x="29972" y="162813"/>
                </a:lnTo>
                <a:lnTo>
                  <a:pt x="31188" y="134790"/>
                </a:lnTo>
                <a:lnTo>
                  <a:pt x="40955" y="86125"/>
                </a:lnTo>
                <a:lnTo>
                  <a:pt x="60577" y="47696"/>
                </a:lnTo>
                <a:lnTo>
                  <a:pt x="90624" y="21597"/>
                </a:lnTo>
                <a:lnTo>
                  <a:pt x="109600" y="13335"/>
                </a:lnTo>
                <a:lnTo>
                  <a:pt x="104901" y="0"/>
                </a:lnTo>
                <a:close/>
              </a:path>
            </a:pathLst>
          </a:custGeom>
          <a:solidFill>
            <a:srgbClr val="000000"/>
          </a:solidFill>
        </p:spPr>
        <p:txBody>
          <a:bodyPr wrap="square" lIns="0" tIns="0" rIns="0" bIns="0" rtlCol="0"/>
          <a:lstStyle/>
          <a:p>
            <a:endParaRPr sz="1350"/>
          </a:p>
        </p:txBody>
      </p:sp>
      <p:sp>
        <p:nvSpPr>
          <p:cNvPr id="5" name="object 5"/>
          <p:cNvSpPr txBox="1"/>
          <p:nvPr/>
        </p:nvSpPr>
        <p:spPr>
          <a:xfrm>
            <a:off x="640080" y="2786729"/>
            <a:ext cx="2369344" cy="332303"/>
          </a:xfrm>
          <a:prstGeom prst="rect">
            <a:avLst/>
          </a:prstGeom>
        </p:spPr>
        <p:txBody>
          <a:bodyPr vert="horz" wrap="square" lIns="0" tIns="9049" rIns="0" bIns="0" rtlCol="0">
            <a:spAutoFit/>
          </a:bodyPr>
          <a:lstStyle/>
          <a:p>
            <a:pPr marL="28575">
              <a:spcBef>
                <a:spcPts val="71"/>
              </a:spcBef>
            </a:pPr>
            <a:r>
              <a:rPr sz="3150" spc="45" baseline="-19841" dirty="0">
                <a:latin typeface="Cambria Math"/>
                <a:cs typeface="Cambria Math"/>
              </a:rPr>
              <a:t>𝑧</a:t>
            </a:r>
            <a:r>
              <a:rPr sz="1538" spc="30" dirty="0">
                <a:latin typeface="Cambria Math"/>
                <a:cs typeface="Cambria Math"/>
              </a:rPr>
              <a:t>[1]</a:t>
            </a:r>
            <a:r>
              <a:rPr sz="1538" spc="315" dirty="0">
                <a:latin typeface="Cambria Math"/>
                <a:cs typeface="Cambria Math"/>
              </a:rPr>
              <a:t> </a:t>
            </a:r>
            <a:r>
              <a:rPr sz="3150" spc="-5" baseline="-19841" dirty="0">
                <a:latin typeface="Cambria Math"/>
                <a:cs typeface="Cambria Math"/>
              </a:rPr>
              <a:t>=</a:t>
            </a:r>
            <a:r>
              <a:rPr sz="3150" spc="163" baseline="-19841" dirty="0">
                <a:latin typeface="Cambria Math"/>
                <a:cs typeface="Cambria Math"/>
              </a:rPr>
              <a:t> </a:t>
            </a:r>
            <a:r>
              <a:rPr sz="3150" spc="101" baseline="-19841" dirty="0">
                <a:latin typeface="Cambria Math"/>
                <a:cs typeface="Cambria Math"/>
              </a:rPr>
              <a:t>𝑊</a:t>
            </a:r>
            <a:r>
              <a:rPr sz="1538" spc="68" dirty="0">
                <a:latin typeface="Cambria Math"/>
                <a:cs typeface="Cambria Math"/>
              </a:rPr>
              <a:t>[1]</a:t>
            </a:r>
            <a:r>
              <a:rPr sz="2306" spc="101" baseline="21680" dirty="0">
                <a:latin typeface="Cambria Math"/>
                <a:cs typeface="Cambria Math"/>
              </a:rPr>
              <a:t>𝑇</a:t>
            </a:r>
            <a:r>
              <a:rPr sz="3150" spc="101" baseline="-19841" dirty="0">
                <a:latin typeface="Cambria Math"/>
                <a:cs typeface="Cambria Math"/>
              </a:rPr>
              <a:t>𝑋</a:t>
            </a:r>
            <a:r>
              <a:rPr sz="3150" spc="45" baseline="-19841" dirty="0">
                <a:latin typeface="Cambria Math"/>
                <a:cs typeface="Cambria Math"/>
              </a:rPr>
              <a:t> </a:t>
            </a:r>
            <a:r>
              <a:rPr sz="3150" spc="-5" baseline="-19841" dirty="0">
                <a:latin typeface="Cambria Math"/>
                <a:cs typeface="Cambria Math"/>
              </a:rPr>
              <a:t>+</a:t>
            </a:r>
            <a:r>
              <a:rPr sz="3150" spc="-11" baseline="-19841" dirty="0">
                <a:latin typeface="Cambria Math"/>
                <a:cs typeface="Cambria Math"/>
              </a:rPr>
              <a:t> </a:t>
            </a:r>
            <a:r>
              <a:rPr sz="3150" spc="33" baseline="-19841" dirty="0">
                <a:latin typeface="Cambria Math"/>
                <a:cs typeface="Cambria Math"/>
              </a:rPr>
              <a:t>𝑏</a:t>
            </a:r>
            <a:r>
              <a:rPr sz="1538" spc="23" dirty="0">
                <a:latin typeface="Cambria Math"/>
                <a:cs typeface="Cambria Math"/>
              </a:rPr>
              <a:t>[1]</a:t>
            </a:r>
            <a:endParaRPr sz="1538">
              <a:latin typeface="Cambria Math"/>
              <a:cs typeface="Cambria Math"/>
            </a:endParaRPr>
          </a:p>
        </p:txBody>
      </p:sp>
      <p:sp>
        <p:nvSpPr>
          <p:cNvPr id="6" name="object 6"/>
          <p:cNvSpPr/>
          <p:nvPr/>
        </p:nvSpPr>
        <p:spPr>
          <a:xfrm>
            <a:off x="3626644" y="2915889"/>
            <a:ext cx="240030" cy="180022"/>
          </a:xfrm>
          <a:custGeom>
            <a:avLst/>
            <a:gdLst/>
            <a:ahLst/>
            <a:cxnLst/>
            <a:rect l="l" t="t" r="r" b="b"/>
            <a:pathLst>
              <a:path w="320039" h="240030">
                <a:moveTo>
                  <a:pt x="243077" y="0"/>
                </a:moveTo>
                <a:lnTo>
                  <a:pt x="239649" y="9651"/>
                </a:lnTo>
                <a:lnTo>
                  <a:pt x="253531" y="15676"/>
                </a:lnTo>
                <a:lnTo>
                  <a:pt x="265461" y="24034"/>
                </a:lnTo>
                <a:lnTo>
                  <a:pt x="289704" y="62773"/>
                </a:lnTo>
                <a:lnTo>
                  <a:pt x="297688" y="118745"/>
                </a:lnTo>
                <a:lnTo>
                  <a:pt x="296804" y="139888"/>
                </a:lnTo>
                <a:lnTo>
                  <a:pt x="283463" y="191770"/>
                </a:lnTo>
                <a:lnTo>
                  <a:pt x="253674" y="224131"/>
                </a:lnTo>
                <a:lnTo>
                  <a:pt x="240029" y="230250"/>
                </a:lnTo>
                <a:lnTo>
                  <a:pt x="243077" y="239902"/>
                </a:lnTo>
                <a:lnTo>
                  <a:pt x="288869" y="212685"/>
                </a:lnTo>
                <a:lnTo>
                  <a:pt x="314642" y="162385"/>
                </a:lnTo>
                <a:lnTo>
                  <a:pt x="319532" y="120014"/>
                </a:lnTo>
                <a:lnTo>
                  <a:pt x="318293" y="98008"/>
                </a:lnTo>
                <a:lnTo>
                  <a:pt x="308387" y="59043"/>
                </a:lnTo>
                <a:lnTo>
                  <a:pt x="275732" y="15351"/>
                </a:lnTo>
                <a:lnTo>
                  <a:pt x="260482" y="6264"/>
                </a:lnTo>
                <a:lnTo>
                  <a:pt x="243077" y="0"/>
                </a:lnTo>
                <a:close/>
              </a:path>
              <a:path w="320039" h="240030">
                <a:moveTo>
                  <a:pt x="76580" y="0"/>
                </a:moveTo>
                <a:lnTo>
                  <a:pt x="30789" y="27271"/>
                </a:lnTo>
                <a:lnTo>
                  <a:pt x="4953" y="77692"/>
                </a:lnTo>
                <a:lnTo>
                  <a:pt x="0" y="120014"/>
                </a:lnTo>
                <a:lnTo>
                  <a:pt x="1238" y="142039"/>
                </a:lnTo>
                <a:lnTo>
                  <a:pt x="11144" y="181040"/>
                </a:lnTo>
                <a:lnTo>
                  <a:pt x="43814" y="224567"/>
                </a:lnTo>
                <a:lnTo>
                  <a:pt x="76580" y="239902"/>
                </a:lnTo>
                <a:lnTo>
                  <a:pt x="79628" y="230250"/>
                </a:lnTo>
                <a:lnTo>
                  <a:pt x="65912" y="224131"/>
                </a:lnTo>
                <a:lnTo>
                  <a:pt x="54101" y="215677"/>
                </a:lnTo>
                <a:lnTo>
                  <a:pt x="29954" y="176412"/>
                </a:lnTo>
                <a:lnTo>
                  <a:pt x="21971" y="118745"/>
                </a:lnTo>
                <a:lnTo>
                  <a:pt x="22854" y="98294"/>
                </a:lnTo>
                <a:lnTo>
                  <a:pt x="36195" y="47751"/>
                </a:lnTo>
                <a:lnTo>
                  <a:pt x="66127" y="15676"/>
                </a:lnTo>
                <a:lnTo>
                  <a:pt x="80010" y="9651"/>
                </a:lnTo>
                <a:lnTo>
                  <a:pt x="76580" y="0"/>
                </a:lnTo>
                <a:close/>
              </a:path>
            </a:pathLst>
          </a:custGeom>
          <a:solidFill>
            <a:srgbClr val="000000"/>
          </a:solidFill>
        </p:spPr>
        <p:txBody>
          <a:bodyPr wrap="square" lIns="0" tIns="0" rIns="0" bIns="0" rtlCol="0"/>
          <a:lstStyle/>
          <a:p>
            <a:endParaRPr sz="1350"/>
          </a:p>
        </p:txBody>
      </p:sp>
      <p:sp>
        <p:nvSpPr>
          <p:cNvPr id="7" name="object 7"/>
          <p:cNvSpPr/>
          <p:nvPr/>
        </p:nvSpPr>
        <p:spPr>
          <a:xfrm>
            <a:off x="3918775" y="2959894"/>
            <a:ext cx="352901" cy="246698"/>
          </a:xfrm>
          <a:custGeom>
            <a:avLst/>
            <a:gdLst/>
            <a:ahLst/>
            <a:cxnLst/>
            <a:rect l="l" t="t" r="r" b="b"/>
            <a:pathLst>
              <a:path w="470535" h="328930">
                <a:moveTo>
                  <a:pt x="365632" y="0"/>
                </a:moveTo>
                <a:lnTo>
                  <a:pt x="360933" y="13335"/>
                </a:lnTo>
                <a:lnTo>
                  <a:pt x="379983" y="21597"/>
                </a:lnTo>
                <a:lnTo>
                  <a:pt x="396366" y="33051"/>
                </a:lnTo>
                <a:lnTo>
                  <a:pt x="421131" y="65532"/>
                </a:lnTo>
                <a:lnTo>
                  <a:pt x="435705" y="109219"/>
                </a:lnTo>
                <a:lnTo>
                  <a:pt x="440563" y="162813"/>
                </a:lnTo>
                <a:lnTo>
                  <a:pt x="439328" y="191845"/>
                </a:lnTo>
                <a:lnTo>
                  <a:pt x="429525" y="241859"/>
                </a:lnTo>
                <a:lnTo>
                  <a:pt x="409983" y="280965"/>
                </a:lnTo>
                <a:lnTo>
                  <a:pt x="380178" y="307306"/>
                </a:lnTo>
                <a:lnTo>
                  <a:pt x="361441" y="315595"/>
                </a:lnTo>
                <a:lnTo>
                  <a:pt x="365632" y="328929"/>
                </a:lnTo>
                <a:lnTo>
                  <a:pt x="410463" y="307895"/>
                </a:lnTo>
                <a:lnTo>
                  <a:pt x="443483" y="271525"/>
                </a:lnTo>
                <a:lnTo>
                  <a:pt x="463772" y="222678"/>
                </a:lnTo>
                <a:lnTo>
                  <a:pt x="470535" y="164591"/>
                </a:lnTo>
                <a:lnTo>
                  <a:pt x="468824" y="134417"/>
                </a:lnTo>
                <a:lnTo>
                  <a:pt x="455211" y="80974"/>
                </a:lnTo>
                <a:lnTo>
                  <a:pt x="428337" y="37468"/>
                </a:lnTo>
                <a:lnTo>
                  <a:pt x="389439" y="8616"/>
                </a:lnTo>
                <a:lnTo>
                  <a:pt x="365632" y="0"/>
                </a:lnTo>
                <a:close/>
              </a:path>
              <a:path w="470535" h="328930">
                <a:moveTo>
                  <a:pt x="104901" y="0"/>
                </a:moveTo>
                <a:lnTo>
                  <a:pt x="60118" y="21113"/>
                </a:lnTo>
                <a:lnTo>
                  <a:pt x="27050" y="57658"/>
                </a:lnTo>
                <a:lnTo>
                  <a:pt x="6762" y="106553"/>
                </a:lnTo>
                <a:lnTo>
                  <a:pt x="0" y="164591"/>
                </a:lnTo>
                <a:lnTo>
                  <a:pt x="1690" y="194784"/>
                </a:lnTo>
                <a:lnTo>
                  <a:pt x="15216" y="248263"/>
                </a:lnTo>
                <a:lnTo>
                  <a:pt x="42054" y="291621"/>
                </a:lnTo>
                <a:lnTo>
                  <a:pt x="80968" y="320335"/>
                </a:lnTo>
                <a:lnTo>
                  <a:pt x="104901" y="328929"/>
                </a:lnTo>
                <a:lnTo>
                  <a:pt x="108965" y="315595"/>
                </a:lnTo>
                <a:lnTo>
                  <a:pt x="90249" y="307306"/>
                </a:lnTo>
                <a:lnTo>
                  <a:pt x="74104" y="295767"/>
                </a:lnTo>
                <a:lnTo>
                  <a:pt x="49529" y="262889"/>
                </a:lnTo>
                <a:lnTo>
                  <a:pt x="34845" y="218186"/>
                </a:lnTo>
                <a:lnTo>
                  <a:pt x="29971" y="162813"/>
                </a:lnTo>
                <a:lnTo>
                  <a:pt x="31188" y="134790"/>
                </a:lnTo>
                <a:lnTo>
                  <a:pt x="40955" y="86125"/>
                </a:lnTo>
                <a:lnTo>
                  <a:pt x="60577" y="47696"/>
                </a:lnTo>
                <a:lnTo>
                  <a:pt x="90624" y="21597"/>
                </a:lnTo>
                <a:lnTo>
                  <a:pt x="109600" y="13335"/>
                </a:lnTo>
                <a:lnTo>
                  <a:pt x="104901" y="0"/>
                </a:lnTo>
                <a:close/>
              </a:path>
            </a:pathLst>
          </a:custGeom>
          <a:solidFill>
            <a:srgbClr val="000000"/>
          </a:solidFill>
        </p:spPr>
        <p:txBody>
          <a:bodyPr wrap="square" lIns="0" tIns="0" rIns="0" bIns="0" rtlCol="0"/>
          <a:lstStyle/>
          <a:p>
            <a:endParaRPr sz="1350"/>
          </a:p>
        </p:txBody>
      </p:sp>
      <p:sp>
        <p:nvSpPr>
          <p:cNvPr id="8" name="object 8"/>
          <p:cNvSpPr txBox="1"/>
          <p:nvPr/>
        </p:nvSpPr>
        <p:spPr>
          <a:xfrm>
            <a:off x="3062954" y="2883884"/>
            <a:ext cx="2248853" cy="332303"/>
          </a:xfrm>
          <a:prstGeom prst="rect">
            <a:avLst/>
          </a:prstGeom>
        </p:spPr>
        <p:txBody>
          <a:bodyPr vert="horz" wrap="square" lIns="0" tIns="9049" rIns="0" bIns="0" rtlCol="0">
            <a:spAutoFit/>
          </a:bodyPr>
          <a:lstStyle/>
          <a:p>
            <a:pPr marL="47625">
              <a:spcBef>
                <a:spcPts val="71"/>
              </a:spcBef>
              <a:tabLst>
                <a:tab pos="378619" algn="l"/>
                <a:tab pos="943451" algn="l"/>
                <a:tab pos="1305878" algn="l"/>
              </a:tabLst>
            </a:pPr>
            <a:r>
              <a:rPr sz="2100" spc="-4" dirty="0">
                <a:latin typeface="Cambria Math"/>
                <a:cs typeface="Cambria Math"/>
              </a:rPr>
              <a:t>=	𝑔</a:t>
            </a:r>
            <a:r>
              <a:rPr sz="2100" spc="214" dirty="0">
                <a:latin typeface="Cambria Math"/>
                <a:cs typeface="Cambria Math"/>
              </a:rPr>
              <a:t> </a:t>
            </a:r>
            <a:r>
              <a:rPr sz="2306" spc="50" baseline="27100" dirty="0">
                <a:latin typeface="Cambria Math"/>
                <a:cs typeface="Cambria Math"/>
              </a:rPr>
              <a:t>1	</a:t>
            </a:r>
            <a:r>
              <a:rPr sz="2100" spc="-4" dirty="0">
                <a:latin typeface="Cambria Math"/>
                <a:cs typeface="Cambria Math"/>
              </a:rPr>
              <a:t>𝑋	=</a:t>
            </a:r>
            <a:r>
              <a:rPr sz="2100" spc="94" dirty="0">
                <a:latin typeface="Cambria Math"/>
                <a:cs typeface="Cambria Math"/>
              </a:rPr>
              <a:t> </a:t>
            </a:r>
            <a:r>
              <a:rPr sz="2100" spc="23" dirty="0">
                <a:latin typeface="Cambria Math"/>
                <a:cs typeface="Cambria Math"/>
              </a:rPr>
              <a:t>𝐼(𝑋)</a:t>
            </a:r>
            <a:r>
              <a:rPr sz="2100" spc="-8" dirty="0">
                <a:latin typeface="Cambria Math"/>
                <a:cs typeface="Cambria Math"/>
              </a:rPr>
              <a:t> </a:t>
            </a:r>
            <a:r>
              <a:rPr sz="2100" spc="-4" dirty="0">
                <a:latin typeface="Calibri"/>
                <a:cs typeface="Calibri"/>
              </a:rPr>
              <a:t>;</a:t>
            </a:r>
            <a:endParaRPr sz="2100">
              <a:latin typeface="Calibri"/>
              <a:cs typeface="Calibri"/>
            </a:endParaRPr>
          </a:p>
        </p:txBody>
      </p:sp>
      <p:sp>
        <p:nvSpPr>
          <p:cNvPr id="10" name="object 10"/>
          <p:cNvSpPr/>
          <p:nvPr/>
        </p:nvSpPr>
        <p:spPr>
          <a:xfrm>
            <a:off x="3804952" y="3365088"/>
            <a:ext cx="240030" cy="180022"/>
          </a:xfrm>
          <a:custGeom>
            <a:avLst/>
            <a:gdLst/>
            <a:ahLst/>
            <a:cxnLst/>
            <a:rect l="l" t="t" r="r" b="b"/>
            <a:pathLst>
              <a:path w="320039" h="240029">
                <a:moveTo>
                  <a:pt x="243077" y="0"/>
                </a:moveTo>
                <a:lnTo>
                  <a:pt x="239648" y="9651"/>
                </a:lnTo>
                <a:lnTo>
                  <a:pt x="253531" y="15676"/>
                </a:lnTo>
                <a:lnTo>
                  <a:pt x="265461" y="24034"/>
                </a:lnTo>
                <a:lnTo>
                  <a:pt x="289704" y="62773"/>
                </a:lnTo>
                <a:lnTo>
                  <a:pt x="297688" y="118744"/>
                </a:lnTo>
                <a:lnTo>
                  <a:pt x="296804" y="139888"/>
                </a:lnTo>
                <a:lnTo>
                  <a:pt x="283463" y="191769"/>
                </a:lnTo>
                <a:lnTo>
                  <a:pt x="253674" y="224131"/>
                </a:lnTo>
                <a:lnTo>
                  <a:pt x="240029" y="230250"/>
                </a:lnTo>
                <a:lnTo>
                  <a:pt x="243077" y="239902"/>
                </a:lnTo>
                <a:lnTo>
                  <a:pt x="288869" y="212685"/>
                </a:lnTo>
                <a:lnTo>
                  <a:pt x="314642" y="162385"/>
                </a:lnTo>
                <a:lnTo>
                  <a:pt x="319531" y="120014"/>
                </a:lnTo>
                <a:lnTo>
                  <a:pt x="318293" y="98008"/>
                </a:lnTo>
                <a:lnTo>
                  <a:pt x="308387" y="59043"/>
                </a:lnTo>
                <a:lnTo>
                  <a:pt x="275732" y="15351"/>
                </a:lnTo>
                <a:lnTo>
                  <a:pt x="260482" y="6264"/>
                </a:lnTo>
                <a:lnTo>
                  <a:pt x="243077" y="0"/>
                </a:lnTo>
                <a:close/>
              </a:path>
              <a:path w="320039" h="240029">
                <a:moveTo>
                  <a:pt x="76580" y="0"/>
                </a:moveTo>
                <a:lnTo>
                  <a:pt x="30789" y="27271"/>
                </a:lnTo>
                <a:lnTo>
                  <a:pt x="4952" y="77692"/>
                </a:lnTo>
                <a:lnTo>
                  <a:pt x="0" y="120014"/>
                </a:lnTo>
                <a:lnTo>
                  <a:pt x="1238" y="142039"/>
                </a:lnTo>
                <a:lnTo>
                  <a:pt x="11144" y="181040"/>
                </a:lnTo>
                <a:lnTo>
                  <a:pt x="43814" y="224567"/>
                </a:lnTo>
                <a:lnTo>
                  <a:pt x="76580" y="239902"/>
                </a:lnTo>
                <a:lnTo>
                  <a:pt x="79628" y="230250"/>
                </a:lnTo>
                <a:lnTo>
                  <a:pt x="65912" y="224131"/>
                </a:lnTo>
                <a:lnTo>
                  <a:pt x="54101" y="215677"/>
                </a:lnTo>
                <a:lnTo>
                  <a:pt x="29954" y="176412"/>
                </a:lnTo>
                <a:lnTo>
                  <a:pt x="21970" y="118744"/>
                </a:lnTo>
                <a:lnTo>
                  <a:pt x="22854" y="98294"/>
                </a:lnTo>
                <a:lnTo>
                  <a:pt x="36194" y="47751"/>
                </a:lnTo>
                <a:lnTo>
                  <a:pt x="66127" y="15676"/>
                </a:lnTo>
                <a:lnTo>
                  <a:pt x="80009" y="9651"/>
                </a:lnTo>
                <a:lnTo>
                  <a:pt x="76580" y="0"/>
                </a:lnTo>
                <a:close/>
              </a:path>
            </a:pathLst>
          </a:custGeom>
          <a:solidFill>
            <a:srgbClr val="000000"/>
          </a:solidFill>
        </p:spPr>
        <p:txBody>
          <a:bodyPr wrap="square" lIns="0" tIns="0" rIns="0" bIns="0" rtlCol="0"/>
          <a:lstStyle/>
          <a:p>
            <a:endParaRPr sz="1350"/>
          </a:p>
        </p:txBody>
      </p:sp>
      <p:sp>
        <p:nvSpPr>
          <p:cNvPr id="11" name="object 11"/>
          <p:cNvSpPr/>
          <p:nvPr/>
        </p:nvSpPr>
        <p:spPr>
          <a:xfrm>
            <a:off x="4097083" y="3365182"/>
            <a:ext cx="595313" cy="328136"/>
          </a:xfrm>
          <a:custGeom>
            <a:avLst/>
            <a:gdLst/>
            <a:ahLst/>
            <a:cxnLst/>
            <a:rect l="l" t="t" r="r" b="b"/>
            <a:pathLst>
              <a:path w="793750" h="437514">
                <a:moveTo>
                  <a:pt x="116967" y="22606"/>
                </a:moveTo>
                <a:lnTo>
                  <a:pt x="112649" y="8509"/>
                </a:lnTo>
                <a:lnTo>
                  <a:pt x="87134" y="18415"/>
                </a:lnTo>
                <a:lnTo>
                  <a:pt x="64731" y="34010"/>
                </a:lnTo>
                <a:lnTo>
                  <a:pt x="29210" y="82169"/>
                </a:lnTo>
                <a:lnTo>
                  <a:pt x="7315" y="147053"/>
                </a:lnTo>
                <a:lnTo>
                  <a:pt x="0" y="222897"/>
                </a:lnTo>
                <a:lnTo>
                  <a:pt x="1828" y="262204"/>
                </a:lnTo>
                <a:lnTo>
                  <a:pt x="16446" y="332638"/>
                </a:lnTo>
                <a:lnTo>
                  <a:pt x="45415" y="390626"/>
                </a:lnTo>
                <a:lnTo>
                  <a:pt x="87134" y="427443"/>
                </a:lnTo>
                <a:lnTo>
                  <a:pt x="112649" y="437388"/>
                </a:lnTo>
                <a:lnTo>
                  <a:pt x="116967" y="423164"/>
                </a:lnTo>
                <a:lnTo>
                  <a:pt x="97269" y="412953"/>
                </a:lnTo>
                <a:lnTo>
                  <a:pt x="80111" y="398106"/>
                </a:lnTo>
                <a:lnTo>
                  <a:pt x="53467" y="354457"/>
                </a:lnTo>
                <a:lnTo>
                  <a:pt x="37287" y="295135"/>
                </a:lnTo>
                <a:lnTo>
                  <a:pt x="31877" y="223139"/>
                </a:lnTo>
                <a:lnTo>
                  <a:pt x="33223" y="185420"/>
                </a:lnTo>
                <a:lnTo>
                  <a:pt x="44030" y="119595"/>
                </a:lnTo>
                <a:lnTo>
                  <a:pt x="65506" y="67284"/>
                </a:lnTo>
                <a:lnTo>
                  <a:pt x="97269" y="32854"/>
                </a:lnTo>
                <a:lnTo>
                  <a:pt x="116967" y="22606"/>
                </a:lnTo>
                <a:close/>
              </a:path>
              <a:path w="793750" h="437514">
                <a:moveTo>
                  <a:pt x="402971" y="0"/>
                </a:moveTo>
                <a:lnTo>
                  <a:pt x="346583" y="0"/>
                </a:lnTo>
                <a:lnTo>
                  <a:pt x="346583" y="8890"/>
                </a:lnTo>
                <a:lnTo>
                  <a:pt x="346583" y="231140"/>
                </a:lnTo>
                <a:lnTo>
                  <a:pt x="346583" y="240030"/>
                </a:lnTo>
                <a:lnTo>
                  <a:pt x="402971" y="240030"/>
                </a:lnTo>
                <a:lnTo>
                  <a:pt x="402971" y="231140"/>
                </a:lnTo>
                <a:lnTo>
                  <a:pt x="367538" y="231140"/>
                </a:lnTo>
                <a:lnTo>
                  <a:pt x="367538" y="8890"/>
                </a:lnTo>
                <a:lnTo>
                  <a:pt x="402971" y="8890"/>
                </a:lnTo>
                <a:lnTo>
                  <a:pt x="402971" y="0"/>
                </a:lnTo>
                <a:close/>
              </a:path>
              <a:path w="793750" h="437514">
                <a:moveTo>
                  <a:pt x="620395" y="0"/>
                </a:moveTo>
                <a:lnTo>
                  <a:pt x="564007" y="0"/>
                </a:lnTo>
                <a:lnTo>
                  <a:pt x="564007" y="8890"/>
                </a:lnTo>
                <a:lnTo>
                  <a:pt x="599440" y="8890"/>
                </a:lnTo>
                <a:lnTo>
                  <a:pt x="599440" y="231140"/>
                </a:lnTo>
                <a:lnTo>
                  <a:pt x="564007" y="231140"/>
                </a:lnTo>
                <a:lnTo>
                  <a:pt x="564007" y="240030"/>
                </a:lnTo>
                <a:lnTo>
                  <a:pt x="620395" y="240030"/>
                </a:lnTo>
                <a:lnTo>
                  <a:pt x="620395" y="231140"/>
                </a:lnTo>
                <a:lnTo>
                  <a:pt x="620395" y="8890"/>
                </a:lnTo>
                <a:lnTo>
                  <a:pt x="620395" y="0"/>
                </a:lnTo>
                <a:close/>
              </a:path>
              <a:path w="793750" h="437514">
                <a:moveTo>
                  <a:pt x="793496" y="222897"/>
                </a:moveTo>
                <a:lnTo>
                  <a:pt x="791654" y="183603"/>
                </a:lnTo>
                <a:lnTo>
                  <a:pt x="777036" y="113258"/>
                </a:lnTo>
                <a:lnTo>
                  <a:pt x="748068" y="55270"/>
                </a:lnTo>
                <a:lnTo>
                  <a:pt x="706348" y="18415"/>
                </a:lnTo>
                <a:lnTo>
                  <a:pt x="680847" y="8509"/>
                </a:lnTo>
                <a:lnTo>
                  <a:pt x="676529" y="22606"/>
                </a:lnTo>
                <a:lnTo>
                  <a:pt x="696214" y="32854"/>
                </a:lnTo>
                <a:lnTo>
                  <a:pt x="713371" y="47739"/>
                </a:lnTo>
                <a:lnTo>
                  <a:pt x="740029" y="91440"/>
                </a:lnTo>
                <a:lnTo>
                  <a:pt x="756196" y="150914"/>
                </a:lnTo>
                <a:lnTo>
                  <a:pt x="761619" y="223139"/>
                </a:lnTo>
                <a:lnTo>
                  <a:pt x="760260" y="260718"/>
                </a:lnTo>
                <a:lnTo>
                  <a:pt x="749452" y="326390"/>
                </a:lnTo>
                <a:lnTo>
                  <a:pt x="727976" y="378612"/>
                </a:lnTo>
                <a:lnTo>
                  <a:pt x="696214" y="412953"/>
                </a:lnTo>
                <a:lnTo>
                  <a:pt x="676529" y="423164"/>
                </a:lnTo>
                <a:lnTo>
                  <a:pt x="680847" y="437388"/>
                </a:lnTo>
                <a:lnTo>
                  <a:pt x="728751" y="411848"/>
                </a:lnTo>
                <a:lnTo>
                  <a:pt x="764286" y="363728"/>
                </a:lnTo>
                <a:lnTo>
                  <a:pt x="786168" y="298792"/>
                </a:lnTo>
                <a:lnTo>
                  <a:pt x="791654" y="262204"/>
                </a:lnTo>
                <a:lnTo>
                  <a:pt x="793496" y="222897"/>
                </a:lnTo>
                <a:close/>
              </a:path>
            </a:pathLst>
          </a:custGeom>
          <a:solidFill>
            <a:srgbClr val="000000"/>
          </a:solidFill>
        </p:spPr>
        <p:txBody>
          <a:bodyPr wrap="square" lIns="0" tIns="0" rIns="0" bIns="0" rtlCol="0"/>
          <a:lstStyle/>
          <a:p>
            <a:endParaRPr sz="1350"/>
          </a:p>
        </p:txBody>
      </p:sp>
      <p:sp>
        <p:nvSpPr>
          <p:cNvPr id="12" name="object 12"/>
          <p:cNvSpPr txBox="1"/>
          <p:nvPr/>
        </p:nvSpPr>
        <p:spPr>
          <a:xfrm>
            <a:off x="630555" y="3235700"/>
            <a:ext cx="3924776" cy="332303"/>
          </a:xfrm>
          <a:prstGeom prst="rect">
            <a:avLst/>
          </a:prstGeom>
        </p:spPr>
        <p:txBody>
          <a:bodyPr vert="horz" wrap="square" lIns="0" tIns="9049" rIns="0" bIns="0" rtlCol="0">
            <a:spAutoFit/>
          </a:bodyPr>
          <a:lstStyle/>
          <a:p>
            <a:pPr marL="38100">
              <a:spcBef>
                <a:spcPts val="71"/>
              </a:spcBef>
              <a:tabLst>
                <a:tab pos="3563303" algn="l"/>
              </a:tabLst>
            </a:pPr>
            <a:r>
              <a:rPr sz="3150" spc="45" baseline="-19841" dirty="0">
                <a:latin typeface="Cambria Math"/>
                <a:cs typeface="Cambria Math"/>
              </a:rPr>
              <a:t>𝑧</a:t>
            </a:r>
            <a:r>
              <a:rPr sz="1538" spc="30" dirty="0">
                <a:latin typeface="Cambria Math"/>
                <a:cs typeface="Cambria Math"/>
              </a:rPr>
              <a:t>[2]</a:t>
            </a:r>
            <a:r>
              <a:rPr sz="1538" spc="334" dirty="0">
                <a:latin typeface="Cambria Math"/>
                <a:cs typeface="Cambria Math"/>
              </a:rPr>
              <a:t> </a:t>
            </a:r>
            <a:r>
              <a:rPr sz="3150" spc="-5" baseline="-19841" dirty="0">
                <a:latin typeface="Cambria Math"/>
                <a:cs typeface="Cambria Math"/>
              </a:rPr>
              <a:t>=</a:t>
            </a:r>
            <a:r>
              <a:rPr sz="3150" spc="191" baseline="-19841" dirty="0">
                <a:latin typeface="Cambria Math"/>
                <a:cs typeface="Cambria Math"/>
              </a:rPr>
              <a:t> </a:t>
            </a:r>
            <a:r>
              <a:rPr sz="3150" spc="84" baseline="-19841" dirty="0">
                <a:latin typeface="Cambria Math"/>
                <a:cs typeface="Cambria Math"/>
              </a:rPr>
              <a:t>𝑊</a:t>
            </a:r>
            <a:r>
              <a:rPr sz="1538" spc="56" dirty="0">
                <a:latin typeface="Cambria Math"/>
                <a:cs typeface="Cambria Math"/>
              </a:rPr>
              <a:t>[2]</a:t>
            </a:r>
            <a:r>
              <a:rPr sz="2306" spc="84" baseline="21680" dirty="0">
                <a:latin typeface="Cambria Math"/>
                <a:cs typeface="Cambria Math"/>
              </a:rPr>
              <a:t>𝑇</a:t>
            </a:r>
            <a:r>
              <a:rPr sz="3150" spc="84" baseline="-19841" dirty="0">
                <a:latin typeface="Cambria Math"/>
                <a:cs typeface="Cambria Math"/>
              </a:rPr>
              <a:t>𝑧</a:t>
            </a:r>
            <a:r>
              <a:rPr sz="1538" spc="56" dirty="0">
                <a:latin typeface="Cambria Math"/>
                <a:cs typeface="Cambria Math"/>
              </a:rPr>
              <a:t>[1]</a:t>
            </a:r>
            <a:r>
              <a:rPr sz="1538" spc="217" dirty="0">
                <a:latin typeface="Cambria Math"/>
                <a:cs typeface="Cambria Math"/>
              </a:rPr>
              <a:t> </a:t>
            </a:r>
            <a:r>
              <a:rPr sz="3150" spc="-5" baseline="-19841" dirty="0">
                <a:latin typeface="Cambria Math"/>
                <a:cs typeface="Cambria Math"/>
              </a:rPr>
              <a:t>+</a:t>
            </a:r>
            <a:r>
              <a:rPr sz="3150" spc="5" baseline="-19841" dirty="0">
                <a:latin typeface="Cambria Math"/>
                <a:cs typeface="Cambria Math"/>
              </a:rPr>
              <a:t> </a:t>
            </a:r>
            <a:r>
              <a:rPr sz="3150" spc="33" baseline="-19841" dirty="0">
                <a:latin typeface="Cambria Math"/>
                <a:cs typeface="Cambria Math"/>
              </a:rPr>
              <a:t>𝑏</a:t>
            </a:r>
            <a:r>
              <a:rPr sz="1538" spc="23" dirty="0">
                <a:latin typeface="Cambria Math"/>
                <a:cs typeface="Cambria Math"/>
              </a:rPr>
              <a:t>[2]	</a:t>
            </a:r>
            <a:r>
              <a:rPr sz="3150" spc="-5" baseline="-19841" dirty="0">
                <a:latin typeface="Cambria Math"/>
                <a:cs typeface="Cambria Math"/>
              </a:rPr>
              <a:t>𝑧</a:t>
            </a:r>
            <a:r>
              <a:rPr sz="3150" spc="191" baseline="-19841" dirty="0">
                <a:latin typeface="Cambria Math"/>
                <a:cs typeface="Cambria Math"/>
              </a:rPr>
              <a:t> </a:t>
            </a:r>
            <a:r>
              <a:rPr sz="1538" spc="34" dirty="0">
                <a:latin typeface="Cambria Math"/>
                <a:cs typeface="Cambria Math"/>
              </a:rPr>
              <a:t>1</a:t>
            </a:r>
            <a:endParaRPr sz="1538">
              <a:latin typeface="Cambria Math"/>
              <a:cs typeface="Cambria Math"/>
            </a:endParaRPr>
          </a:p>
        </p:txBody>
      </p:sp>
      <p:sp>
        <p:nvSpPr>
          <p:cNvPr id="13" name="object 13"/>
          <p:cNvSpPr/>
          <p:nvPr/>
        </p:nvSpPr>
        <p:spPr>
          <a:xfrm>
            <a:off x="5609368" y="3365182"/>
            <a:ext cx="42386" cy="180022"/>
          </a:xfrm>
          <a:custGeom>
            <a:avLst/>
            <a:gdLst/>
            <a:ahLst/>
            <a:cxnLst/>
            <a:rect l="l" t="t" r="r" b="b"/>
            <a:pathLst>
              <a:path w="56515" h="240029">
                <a:moveTo>
                  <a:pt x="56388" y="0"/>
                </a:moveTo>
                <a:lnTo>
                  <a:pt x="0" y="0"/>
                </a:lnTo>
                <a:lnTo>
                  <a:pt x="0" y="8890"/>
                </a:lnTo>
                <a:lnTo>
                  <a:pt x="35433" y="8890"/>
                </a:lnTo>
                <a:lnTo>
                  <a:pt x="35433" y="231140"/>
                </a:lnTo>
                <a:lnTo>
                  <a:pt x="0" y="231140"/>
                </a:lnTo>
                <a:lnTo>
                  <a:pt x="0" y="240030"/>
                </a:lnTo>
                <a:lnTo>
                  <a:pt x="56388" y="240030"/>
                </a:lnTo>
                <a:lnTo>
                  <a:pt x="56388" y="231140"/>
                </a:lnTo>
                <a:lnTo>
                  <a:pt x="56388" y="8890"/>
                </a:lnTo>
                <a:lnTo>
                  <a:pt x="56388" y="0"/>
                </a:lnTo>
                <a:close/>
              </a:path>
            </a:pathLst>
          </a:custGeom>
          <a:solidFill>
            <a:srgbClr val="000000"/>
          </a:solidFill>
        </p:spPr>
        <p:txBody>
          <a:bodyPr wrap="square" lIns="0" tIns="0" rIns="0" bIns="0" rtlCol="0"/>
          <a:lstStyle/>
          <a:p>
            <a:endParaRPr sz="1350"/>
          </a:p>
        </p:txBody>
      </p:sp>
      <p:sp>
        <p:nvSpPr>
          <p:cNvPr id="14" name="object 14"/>
          <p:cNvSpPr/>
          <p:nvPr/>
        </p:nvSpPr>
        <p:spPr>
          <a:xfrm>
            <a:off x="5446300" y="3365182"/>
            <a:ext cx="42386" cy="180022"/>
          </a:xfrm>
          <a:custGeom>
            <a:avLst/>
            <a:gdLst/>
            <a:ahLst/>
            <a:cxnLst/>
            <a:rect l="l" t="t" r="r" b="b"/>
            <a:pathLst>
              <a:path w="56515" h="240029">
                <a:moveTo>
                  <a:pt x="56388" y="0"/>
                </a:moveTo>
                <a:lnTo>
                  <a:pt x="0" y="0"/>
                </a:lnTo>
                <a:lnTo>
                  <a:pt x="0" y="8890"/>
                </a:lnTo>
                <a:lnTo>
                  <a:pt x="0" y="231140"/>
                </a:lnTo>
                <a:lnTo>
                  <a:pt x="0" y="240030"/>
                </a:lnTo>
                <a:lnTo>
                  <a:pt x="56388" y="240030"/>
                </a:lnTo>
                <a:lnTo>
                  <a:pt x="56388" y="231140"/>
                </a:lnTo>
                <a:lnTo>
                  <a:pt x="20955" y="231140"/>
                </a:lnTo>
                <a:lnTo>
                  <a:pt x="20955" y="8890"/>
                </a:lnTo>
                <a:lnTo>
                  <a:pt x="56388" y="8890"/>
                </a:lnTo>
                <a:lnTo>
                  <a:pt x="56388" y="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309080" y="3332855"/>
            <a:ext cx="2597468" cy="332303"/>
          </a:xfrm>
          <a:prstGeom prst="rect">
            <a:avLst/>
          </a:prstGeom>
        </p:spPr>
        <p:txBody>
          <a:bodyPr vert="horz" wrap="square" lIns="0" tIns="9049" rIns="0" bIns="0" rtlCol="0">
            <a:spAutoFit/>
          </a:bodyPr>
          <a:lstStyle/>
          <a:p>
            <a:pPr marL="38100">
              <a:spcBef>
                <a:spcPts val="71"/>
              </a:spcBef>
              <a:tabLst>
                <a:tab pos="1480185" algn="l"/>
              </a:tabLst>
            </a:pPr>
            <a:r>
              <a:rPr sz="2100" spc="-4" dirty="0">
                <a:latin typeface="Cambria Math"/>
                <a:cs typeface="Cambria Math"/>
              </a:rPr>
              <a:t>=</a:t>
            </a:r>
            <a:r>
              <a:rPr sz="2100" spc="120" dirty="0">
                <a:latin typeface="Cambria Math"/>
                <a:cs typeface="Cambria Math"/>
              </a:rPr>
              <a:t> </a:t>
            </a:r>
            <a:r>
              <a:rPr sz="2100" spc="-4" dirty="0">
                <a:latin typeface="Cambria Math"/>
                <a:cs typeface="Cambria Math"/>
              </a:rPr>
              <a:t>𝑔</a:t>
            </a:r>
            <a:r>
              <a:rPr sz="2100" spc="214" dirty="0">
                <a:latin typeface="Cambria Math"/>
                <a:cs typeface="Cambria Math"/>
              </a:rPr>
              <a:t> </a:t>
            </a:r>
            <a:r>
              <a:rPr sz="2306" spc="50" baseline="27100" dirty="0">
                <a:latin typeface="Cambria Math"/>
                <a:cs typeface="Cambria Math"/>
              </a:rPr>
              <a:t>2	</a:t>
            </a:r>
            <a:r>
              <a:rPr sz="2100" spc="-4" dirty="0">
                <a:latin typeface="Cambria Math"/>
                <a:cs typeface="Cambria Math"/>
              </a:rPr>
              <a:t>=</a:t>
            </a:r>
            <a:r>
              <a:rPr sz="2100" spc="105" dirty="0">
                <a:latin typeface="Cambria Math"/>
                <a:cs typeface="Cambria Math"/>
              </a:rPr>
              <a:t> </a:t>
            </a:r>
            <a:r>
              <a:rPr sz="2100" spc="19" dirty="0">
                <a:latin typeface="Cambria Math"/>
                <a:cs typeface="Cambria Math"/>
              </a:rPr>
              <a:t>𝐼(𝑧</a:t>
            </a:r>
            <a:r>
              <a:rPr sz="2100" spc="161" dirty="0">
                <a:latin typeface="Cambria Math"/>
                <a:cs typeface="Cambria Math"/>
              </a:rPr>
              <a:t> </a:t>
            </a:r>
            <a:r>
              <a:rPr sz="2306" spc="50" baseline="27100" dirty="0">
                <a:latin typeface="Cambria Math"/>
                <a:cs typeface="Cambria Math"/>
              </a:rPr>
              <a:t>1</a:t>
            </a:r>
            <a:r>
              <a:rPr sz="2306" spc="405" baseline="27100" dirty="0">
                <a:latin typeface="Cambria Math"/>
                <a:cs typeface="Cambria Math"/>
              </a:rPr>
              <a:t> </a:t>
            </a:r>
            <a:r>
              <a:rPr sz="2100" spc="-4" dirty="0">
                <a:latin typeface="Cambria Math"/>
                <a:cs typeface="Cambria Math"/>
              </a:rPr>
              <a:t>)</a:t>
            </a:r>
            <a:r>
              <a:rPr sz="2100" spc="-4" dirty="0">
                <a:latin typeface="Calibri"/>
                <a:cs typeface="Calibri"/>
              </a:rPr>
              <a:t>;</a:t>
            </a:r>
            <a:endParaRPr sz="2100">
              <a:latin typeface="Calibri"/>
              <a:cs typeface="Calibri"/>
            </a:endParaRPr>
          </a:p>
        </p:txBody>
      </p:sp>
      <p:sp>
        <p:nvSpPr>
          <p:cNvPr id="16" name="object 16"/>
          <p:cNvSpPr txBox="1"/>
          <p:nvPr/>
        </p:nvSpPr>
        <p:spPr>
          <a:xfrm>
            <a:off x="401955" y="3694918"/>
            <a:ext cx="993458" cy="349680"/>
          </a:xfrm>
          <a:prstGeom prst="rect">
            <a:avLst/>
          </a:prstGeom>
        </p:spPr>
        <p:txBody>
          <a:bodyPr vert="horz" wrap="square" lIns="0" tIns="9049" rIns="0" bIns="0" rtlCol="0">
            <a:spAutoFit/>
          </a:bodyPr>
          <a:lstStyle/>
          <a:p>
            <a:pPr marL="266700" indent="-257175">
              <a:spcBef>
                <a:spcPts val="71"/>
              </a:spcBef>
              <a:buSzPct val="94915"/>
              <a:buFont typeface="Arial MT"/>
              <a:buChar char="•"/>
              <a:tabLst>
                <a:tab pos="266224" algn="l"/>
                <a:tab pos="266700" algn="l"/>
              </a:tabLst>
            </a:pPr>
            <a:r>
              <a:rPr sz="2213" spc="-90" dirty="0">
                <a:latin typeface="Cambria Math"/>
                <a:cs typeface="Cambria Math"/>
              </a:rPr>
              <a:t>…</a:t>
            </a:r>
            <a:r>
              <a:rPr sz="2213" spc="-30" dirty="0">
                <a:latin typeface="Cambria Math"/>
                <a:cs typeface="Cambria Math"/>
              </a:rPr>
              <a:t> </a:t>
            </a:r>
            <a:r>
              <a:rPr sz="2213" spc="-90" dirty="0">
                <a:latin typeface="Cambria Math"/>
                <a:cs typeface="Cambria Math"/>
              </a:rPr>
              <a:t>…</a:t>
            </a:r>
            <a:r>
              <a:rPr sz="2213" spc="-30" dirty="0">
                <a:latin typeface="Cambria Math"/>
                <a:cs typeface="Cambria Math"/>
              </a:rPr>
              <a:t> </a:t>
            </a:r>
            <a:r>
              <a:rPr sz="2213" spc="-90" dirty="0">
                <a:latin typeface="Cambria Math"/>
                <a:cs typeface="Cambria Math"/>
              </a:rPr>
              <a:t>…</a:t>
            </a:r>
            <a:endParaRPr sz="2213">
              <a:latin typeface="Cambria Math"/>
              <a:cs typeface="Cambria Math"/>
            </a:endParaRPr>
          </a:p>
        </p:txBody>
      </p:sp>
      <p:sp>
        <p:nvSpPr>
          <p:cNvPr id="17" name="object 17"/>
          <p:cNvSpPr/>
          <p:nvPr/>
        </p:nvSpPr>
        <p:spPr>
          <a:xfrm>
            <a:off x="3910108" y="4182332"/>
            <a:ext cx="203359" cy="180022"/>
          </a:xfrm>
          <a:custGeom>
            <a:avLst/>
            <a:gdLst/>
            <a:ahLst/>
            <a:cxnLst/>
            <a:rect l="l" t="t" r="r" b="b"/>
            <a:pathLst>
              <a:path w="271145" h="240029">
                <a:moveTo>
                  <a:pt x="194310" y="0"/>
                </a:moveTo>
                <a:lnTo>
                  <a:pt x="190881" y="9651"/>
                </a:lnTo>
                <a:lnTo>
                  <a:pt x="204763" y="15676"/>
                </a:lnTo>
                <a:lnTo>
                  <a:pt x="216693" y="24034"/>
                </a:lnTo>
                <a:lnTo>
                  <a:pt x="240936" y="62773"/>
                </a:lnTo>
                <a:lnTo>
                  <a:pt x="248920" y="118744"/>
                </a:lnTo>
                <a:lnTo>
                  <a:pt x="248036" y="139888"/>
                </a:lnTo>
                <a:lnTo>
                  <a:pt x="234696" y="191769"/>
                </a:lnTo>
                <a:lnTo>
                  <a:pt x="204906" y="224131"/>
                </a:lnTo>
                <a:lnTo>
                  <a:pt x="191262" y="230250"/>
                </a:lnTo>
                <a:lnTo>
                  <a:pt x="194310" y="239902"/>
                </a:lnTo>
                <a:lnTo>
                  <a:pt x="240101" y="212685"/>
                </a:lnTo>
                <a:lnTo>
                  <a:pt x="265874" y="162385"/>
                </a:lnTo>
                <a:lnTo>
                  <a:pt x="270763" y="120014"/>
                </a:lnTo>
                <a:lnTo>
                  <a:pt x="269525" y="98008"/>
                </a:lnTo>
                <a:lnTo>
                  <a:pt x="259619" y="59043"/>
                </a:lnTo>
                <a:lnTo>
                  <a:pt x="226964" y="15351"/>
                </a:lnTo>
                <a:lnTo>
                  <a:pt x="211714" y="6264"/>
                </a:lnTo>
                <a:lnTo>
                  <a:pt x="194310" y="0"/>
                </a:lnTo>
                <a:close/>
              </a:path>
              <a:path w="271145" h="240029">
                <a:moveTo>
                  <a:pt x="76581" y="0"/>
                </a:moveTo>
                <a:lnTo>
                  <a:pt x="30789" y="27271"/>
                </a:lnTo>
                <a:lnTo>
                  <a:pt x="4953" y="77692"/>
                </a:lnTo>
                <a:lnTo>
                  <a:pt x="0" y="120014"/>
                </a:lnTo>
                <a:lnTo>
                  <a:pt x="1238" y="142039"/>
                </a:lnTo>
                <a:lnTo>
                  <a:pt x="11144" y="181040"/>
                </a:lnTo>
                <a:lnTo>
                  <a:pt x="43814" y="224567"/>
                </a:lnTo>
                <a:lnTo>
                  <a:pt x="76581" y="239902"/>
                </a:lnTo>
                <a:lnTo>
                  <a:pt x="79628" y="230250"/>
                </a:lnTo>
                <a:lnTo>
                  <a:pt x="65912" y="224131"/>
                </a:lnTo>
                <a:lnTo>
                  <a:pt x="54101" y="215677"/>
                </a:lnTo>
                <a:lnTo>
                  <a:pt x="29954" y="176412"/>
                </a:lnTo>
                <a:lnTo>
                  <a:pt x="21971" y="118744"/>
                </a:lnTo>
                <a:lnTo>
                  <a:pt x="22854" y="98294"/>
                </a:lnTo>
                <a:lnTo>
                  <a:pt x="36195" y="47751"/>
                </a:lnTo>
                <a:lnTo>
                  <a:pt x="66127" y="15676"/>
                </a:lnTo>
                <a:lnTo>
                  <a:pt x="80010" y="9651"/>
                </a:lnTo>
                <a:lnTo>
                  <a:pt x="76581" y="0"/>
                </a:lnTo>
                <a:close/>
              </a:path>
            </a:pathLst>
          </a:custGeom>
          <a:solidFill>
            <a:srgbClr val="000000"/>
          </a:solidFill>
        </p:spPr>
        <p:txBody>
          <a:bodyPr wrap="square" lIns="0" tIns="0" rIns="0" bIns="0" rtlCol="0"/>
          <a:lstStyle/>
          <a:p>
            <a:endParaRPr sz="1350"/>
          </a:p>
        </p:txBody>
      </p:sp>
      <p:sp>
        <p:nvSpPr>
          <p:cNvPr id="18" name="object 18"/>
          <p:cNvSpPr/>
          <p:nvPr/>
        </p:nvSpPr>
        <p:spPr>
          <a:xfrm>
            <a:off x="4165664" y="4182428"/>
            <a:ext cx="811530" cy="328136"/>
          </a:xfrm>
          <a:custGeom>
            <a:avLst/>
            <a:gdLst/>
            <a:ahLst/>
            <a:cxnLst/>
            <a:rect l="l" t="t" r="r" b="b"/>
            <a:pathLst>
              <a:path w="1082040" h="437514">
                <a:moveTo>
                  <a:pt x="116967" y="22606"/>
                </a:moveTo>
                <a:lnTo>
                  <a:pt x="112649" y="8509"/>
                </a:lnTo>
                <a:lnTo>
                  <a:pt x="87134" y="18415"/>
                </a:lnTo>
                <a:lnTo>
                  <a:pt x="64731" y="34010"/>
                </a:lnTo>
                <a:lnTo>
                  <a:pt x="29210" y="82169"/>
                </a:lnTo>
                <a:lnTo>
                  <a:pt x="7315" y="147053"/>
                </a:lnTo>
                <a:lnTo>
                  <a:pt x="0" y="222885"/>
                </a:lnTo>
                <a:lnTo>
                  <a:pt x="1828" y="262204"/>
                </a:lnTo>
                <a:lnTo>
                  <a:pt x="16446" y="332638"/>
                </a:lnTo>
                <a:lnTo>
                  <a:pt x="45415" y="390626"/>
                </a:lnTo>
                <a:lnTo>
                  <a:pt x="87134" y="427443"/>
                </a:lnTo>
                <a:lnTo>
                  <a:pt x="112649" y="437388"/>
                </a:lnTo>
                <a:lnTo>
                  <a:pt x="116967" y="423164"/>
                </a:lnTo>
                <a:lnTo>
                  <a:pt x="97269" y="412953"/>
                </a:lnTo>
                <a:lnTo>
                  <a:pt x="80111" y="398106"/>
                </a:lnTo>
                <a:lnTo>
                  <a:pt x="53467" y="354457"/>
                </a:lnTo>
                <a:lnTo>
                  <a:pt x="37287" y="295135"/>
                </a:lnTo>
                <a:lnTo>
                  <a:pt x="31877" y="223139"/>
                </a:lnTo>
                <a:lnTo>
                  <a:pt x="33223" y="185420"/>
                </a:lnTo>
                <a:lnTo>
                  <a:pt x="44030" y="119595"/>
                </a:lnTo>
                <a:lnTo>
                  <a:pt x="65506" y="67284"/>
                </a:lnTo>
                <a:lnTo>
                  <a:pt x="97269" y="32854"/>
                </a:lnTo>
                <a:lnTo>
                  <a:pt x="116967" y="22606"/>
                </a:lnTo>
                <a:close/>
              </a:path>
              <a:path w="1082040" h="437514">
                <a:moveTo>
                  <a:pt x="401447" y="0"/>
                </a:moveTo>
                <a:lnTo>
                  <a:pt x="345059" y="0"/>
                </a:lnTo>
                <a:lnTo>
                  <a:pt x="345059" y="8890"/>
                </a:lnTo>
                <a:lnTo>
                  <a:pt x="345059" y="231140"/>
                </a:lnTo>
                <a:lnTo>
                  <a:pt x="345059" y="240030"/>
                </a:lnTo>
                <a:lnTo>
                  <a:pt x="401447" y="240030"/>
                </a:lnTo>
                <a:lnTo>
                  <a:pt x="401447" y="231140"/>
                </a:lnTo>
                <a:lnTo>
                  <a:pt x="366014" y="231140"/>
                </a:lnTo>
                <a:lnTo>
                  <a:pt x="366014" y="8890"/>
                </a:lnTo>
                <a:lnTo>
                  <a:pt x="401447" y="8890"/>
                </a:lnTo>
                <a:lnTo>
                  <a:pt x="401447" y="0"/>
                </a:lnTo>
                <a:close/>
              </a:path>
              <a:path w="1082040" h="437514">
                <a:moveTo>
                  <a:pt x="908431" y="0"/>
                </a:moveTo>
                <a:lnTo>
                  <a:pt x="852043" y="0"/>
                </a:lnTo>
                <a:lnTo>
                  <a:pt x="852043" y="8890"/>
                </a:lnTo>
                <a:lnTo>
                  <a:pt x="887476" y="8890"/>
                </a:lnTo>
                <a:lnTo>
                  <a:pt x="887476" y="231140"/>
                </a:lnTo>
                <a:lnTo>
                  <a:pt x="852043" y="231140"/>
                </a:lnTo>
                <a:lnTo>
                  <a:pt x="852043" y="240030"/>
                </a:lnTo>
                <a:lnTo>
                  <a:pt x="908431" y="240030"/>
                </a:lnTo>
                <a:lnTo>
                  <a:pt x="908431" y="231140"/>
                </a:lnTo>
                <a:lnTo>
                  <a:pt x="908431" y="8890"/>
                </a:lnTo>
                <a:lnTo>
                  <a:pt x="908431" y="0"/>
                </a:lnTo>
                <a:close/>
              </a:path>
              <a:path w="1082040" h="437514">
                <a:moveTo>
                  <a:pt x="1081532" y="222885"/>
                </a:moveTo>
                <a:lnTo>
                  <a:pt x="1079690" y="183603"/>
                </a:lnTo>
                <a:lnTo>
                  <a:pt x="1065072" y="113258"/>
                </a:lnTo>
                <a:lnTo>
                  <a:pt x="1036104" y="55270"/>
                </a:lnTo>
                <a:lnTo>
                  <a:pt x="994384" y="18415"/>
                </a:lnTo>
                <a:lnTo>
                  <a:pt x="968883" y="8509"/>
                </a:lnTo>
                <a:lnTo>
                  <a:pt x="964552" y="22606"/>
                </a:lnTo>
                <a:lnTo>
                  <a:pt x="984250" y="32854"/>
                </a:lnTo>
                <a:lnTo>
                  <a:pt x="1001407" y="47739"/>
                </a:lnTo>
                <a:lnTo>
                  <a:pt x="1028052" y="91440"/>
                </a:lnTo>
                <a:lnTo>
                  <a:pt x="1044232" y="150914"/>
                </a:lnTo>
                <a:lnTo>
                  <a:pt x="1049655" y="223139"/>
                </a:lnTo>
                <a:lnTo>
                  <a:pt x="1048296" y="260718"/>
                </a:lnTo>
                <a:lnTo>
                  <a:pt x="1037488" y="326390"/>
                </a:lnTo>
                <a:lnTo>
                  <a:pt x="1016012" y="378612"/>
                </a:lnTo>
                <a:lnTo>
                  <a:pt x="984250" y="412953"/>
                </a:lnTo>
                <a:lnTo>
                  <a:pt x="964552" y="423164"/>
                </a:lnTo>
                <a:lnTo>
                  <a:pt x="968883" y="437388"/>
                </a:lnTo>
                <a:lnTo>
                  <a:pt x="1016787" y="411848"/>
                </a:lnTo>
                <a:lnTo>
                  <a:pt x="1052322" y="363728"/>
                </a:lnTo>
                <a:lnTo>
                  <a:pt x="1074204" y="298792"/>
                </a:lnTo>
                <a:lnTo>
                  <a:pt x="1079690" y="262204"/>
                </a:lnTo>
                <a:lnTo>
                  <a:pt x="1081532" y="222885"/>
                </a:lnTo>
                <a:close/>
              </a:path>
            </a:pathLst>
          </a:custGeom>
          <a:solidFill>
            <a:srgbClr val="000000"/>
          </a:solidFill>
        </p:spPr>
        <p:txBody>
          <a:bodyPr wrap="square" lIns="0" tIns="0" rIns="0" bIns="0" rtlCol="0"/>
          <a:lstStyle/>
          <a:p>
            <a:endParaRPr sz="1350"/>
          </a:p>
        </p:txBody>
      </p:sp>
      <p:sp>
        <p:nvSpPr>
          <p:cNvPr id="19" name="object 19"/>
          <p:cNvSpPr/>
          <p:nvPr/>
        </p:nvSpPr>
        <p:spPr>
          <a:xfrm>
            <a:off x="6111145" y="4182428"/>
            <a:ext cx="42386" cy="180022"/>
          </a:xfrm>
          <a:custGeom>
            <a:avLst/>
            <a:gdLst/>
            <a:ahLst/>
            <a:cxnLst/>
            <a:rect l="l" t="t" r="r" b="b"/>
            <a:pathLst>
              <a:path w="56515" h="240029">
                <a:moveTo>
                  <a:pt x="56388" y="0"/>
                </a:moveTo>
                <a:lnTo>
                  <a:pt x="0" y="0"/>
                </a:lnTo>
                <a:lnTo>
                  <a:pt x="0" y="8890"/>
                </a:lnTo>
                <a:lnTo>
                  <a:pt x="35433" y="8890"/>
                </a:lnTo>
                <a:lnTo>
                  <a:pt x="35433" y="231140"/>
                </a:lnTo>
                <a:lnTo>
                  <a:pt x="0" y="231140"/>
                </a:lnTo>
                <a:lnTo>
                  <a:pt x="0" y="240030"/>
                </a:lnTo>
                <a:lnTo>
                  <a:pt x="56388" y="240030"/>
                </a:lnTo>
                <a:lnTo>
                  <a:pt x="56388" y="231140"/>
                </a:lnTo>
                <a:lnTo>
                  <a:pt x="56388" y="8890"/>
                </a:lnTo>
                <a:lnTo>
                  <a:pt x="56388" y="0"/>
                </a:lnTo>
                <a:close/>
              </a:path>
            </a:pathLst>
          </a:custGeom>
          <a:solidFill>
            <a:srgbClr val="000000"/>
          </a:solidFill>
        </p:spPr>
        <p:txBody>
          <a:bodyPr wrap="square" lIns="0" tIns="0" rIns="0" bIns="0" rtlCol="0"/>
          <a:lstStyle/>
          <a:p>
            <a:endParaRPr sz="1350"/>
          </a:p>
        </p:txBody>
      </p:sp>
      <p:sp>
        <p:nvSpPr>
          <p:cNvPr id="20" name="object 20"/>
          <p:cNvSpPr/>
          <p:nvPr/>
        </p:nvSpPr>
        <p:spPr>
          <a:xfrm>
            <a:off x="5730907" y="4182428"/>
            <a:ext cx="42386" cy="180022"/>
          </a:xfrm>
          <a:custGeom>
            <a:avLst/>
            <a:gdLst/>
            <a:ahLst/>
            <a:cxnLst/>
            <a:rect l="l" t="t" r="r" b="b"/>
            <a:pathLst>
              <a:path w="56515" h="240029">
                <a:moveTo>
                  <a:pt x="56388" y="0"/>
                </a:moveTo>
                <a:lnTo>
                  <a:pt x="0" y="0"/>
                </a:lnTo>
                <a:lnTo>
                  <a:pt x="0" y="8890"/>
                </a:lnTo>
                <a:lnTo>
                  <a:pt x="0" y="231140"/>
                </a:lnTo>
                <a:lnTo>
                  <a:pt x="0" y="240030"/>
                </a:lnTo>
                <a:lnTo>
                  <a:pt x="56388" y="240030"/>
                </a:lnTo>
                <a:lnTo>
                  <a:pt x="56388" y="231140"/>
                </a:lnTo>
                <a:lnTo>
                  <a:pt x="20955" y="231140"/>
                </a:lnTo>
                <a:lnTo>
                  <a:pt x="20955" y="8890"/>
                </a:lnTo>
                <a:lnTo>
                  <a:pt x="56388" y="8890"/>
                </a:lnTo>
                <a:lnTo>
                  <a:pt x="56388" y="0"/>
                </a:lnTo>
                <a:close/>
              </a:path>
            </a:pathLst>
          </a:custGeom>
          <a:solidFill>
            <a:srgbClr val="000000"/>
          </a:solidFill>
        </p:spPr>
        <p:txBody>
          <a:bodyPr wrap="square" lIns="0" tIns="0" rIns="0" bIns="0" rtlCol="0"/>
          <a:lstStyle/>
          <a:p>
            <a:endParaRPr sz="1350"/>
          </a:p>
        </p:txBody>
      </p:sp>
      <p:sp>
        <p:nvSpPr>
          <p:cNvPr id="21" name="object 21"/>
          <p:cNvSpPr txBox="1"/>
          <p:nvPr/>
        </p:nvSpPr>
        <p:spPr>
          <a:xfrm>
            <a:off x="382905" y="3900104"/>
            <a:ext cx="7962900" cy="1269418"/>
          </a:xfrm>
          <a:prstGeom prst="rect">
            <a:avLst/>
          </a:prstGeom>
        </p:spPr>
        <p:txBody>
          <a:bodyPr vert="horz" wrap="square" lIns="0" tIns="162401" rIns="0" bIns="0" rtlCol="0">
            <a:spAutoFit/>
          </a:bodyPr>
          <a:lstStyle/>
          <a:p>
            <a:pPr marL="285750" indent="-257175">
              <a:spcBef>
                <a:spcPts val="1279"/>
              </a:spcBef>
              <a:buFont typeface="Arial MT"/>
              <a:buChar char="•"/>
              <a:tabLst>
                <a:tab pos="285274" algn="l"/>
                <a:tab pos="285750" algn="l"/>
                <a:tab pos="3068955" algn="l"/>
                <a:tab pos="3879533" algn="l"/>
                <a:tab pos="4692491" algn="l"/>
              </a:tabLst>
            </a:pPr>
            <a:r>
              <a:rPr sz="3150" spc="73" baseline="-19841" dirty="0">
                <a:latin typeface="Cambria Math"/>
                <a:cs typeface="Cambria Math"/>
              </a:rPr>
              <a:t>𝑧</a:t>
            </a:r>
            <a:r>
              <a:rPr sz="1538" spc="49" dirty="0">
                <a:latin typeface="Cambria Math"/>
                <a:cs typeface="Cambria Math"/>
              </a:rPr>
              <a:t>[𝑙]</a:t>
            </a:r>
            <a:r>
              <a:rPr sz="1538" spc="330" dirty="0">
                <a:latin typeface="Cambria Math"/>
                <a:cs typeface="Cambria Math"/>
              </a:rPr>
              <a:t> </a:t>
            </a:r>
            <a:r>
              <a:rPr sz="3150" spc="-5" baseline="-19841" dirty="0">
                <a:latin typeface="Cambria Math"/>
                <a:cs typeface="Cambria Math"/>
              </a:rPr>
              <a:t>=</a:t>
            </a:r>
            <a:r>
              <a:rPr sz="3150" spc="185" baseline="-19841" dirty="0">
                <a:latin typeface="Cambria Math"/>
                <a:cs typeface="Cambria Math"/>
              </a:rPr>
              <a:t> </a:t>
            </a:r>
            <a:r>
              <a:rPr sz="3150" spc="90" baseline="-19841" dirty="0">
                <a:latin typeface="Cambria Math"/>
                <a:cs typeface="Cambria Math"/>
              </a:rPr>
              <a:t>𝑊</a:t>
            </a:r>
            <a:r>
              <a:rPr sz="1538" spc="60" dirty="0">
                <a:latin typeface="Cambria Math"/>
                <a:cs typeface="Cambria Math"/>
              </a:rPr>
              <a:t>[𝑙]</a:t>
            </a:r>
            <a:r>
              <a:rPr sz="2306" spc="90" baseline="21680" dirty="0">
                <a:latin typeface="Cambria Math"/>
                <a:cs typeface="Cambria Math"/>
              </a:rPr>
              <a:t>𝑇</a:t>
            </a:r>
            <a:r>
              <a:rPr sz="3150" spc="90" baseline="-19841" dirty="0">
                <a:latin typeface="Cambria Math"/>
                <a:cs typeface="Cambria Math"/>
              </a:rPr>
              <a:t>𝑧</a:t>
            </a:r>
            <a:r>
              <a:rPr sz="1538" spc="60" dirty="0">
                <a:latin typeface="Cambria Math"/>
                <a:cs typeface="Cambria Math"/>
              </a:rPr>
              <a:t>[𝑙−1]</a:t>
            </a:r>
            <a:r>
              <a:rPr sz="1538" spc="217" dirty="0">
                <a:latin typeface="Cambria Math"/>
                <a:cs typeface="Cambria Math"/>
              </a:rPr>
              <a:t> </a:t>
            </a:r>
            <a:r>
              <a:rPr sz="3150" spc="-5" baseline="-19841" dirty="0">
                <a:latin typeface="Cambria Math"/>
                <a:cs typeface="Cambria Math"/>
              </a:rPr>
              <a:t>+ </a:t>
            </a:r>
            <a:r>
              <a:rPr sz="3150" spc="62" baseline="-19841" dirty="0">
                <a:latin typeface="Cambria Math"/>
                <a:cs typeface="Cambria Math"/>
              </a:rPr>
              <a:t>𝑏</a:t>
            </a:r>
            <a:r>
              <a:rPr sz="1538" spc="41" dirty="0">
                <a:latin typeface="Cambria Math"/>
                <a:cs typeface="Cambria Math"/>
              </a:rPr>
              <a:t>[𝑙]	</a:t>
            </a:r>
            <a:r>
              <a:rPr sz="3150" spc="-5" baseline="-19841" dirty="0">
                <a:latin typeface="Cambria Math"/>
                <a:cs typeface="Cambria Math"/>
              </a:rPr>
              <a:t>=</a:t>
            </a:r>
            <a:r>
              <a:rPr sz="3150" spc="185" baseline="-19841" dirty="0">
                <a:latin typeface="Cambria Math"/>
                <a:cs typeface="Cambria Math"/>
              </a:rPr>
              <a:t> </a:t>
            </a:r>
            <a:r>
              <a:rPr sz="3150" spc="-5" baseline="-19841" dirty="0">
                <a:latin typeface="Cambria Math"/>
                <a:cs typeface="Cambria Math"/>
              </a:rPr>
              <a:t>𝑔</a:t>
            </a:r>
            <a:r>
              <a:rPr sz="3150" spc="320" baseline="-19841" dirty="0">
                <a:latin typeface="Cambria Math"/>
                <a:cs typeface="Cambria Math"/>
              </a:rPr>
              <a:t> </a:t>
            </a:r>
            <a:r>
              <a:rPr sz="1538" spc="53" dirty="0">
                <a:latin typeface="Cambria Math"/>
                <a:cs typeface="Cambria Math"/>
              </a:rPr>
              <a:t>𝑙	</a:t>
            </a:r>
            <a:r>
              <a:rPr sz="3150" spc="-5" baseline="-19841" dirty="0">
                <a:latin typeface="Cambria Math"/>
                <a:cs typeface="Cambria Math"/>
              </a:rPr>
              <a:t>𝑧</a:t>
            </a:r>
            <a:r>
              <a:rPr sz="3150" spc="253" baseline="-19841" dirty="0">
                <a:latin typeface="Cambria Math"/>
                <a:cs typeface="Cambria Math"/>
              </a:rPr>
              <a:t> </a:t>
            </a:r>
            <a:r>
              <a:rPr sz="1538" spc="34" dirty="0">
                <a:latin typeface="Cambria Math"/>
                <a:cs typeface="Cambria Math"/>
              </a:rPr>
              <a:t>𝑙−1	</a:t>
            </a:r>
            <a:r>
              <a:rPr sz="3150" spc="-5" baseline="-19841" dirty="0">
                <a:latin typeface="Cambria Math"/>
                <a:cs typeface="Cambria Math"/>
              </a:rPr>
              <a:t>=</a:t>
            </a:r>
            <a:r>
              <a:rPr sz="3150" spc="152" baseline="-19841" dirty="0">
                <a:latin typeface="Cambria Math"/>
                <a:cs typeface="Cambria Math"/>
              </a:rPr>
              <a:t> </a:t>
            </a:r>
            <a:r>
              <a:rPr sz="3150" spc="28" baseline="-19841" dirty="0">
                <a:latin typeface="Cambria Math"/>
                <a:cs typeface="Cambria Math"/>
              </a:rPr>
              <a:t>𝐼(𝑧</a:t>
            </a:r>
            <a:r>
              <a:rPr sz="3150" spc="242" baseline="-19841" dirty="0">
                <a:latin typeface="Cambria Math"/>
                <a:cs typeface="Cambria Math"/>
              </a:rPr>
              <a:t> </a:t>
            </a:r>
            <a:r>
              <a:rPr sz="1538" spc="34" dirty="0">
                <a:latin typeface="Cambria Math"/>
                <a:cs typeface="Cambria Math"/>
              </a:rPr>
              <a:t>𝑙−1</a:t>
            </a:r>
            <a:r>
              <a:rPr sz="1538" spc="274" dirty="0">
                <a:latin typeface="Cambria Math"/>
                <a:cs typeface="Cambria Math"/>
              </a:rPr>
              <a:t> </a:t>
            </a:r>
            <a:r>
              <a:rPr sz="3150" spc="-5" baseline="-19841" dirty="0">
                <a:latin typeface="Cambria Math"/>
                <a:cs typeface="Cambria Math"/>
              </a:rPr>
              <a:t>)</a:t>
            </a:r>
            <a:r>
              <a:rPr sz="3150" spc="-5" baseline="-19841" dirty="0">
                <a:latin typeface="Calibri"/>
                <a:cs typeface="Calibri"/>
              </a:rPr>
              <a:t>;</a:t>
            </a:r>
            <a:endParaRPr sz="3150" baseline="-19841">
              <a:latin typeface="Calibri"/>
              <a:cs typeface="Calibri"/>
            </a:endParaRPr>
          </a:p>
          <a:p>
            <a:pPr marL="285750" marR="32385" indent="-257175">
              <a:lnSpc>
                <a:spcPts val="2273"/>
              </a:lnSpc>
              <a:spcBef>
                <a:spcPts val="1489"/>
              </a:spcBef>
              <a:buFont typeface="Arial MT"/>
              <a:buChar char="•"/>
              <a:tabLst>
                <a:tab pos="285274" algn="l"/>
                <a:tab pos="285750" algn="l"/>
              </a:tabLst>
            </a:pPr>
            <a:r>
              <a:rPr sz="2100" spc="-4" dirty="0">
                <a:latin typeface="Cambria Math"/>
                <a:cs typeface="Cambria Math"/>
              </a:rPr>
              <a:t>Since</a:t>
            </a:r>
            <a:r>
              <a:rPr sz="2100" spc="-11" dirty="0">
                <a:latin typeface="Cambria Math"/>
                <a:cs typeface="Cambria Math"/>
              </a:rPr>
              <a:t> </a:t>
            </a:r>
            <a:r>
              <a:rPr sz="2100" spc="-4" dirty="0">
                <a:latin typeface="Cambria Math"/>
                <a:cs typeface="Cambria Math"/>
              </a:rPr>
              <a:t>the </a:t>
            </a:r>
            <a:r>
              <a:rPr sz="2100" spc="-8" dirty="0">
                <a:latin typeface="Cambria Math"/>
                <a:cs typeface="Cambria Math"/>
              </a:rPr>
              <a:t>problem</a:t>
            </a:r>
            <a:r>
              <a:rPr sz="2100" spc="8" dirty="0">
                <a:latin typeface="Cambria Math"/>
                <a:cs typeface="Cambria Math"/>
              </a:rPr>
              <a:t> </a:t>
            </a:r>
            <a:r>
              <a:rPr sz="2100" spc="-4" dirty="0">
                <a:latin typeface="Cambria Math"/>
                <a:cs typeface="Cambria Math"/>
              </a:rPr>
              <a:t>is</a:t>
            </a:r>
            <a:r>
              <a:rPr sz="2100" spc="-15" dirty="0">
                <a:latin typeface="Cambria Math"/>
                <a:cs typeface="Cambria Math"/>
              </a:rPr>
              <a:t> </a:t>
            </a:r>
            <a:r>
              <a:rPr sz="2100" spc="-4" dirty="0">
                <a:latin typeface="Cambria Math"/>
                <a:cs typeface="Cambria Math"/>
              </a:rPr>
              <a:t>about</a:t>
            </a:r>
            <a:r>
              <a:rPr sz="2100" dirty="0">
                <a:latin typeface="Cambria Math"/>
                <a:cs typeface="Cambria Math"/>
              </a:rPr>
              <a:t> </a:t>
            </a:r>
            <a:r>
              <a:rPr sz="2100" spc="-4" dirty="0">
                <a:latin typeface="Cambria Math"/>
                <a:cs typeface="Cambria Math"/>
              </a:rPr>
              <a:t>binary</a:t>
            </a:r>
            <a:r>
              <a:rPr sz="2100" spc="-11" dirty="0">
                <a:latin typeface="Cambria Math"/>
                <a:cs typeface="Cambria Math"/>
              </a:rPr>
              <a:t> </a:t>
            </a:r>
            <a:r>
              <a:rPr sz="2100" spc="-4" dirty="0">
                <a:latin typeface="Cambria Math"/>
                <a:cs typeface="Cambria Math"/>
              </a:rPr>
              <a:t>classification,</a:t>
            </a:r>
            <a:r>
              <a:rPr sz="2100" spc="-11" dirty="0">
                <a:latin typeface="Cambria Math"/>
                <a:cs typeface="Cambria Math"/>
              </a:rPr>
              <a:t> </a:t>
            </a:r>
            <a:r>
              <a:rPr sz="2100" spc="-19" dirty="0">
                <a:latin typeface="Cambria Math"/>
                <a:cs typeface="Cambria Math"/>
              </a:rPr>
              <a:t>we</a:t>
            </a:r>
            <a:r>
              <a:rPr sz="2100" dirty="0">
                <a:latin typeface="Cambria Math"/>
                <a:cs typeface="Cambria Math"/>
              </a:rPr>
              <a:t> </a:t>
            </a:r>
            <a:r>
              <a:rPr sz="2100" spc="-4" dirty="0">
                <a:latin typeface="Cambria Math"/>
                <a:cs typeface="Cambria Math"/>
              </a:rPr>
              <a:t>use</a:t>
            </a:r>
            <a:r>
              <a:rPr sz="2100" dirty="0">
                <a:latin typeface="Cambria Math"/>
                <a:cs typeface="Cambria Math"/>
              </a:rPr>
              <a:t> </a:t>
            </a:r>
            <a:r>
              <a:rPr sz="2100" spc="-4" dirty="0">
                <a:latin typeface="Cambria Math"/>
                <a:cs typeface="Cambria Math"/>
              </a:rPr>
              <a:t>the sigmoid </a:t>
            </a:r>
            <a:r>
              <a:rPr sz="2100" spc="-450" dirty="0">
                <a:latin typeface="Cambria Math"/>
                <a:cs typeface="Cambria Math"/>
              </a:rPr>
              <a:t> </a:t>
            </a:r>
            <a:r>
              <a:rPr sz="2100" spc="-4" dirty="0">
                <a:latin typeface="Cambria Math"/>
                <a:cs typeface="Cambria Math"/>
              </a:rPr>
              <a:t>function </a:t>
            </a:r>
            <a:r>
              <a:rPr sz="2100" spc="-11" dirty="0">
                <a:latin typeface="Cambria Math"/>
                <a:cs typeface="Cambria Math"/>
              </a:rPr>
              <a:t>to</a:t>
            </a:r>
            <a:r>
              <a:rPr sz="2100" dirty="0">
                <a:latin typeface="Cambria Math"/>
                <a:cs typeface="Cambria Math"/>
              </a:rPr>
              <a:t> </a:t>
            </a:r>
            <a:r>
              <a:rPr sz="2100" spc="-4" dirty="0">
                <a:latin typeface="Cambria Math"/>
                <a:cs typeface="Cambria Math"/>
              </a:rPr>
              <a:t>find</a:t>
            </a:r>
            <a:r>
              <a:rPr sz="2100" spc="4" dirty="0">
                <a:latin typeface="Cambria Math"/>
                <a:cs typeface="Cambria Math"/>
              </a:rPr>
              <a:t> </a:t>
            </a:r>
            <a:r>
              <a:rPr sz="2100" spc="-4" dirty="0">
                <a:latin typeface="Cambria Math"/>
                <a:cs typeface="Cambria Math"/>
              </a:rPr>
              <a:t>out</a:t>
            </a:r>
            <a:r>
              <a:rPr sz="2100" dirty="0">
                <a:latin typeface="Cambria Math"/>
                <a:cs typeface="Cambria Math"/>
              </a:rPr>
              <a:t> </a:t>
            </a:r>
            <a:r>
              <a:rPr sz="2100" spc="-8" dirty="0">
                <a:latin typeface="Cambria Math"/>
                <a:cs typeface="Cambria Math"/>
              </a:rPr>
              <a:t>the</a:t>
            </a:r>
            <a:r>
              <a:rPr sz="2100" spc="8" dirty="0">
                <a:latin typeface="Cambria Math"/>
                <a:cs typeface="Cambria Math"/>
              </a:rPr>
              <a:t> </a:t>
            </a:r>
            <a:r>
              <a:rPr sz="2100" spc="-8" dirty="0">
                <a:latin typeface="Cambria Math"/>
                <a:cs typeface="Cambria Math"/>
              </a:rPr>
              <a:t>probability</a:t>
            </a:r>
            <a:r>
              <a:rPr sz="2100" spc="8" dirty="0">
                <a:latin typeface="Cambria Math"/>
                <a:cs typeface="Cambria Math"/>
              </a:rPr>
              <a:t> </a:t>
            </a:r>
            <a:r>
              <a:rPr sz="2100" spc="-4" dirty="0">
                <a:latin typeface="Cambria Math"/>
                <a:cs typeface="Cambria Math"/>
              </a:rPr>
              <a:t>of</a:t>
            </a:r>
            <a:r>
              <a:rPr sz="2100" dirty="0">
                <a:latin typeface="Cambria Math"/>
                <a:cs typeface="Cambria Math"/>
              </a:rPr>
              <a:t> </a:t>
            </a:r>
            <a:r>
              <a:rPr sz="2100" spc="-4" dirty="0">
                <a:latin typeface="Cambria Math"/>
                <a:cs typeface="Cambria Math"/>
              </a:rPr>
              <a:t>a </a:t>
            </a:r>
            <a:r>
              <a:rPr sz="2100" spc="-23" dirty="0">
                <a:latin typeface="Cambria Math"/>
                <a:cs typeface="Cambria Math"/>
              </a:rPr>
              <a:t>given</a:t>
            </a:r>
            <a:r>
              <a:rPr sz="2100" spc="8" dirty="0">
                <a:latin typeface="Cambria Math"/>
                <a:cs typeface="Cambria Math"/>
              </a:rPr>
              <a:t> </a:t>
            </a:r>
            <a:r>
              <a:rPr sz="2100" spc="-4" dirty="0">
                <a:latin typeface="Cambria Math"/>
                <a:cs typeface="Cambria Math"/>
              </a:rPr>
              <a:t>sample</a:t>
            </a:r>
            <a:r>
              <a:rPr sz="2100" dirty="0">
                <a:latin typeface="Cambria Math"/>
                <a:cs typeface="Cambria Math"/>
              </a:rPr>
              <a:t> </a:t>
            </a:r>
            <a:r>
              <a:rPr sz="2100" spc="-4" dirty="0">
                <a:latin typeface="Cambria Math"/>
                <a:cs typeface="Cambria Math"/>
              </a:rPr>
              <a:t>in a</a:t>
            </a:r>
            <a:r>
              <a:rPr sz="2100" dirty="0">
                <a:latin typeface="Cambria Math"/>
                <a:cs typeface="Cambria Math"/>
              </a:rPr>
              <a:t> </a:t>
            </a:r>
            <a:r>
              <a:rPr sz="2100" spc="-4" dirty="0">
                <a:latin typeface="Cambria Math"/>
                <a:cs typeface="Cambria Math"/>
              </a:rPr>
              <a:t>class.</a:t>
            </a:r>
            <a:endParaRPr sz="2100">
              <a:latin typeface="Cambria Math"/>
              <a:cs typeface="Cambria Math"/>
            </a:endParaRPr>
          </a:p>
        </p:txBody>
      </p:sp>
      <p:sp>
        <p:nvSpPr>
          <p:cNvPr id="22" name="object 22"/>
          <p:cNvSpPr/>
          <p:nvPr/>
        </p:nvSpPr>
        <p:spPr>
          <a:xfrm>
            <a:off x="1652682" y="5286432"/>
            <a:ext cx="457200" cy="180022"/>
          </a:xfrm>
          <a:custGeom>
            <a:avLst/>
            <a:gdLst/>
            <a:ahLst/>
            <a:cxnLst/>
            <a:rect l="l" t="t" r="r" b="b"/>
            <a:pathLst>
              <a:path w="609600" h="240029">
                <a:moveTo>
                  <a:pt x="532638" y="0"/>
                </a:moveTo>
                <a:lnTo>
                  <a:pt x="529209" y="9740"/>
                </a:lnTo>
                <a:lnTo>
                  <a:pt x="543091" y="15773"/>
                </a:lnTo>
                <a:lnTo>
                  <a:pt x="555021" y="24118"/>
                </a:lnTo>
                <a:lnTo>
                  <a:pt x="579264" y="62804"/>
                </a:lnTo>
                <a:lnTo>
                  <a:pt x="587248" y="118795"/>
                </a:lnTo>
                <a:lnTo>
                  <a:pt x="586364" y="139960"/>
                </a:lnTo>
                <a:lnTo>
                  <a:pt x="573024" y="191782"/>
                </a:lnTo>
                <a:lnTo>
                  <a:pt x="543234" y="224184"/>
                </a:lnTo>
                <a:lnTo>
                  <a:pt x="529590" y="230238"/>
                </a:lnTo>
                <a:lnTo>
                  <a:pt x="532638" y="239979"/>
                </a:lnTo>
                <a:lnTo>
                  <a:pt x="578429" y="212738"/>
                </a:lnTo>
                <a:lnTo>
                  <a:pt x="604202" y="162448"/>
                </a:lnTo>
                <a:lnTo>
                  <a:pt x="609092" y="120053"/>
                </a:lnTo>
                <a:lnTo>
                  <a:pt x="607853" y="98055"/>
                </a:lnTo>
                <a:lnTo>
                  <a:pt x="597947" y="59059"/>
                </a:lnTo>
                <a:lnTo>
                  <a:pt x="565292" y="15392"/>
                </a:lnTo>
                <a:lnTo>
                  <a:pt x="550042" y="6286"/>
                </a:lnTo>
                <a:lnTo>
                  <a:pt x="532638" y="0"/>
                </a:lnTo>
                <a:close/>
              </a:path>
              <a:path w="609600" h="240029">
                <a:moveTo>
                  <a:pt x="76581" y="0"/>
                </a:moveTo>
                <a:lnTo>
                  <a:pt x="30789" y="27317"/>
                </a:lnTo>
                <a:lnTo>
                  <a:pt x="4952" y="77724"/>
                </a:lnTo>
                <a:lnTo>
                  <a:pt x="0" y="120053"/>
                </a:lnTo>
                <a:lnTo>
                  <a:pt x="1238" y="142101"/>
                </a:lnTo>
                <a:lnTo>
                  <a:pt x="11144" y="181096"/>
                </a:lnTo>
                <a:lnTo>
                  <a:pt x="43814" y="224626"/>
                </a:lnTo>
                <a:lnTo>
                  <a:pt x="76581" y="239979"/>
                </a:lnTo>
                <a:lnTo>
                  <a:pt x="79629" y="230238"/>
                </a:lnTo>
                <a:lnTo>
                  <a:pt x="65913" y="224184"/>
                </a:lnTo>
                <a:lnTo>
                  <a:pt x="54102" y="215758"/>
                </a:lnTo>
                <a:lnTo>
                  <a:pt x="29954" y="176454"/>
                </a:lnTo>
                <a:lnTo>
                  <a:pt x="21971" y="118795"/>
                </a:lnTo>
                <a:lnTo>
                  <a:pt x="22854" y="98319"/>
                </a:lnTo>
                <a:lnTo>
                  <a:pt x="36195" y="47764"/>
                </a:lnTo>
                <a:lnTo>
                  <a:pt x="66127" y="15773"/>
                </a:lnTo>
                <a:lnTo>
                  <a:pt x="80010" y="9740"/>
                </a:lnTo>
                <a:lnTo>
                  <a:pt x="76581" y="0"/>
                </a:lnTo>
                <a:close/>
              </a:path>
            </a:pathLst>
          </a:custGeom>
          <a:solidFill>
            <a:srgbClr val="3333CC"/>
          </a:solidFill>
        </p:spPr>
        <p:txBody>
          <a:bodyPr wrap="square" lIns="0" tIns="0" rIns="0" bIns="0" rtlCol="0"/>
          <a:lstStyle/>
          <a:p>
            <a:endParaRPr sz="1350"/>
          </a:p>
        </p:txBody>
      </p:sp>
      <p:sp>
        <p:nvSpPr>
          <p:cNvPr id="23" name="object 23"/>
          <p:cNvSpPr txBox="1"/>
          <p:nvPr/>
        </p:nvSpPr>
        <p:spPr>
          <a:xfrm>
            <a:off x="382905" y="5254904"/>
            <a:ext cx="3873818" cy="332303"/>
          </a:xfrm>
          <a:prstGeom prst="rect">
            <a:avLst/>
          </a:prstGeom>
        </p:spPr>
        <p:txBody>
          <a:bodyPr vert="horz" wrap="square" lIns="0" tIns="9049" rIns="0" bIns="0" rtlCol="0">
            <a:spAutoFit/>
          </a:bodyPr>
          <a:lstStyle/>
          <a:p>
            <a:pPr marL="343853" indent="-315754">
              <a:spcBef>
                <a:spcPts val="71"/>
              </a:spcBef>
              <a:buFont typeface="Arial MT"/>
              <a:buChar char="•"/>
              <a:tabLst>
                <a:tab pos="343853" algn="l"/>
                <a:tab pos="344329" algn="l"/>
                <a:tab pos="1084421" algn="l"/>
                <a:tab pos="2747009" algn="l"/>
                <a:tab pos="3627120" algn="l"/>
              </a:tabLst>
            </a:pPr>
            <a:r>
              <a:rPr sz="2100" spc="-4" dirty="0">
                <a:latin typeface="Cambria Math"/>
                <a:cs typeface="Cambria Math"/>
              </a:rPr>
              <a:t>So	</a:t>
            </a:r>
            <a:r>
              <a:rPr sz="2100" spc="-4" dirty="0">
                <a:solidFill>
                  <a:srgbClr val="3333CC"/>
                </a:solidFill>
                <a:latin typeface="Cambria Math"/>
                <a:cs typeface="Cambria Math"/>
              </a:rPr>
              <a:t>𝑔</a:t>
            </a:r>
            <a:r>
              <a:rPr sz="2100" spc="217" dirty="0">
                <a:solidFill>
                  <a:srgbClr val="3333CC"/>
                </a:solidFill>
                <a:latin typeface="Cambria Math"/>
                <a:cs typeface="Cambria Math"/>
              </a:rPr>
              <a:t> </a:t>
            </a:r>
            <a:r>
              <a:rPr sz="2306" spc="50" baseline="27100" dirty="0">
                <a:solidFill>
                  <a:srgbClr val="3333CC"/>
                </a:solidFill>
                <a:latin typeface="Cambria Math"/>
                <a:cs typeface="Cambria Math"/>
              </a:rPr>
              <a:t>𝑙+1</a:t>
            </a:r>
            <a:r>
              <a:rPr sz="2306" spc="585" baseline="27100" dirty="0">
                <a:solidFill>
                  <a:srgbClr val="3333CC"/>
                </a:solidFill>
                <a:latin typeface="Cambria Math"/>
                <a:cs typeface="Cambria Math"/>
              </a:rPr>
              <a:t> </a:t>
            </a:r>
            <a:r>
              <a:rPr sz="2100" spc="45" dirty="0">
                <a:solidFill>
                  <a:srgbClr val="3333CC"/>
                </a:solidFill>
                <a:latin typeface="Cambria Math"/>
                <a:cs typeface="Cambria Math"/>
              </a:rPr>
              <a:t>(𝑧</a:t>
            </a:r>
            <a:r>
              <a:rPr sz="2306" spc="67" baseline="27100" dirty="0">
                <a:solidFill>
                  <a:srgbClr val="3333CC"/>
                </a:solidFill>
                <a:latin typeface="Cambria Math"/>
                <a:cs typeface="Cambria Math"/>
              </a:rPr>
              <a:t>[𝑙]</a:t>
            </a:r>
            <a:r>
              <a:rPr sz="2100" spc="45" dirty="0">
                <a:solidFill>
                  <a:srgbClr val="3333CC"/>
                </a:solidFill>
                <a:latin typeface="Cambria Math"/>
                <a:cs typeface="Cambria Math"/>
              </a:rPr>
              <a:t>)</a:t>
            </a:r>
            <a:r>
              <a:rPr sz="2100" spc="116" dirty="0">
                <a:solidFill>
                  <a:srgbClr val="3333CC"/>
                </a:solidFill>
                <a:latin typeface="Cambria Math"/>
                <a:cs typeface="Cambria Math"/>
              </a:rPr>
              <a:t> </a:t>
            </a:r>
            <a:r>
              <a:rPr sz="2100" spc="-4" dirty="0">
                <a:solidFill>
                  <a:srgbClr val="3333CC"/>
                </a:solidFill>
                <a:latin typeface="Cambria Math"/>
                <a:cs typeface="Cambria Math"/>
              </a:rPr>
              <a:t>=	</a:t>
            </a:r>
            <a:r>
              <a:rPr sz="2100" spc="45" dirty="0">
                <a:solidFill>
                  <a:srgbClr val="3333CC"/>
                </a:solidFill>
                <a:latin typeface="Cambria Math"/>
                <a:cs typeface="Cambria Math"/>
              </a:rPr>
              <a:t>𝜎(𝑧</a:t>
            </a:r>
            <a:r>
              <a:rPr sz="2306" spc="67" baseline="27100" dirty="0">
                <a:solidFill>
                  <a:srgbClr val="3333CC"/>
                </a:solidFill>
                <a:latin typeface="Cambria Math"/>
                <a:cs typeface="Cambria Math"/>
              </a:rPr>
              <a:t>[𝑙]</a:t>
            </a:r>
            <a:r>
              <a:rPr sz="2100" spc="45" dirty="0">
                <a:solidFill>
                  <a:srgbClr val="3333CC"/>
                </a:solidFill>
                <a:latin typeface="Cambria Math"/>
                <a:cs typeface="Cambria Math"/>
              </a:rPr>
              <a:t>)	</a:t>
            </a:r>
            <a:r>
              <a:rPr sz="2100" spc="-4" dirty="0">
                <a:solidFill>
                  <a:srgbClr val="3333CC"/>
                </a:solidFill>
                <a:latin typeface="Cambria Math"/>
                <a:cs typeface="Cambria Math"/>
              </a:rPr>
              <a:t>=</a:t>
            </a:r>
            <a:endParaRPr sz="2100">
              <a:latin typeface="Cambria Math"/>
              <a:cs typeface="Cambria Math"/>
            </a:endParaRPr>
          </a:p>
        </p:txBody>
      </p:sp>
      <p:sp>
        <p:nvSpPr>
          <p:cNvPr id="24" name="object 24"/>
          <p:cNvSpPr/>
          <p:nvPr/>
        </p:nvSpPr>
        <p:spPr>
          <a:xfrm>
            <a:off x="4341114" y="5445251"/>
            <a:ext cx="1188720" cy="17145"/>
          </a:xfrm>
          <a:custGeom>
            <a:avLst/>
            <a:gdLst/>
            <a:ahLst/>
            <a:cxnLst/>
            <a:rect l="l" t="t" r="r" b="b"/>
            <a:pathLst>
              <a:path w="1584959" h="22860">
                <a:moveTo>
                  <a:pt x="1584959" y="0"/>
                </a:moveTo>
                <a:lnTo>
                  <a:pt x="0" y="0"/>
                </a:lnTo>
                <a:lnTo>
                  <a:pt x="0" y="22859"/>
                </a:lnTo>
                <a:lnTo>
                  <a:pt x="1584959" y="22859"/>
                </a:lnTo>
                <a:lnTo>
                  <a:pt x="1584959" y="0"/>
                </a:lnTo>
                <a:close/>
              </a:path>
            </a:pathLst>
          </a:custGeom>
          <a:solidFill>
            <a:srgbClr val="3333CC"/>
          </a:solidFill>
        </p:spPr>
        <p:txBody>
          <a:bodyPr wrap="square" lIns="0" tIns="0" rIns="0" bIns="0" rtlCol="0"/>
          <a:lstStyle/>
          <a:p>
            <a:endParaRPr sz="1350"/>
          </a:p>
        </p:txBody>
      </p:sp>
      <p:sp>
        <p:nvSpPr>
          <p:cNvPr id="25" name="object 25"/>
          <p:cNvSpPr txBox="1"/>
          <p:nvPr/>
        </p:nvSpPr>
        <p:spPr>
          <a:xfrm>
            <a:off x="4869275" y="5170323"/>
            <a:ext cx="131921" cy="245325"/>
          </a:xfrm>
          <a:prstGeom prst="rect">
            <a:avLst/>
          </a:prstGeom>
        </p:spPr>
        <p:txBody>
          <a:bodyPr vert="horz" wrap="square" lIns="0" tIns="8573" rIns="0" bIns="0" rtlCol="0">
            <a:spAutoFit/>
          </a:bodyPr>
          <a:lstStyle/>
          <a:p>
            <a:pPr marL="9525">
              <a:spcBef>
                <a:spcPts val="68"/>
              </a:spcBef>
            </a:pPr>
            <a:r>
              <a:rPr sz="1538" spc="34" dirty="0">
                <a:solidFill>
                  <a:srgbClr val="3333CC"/>
                </a:solidFill>
                <a:latin typeface="Cambria Math"/>
                <a:cs typeface="Cambria Math"/>
              </a:rPr>
              <a:t>1</a:t>
            </a:r>
            <a:endParaRPr sz="1538">
              <a:latin typeface="Cambria Math"/>
              <a:cs typeface="Cambria Math"/>
            </a:endParaRPr>
          </a:p>
        </p:txBody>
      </p:sp>
      <p:sp>
        <p:nvSpPr>
          <p:cNvPr id="29" name="object 29"/>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65</a:t>
            </a:fld>
            <a:endParaRPr sz="900">
              <a:latin typeface="Calibri"/>
              <a:cs typeface="Calibri"/>
            </a:endParaRPr>
          </a:p>
        </p:txBody>
      </p:sp>
      <p:sp>
        <p:nvSpPr>
          <p:cNvPr id="26" name="object 26"/>
          <p:cNvSpPr txBox="1"/>
          <p:nvPr/>
        </p:nvSpPr>
        <p:spPr>
          <a:xfrm>
            <a:off x="4313015" y="5460645"/>
            <a:ext cx="1245870" cy="245325"/>
          </a:xfrm>
          <a:prstGeom prst="rect">
            <a:avLst/>
          </a:prstGeom>
        </p:spPr>
        <p:txBody>
          <a:bodyPr vert="horz" wrap="square" lIns="0" tIns="8573" rIns="0" bIns="0" rtlCol="0">
            <a:spAutoFit/>
          </a:bodyPr>
          <a:lstStyle/>
          <a:p>
            <a:pPr marL="28575">
              <a:spcBef>
                <a:spcPts val="68"/>
              </a:spcBef>
            </a:pPr>
            <a:r>
              <a:rPr sz="1538" spc="45" dirty="0">
                <a:solidFill>
                  <a:srgbClr val="3333CC"/>
                </a:solidFill>
                <a:latin typeface="Cambria Math"/>
                <a:cs typeface="Cambria Math"/>
              </a:rPr>
              <a:t>1+exp(−𝑧</a:t>
            </a:r>
            <a:r>
              <a:rPr sz="1856" spc="67" baseline="20202" dirty="0">
                <a:solidFill>
                  <a:srgbClr val="3333CC"/>
                </a:solidFill>
                <a:latin typeface="Cambria Math"/>
                <a:cs typeface="Cambria Math"/>
              </a:rPr>
              <a:t>[𝑙]</a:t>
            </a:r>
            <a:r>
              <a:rPr sz="1538" spc="45" dirty="0">
                <a:solidFill>
                  <a:srgbClr val="3333CC"/>
                </a:solidFill>
                <a:latin typeface="Cambria Math"/>
                <a:cs typeface="Cambria Math"/>
              </a:rPr>
              <a:t>)</a:t>
            </a:r>
            <a:endParaRPr sz="1538">
              <a:latin typeface="Cambria Math"/>
              <a:cs typeface="Cambria Math"/>
            </a:endParaRPr>
          </a:p>
        </p:txBody>
      </p:sp>
      <p:sp>
        <p:nvSpPr>
          <p:cNvPr id="27" name="object 27"/>
          <p:cNvSpPr txBox="1"/>
          <p:nvPr/>
        </p:nvSpPr>
        <p:spPr>
          <a:xfrm>
            <a:off x="5740431" y="5254904"/>
            <a:ext cx="73819" cy="332303"/>
          </a:xfrm>
          <a:prstGeom prst="rect">
            <a:avLst/>
          </a:prstGeom>
        </p:spPr>
        <p:txBody>
          <a:bodyPr vert="horz" wrap="square" lIns="0" tIns="9049" rIns="0" bIns="0" rtlCol="0">
            <a:spAutoFit/>
          </a:bodyPr>
          <a:lstStyle/>
          <a:p>
            <a:pPr marL="9525">
              <a:spcBef>
                <a:spcPts val="71"/>
              </a:spcBef>
            </a:pPr>
            <a:r>
              <a:rPr sz="2100" spc="-4" dirty="0">
                <a:latin typeface="Cambria Math"/>
                <a:cs typeface="Cambria Math"/>
              </a:rPr>
              <a:t>.</a:t>
            </a:r>
            <a:endParaRPr sz="2100">
              <a:latin typeface="Cambria Math"/>
              <a:cs typeface="Cambria Math"/>
            </a:endParaRPr>
          </a:p>
        </p:txBody>
      </p:sp>
      <p:sp>
        <p:nvSpPr>
          <p:cNvPr id="30" name="Title 1"/>
          <p:cNvSpPr txBox="1">
            <a:spLocks/>
          </p:cNvSpPr>
          <p:nvPr/>
        </p:nvSpPr>
        <p:spPr>
          <a:xfrm>
            <a:off x="3298418" y="0"/>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28" name="Picture 2" descr="E:\NIET\Project\xLogo11.png.pagespeed.ic.pydHLuCQEZ.png">
            <a:extLst>
              <a:ext uri="{FF2B5EF4-FFF2-40B4-BE49-F238E27FC236}">
                <a16:creationId xmlns:a16="http://schemas.microsoft.com/office/drawing/2014/main" id="{D704D171-09C9-CD1A-C7B1-545E5F5AD7AF}"/>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31" name="Date Placeholder 30"/>
          <p:cNvSpPr>
            <a:spLocks noGrp="1"/>
          </p:cNvSpPr>
          <p:nvPr>
            <p:ph type="dt" sz="half" idx="10"/>
          </p:nvPr>
        </p:nvSpPr>
        <p:spPr/>
        <p:txBody>
          <a:bodyPr/>
          <a:lstStyle/>
          <a:p>
            <a:r>
              <a:rPr lang="en-US"/>
              <a:t>1/5/2020</a:t>
            </a:r>
          </a:p>
        </p:txBody>
      </p:sp>
      <p:sp>
        <p:nvSpPr>
          <p:cNvPr id="32" name="Footer Placeholder 31"/>
          <p:cNvSpPr>
            <a:spLocks noGrp="1"/>
          </p:cNvSpPr>
          <p:nvPr>
            <p:ph type="ftr" sz="quarter" idx="11"/>
          </p:nvPr>
        </p:nvSpPr>
        <p:spPr/>
        <p:txBody>
          <a:bodyPr/>
          <a:lstStyle/>
          <a:p>
            <a:r>
              <a:rPr lang="it-IT"/>
              <a:t>Ms.Shivani Sharma              COMPUTER VISION  UNIT- 1</a:t>
            </a:r>
            <a:endParaRPr lang="en-US" dirty="0"/>
          </a:p>
        </p:txBody>
      </p:sp>
      <p:sp>
        <p:nvSpPr>
          <p:cNvPr id="33" name="Slide Number Placeholder 32"/>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9415" y="1349736"/>
            <a:ext cx="7949166" cy="387213"/>
          </a:xfrm>
          <a:prstGeom prst="rect">
            <a:avLst/>
          </a:prstGeom>
        </p:spPr>
      </p:pic>
      <p:sp>
        <p:nvSpPr>
          <p:cNvPr id="3" name="object 3"/>
          <p:cNvSpPr txBox="1">
            <a:spLocks noGrp="1"/>
          </p:cNvSpPr>
          <p:nvPr>
            <p:ph type="title" idx="4294967295"/>
          </p:nvPr>
        </p:nvSpPr>
        <p:spPr>
          <a:xfrm>
            <a:off x="838200" y="790597"/>
            <a:ext cx="7980760" cy="470802"/>
          </a:xfrm>
          <a:prstGeom prst="rect">
            <a:avLst/>
          </a:prstGeom>
        </p:spPr>
        <p:txBody>
          <a:bodyPr vert="horz" wrap="square" lIns="0" tIns="9049" rIns="0" bIns="0" rtlCol="0" anchor="ctr">
            <a:spAutoFit/>
          </a:bodyPr>
          <a:lstStyle/>
          <a:p>
            <a:pPr marL="9525">
              <a:lnSpc>
                <a:spcPct val="100000"/>
              </a:lnSpc>
              <a:spcBef>
                <a:spcPts val="71"/>
              </a:spcBef>
            </a:pPr>
            <a:r>
              <a:rPr sz="3000" spc="139" dirty="0"/>
              <a:t>Sigmoid</a:t>
            </a:r>
            <a:r>
              <a:rPr sz="3000" spc="-79" dirty="0"/>
              <a:t> </a:t>
            </a:r>
            <a:r>
              <a:rPr sz="3000" spc="158" dirty="0"/>
              <a:t>Activation</a:t>
            </a:r>
            <a:r>
              <a:rPr sz="3000" spc="-83" dirty="0"/>
              <a:t> </a:t>
            </a:r>
            <a:r>
              <a:rPr sz="3000" spc="191" dirty="0"/>
              <a:t>for</a:t>
            </a:r>
            <a:r>
              <a:rPr sz="3000" spc="-83" dirty="0"/>
              <a:t> </a:t>
            </a:r>
            <a:r>
              <a:rPr sz="3000" spc="161" dirty="0"/>
              <a:t>Binary</a:t>
            </a:r>
            <a:r>
              <a:rPr sz="3000" spc="-83" dirty="0"/>
              <a:t> </a:t>
            </a:r>
            <a:r>
              <a:rPr sz="3000" spc="139" dirty="0"/>
              <a:t>Classification</a:t>
            </a:r>
            <a:endParaRPr sz="3000" dirty="0"/>
          </a:p>
        </p:txBody>
      </p:sp>
      <p:sp>
        <p:nvSpPr>
          <p:cNvPr id="4" name="object 4"/>
          <p:cNvSpPr/>
          <p:nvPr/>
        </p:nvSpPr>
        <p:spPr>
          <a:xfrm>
            <a:off x="2152269" y="2558701"/>
            <a:ext cx="907733" cy="264795"/>
          </a:xfrm>
          <a:custGeom>
            <a:avLst/>
            <a:gdLst/>
            <a:ahLst/>
            <a:cxnLst/>
            <a:rect l="l" t="t" r="r" b="b"/>
            <a:pathLst>
              <a:path w="1210310" h="353060">
                <a:moveTo>
                  <a:pt x="1209929" y="2666"/>
                </a:moveTo>
                <a:lnTo>
                  <a:pt x="1181354" y="2666"/>
                </a:lnTo>
                <a:lnTo>
                  <a:pt x="1181354" y="348869"/>
                </a:lnTo>
                <a:lnTo>
                  <a:pt x="1209929" y="348869"/>
                </a:lnTo>
                <a:lnTo>
                  <a:pt x="1209929" y="2666"/>
                </a:lnTo>
                <a:close/>
              </a:path>
              <a:path w="1210310" h="353060">
                <a:moveTo>
                  <a:pt x="112521" y="0"/>
                </a:moveTo>
                <a:lnTo>
                  <a:pt x="64516" y="22685"/>
                </a:lnTo>
                <a:lnTo>
                  <a:pt x="29082" y="61849"/>
                </a:lnTo>
                <a:lnTo>
                  <a:pt x="7254" y="114331"/>
                </a:lnTo>
                <a:lnTo>
                  <a:pt x="0" y="176529"/>
                </a:lnTo>
                <a:lnTo>
                  <a:pt x="1809" y="208988"/>
                </a:lnTo>
                <a:lnTo>
                  <a:pt x="16287" y="266380"/>
                </a:lnTo>
                <a:lnTo>
                  <a:pt x="45102" y="312910"/>
                </a:lnTo>
                <a:lnTo>
                  <a:pt x="86873" y="343719"/>
                </a:lnTo>
                <a:lnTo>
                  <a:pt x="112521" y="352933"/>
                </a:lnTo>
                <a:lnTo>
                  <a:pt x="116966" y="338582"/>
                </a:lnTo>
                <a:lnTo>
                  <a:pt x="96841" y="329697"/>
                </a:lnTo>
                <a:lnTo>
                  <a:pt x="79501" y="317325"/>
                </a:lnTo>
                <a:lnTo>
                  <a:pt x="53085" y="282066"/>
                </a:lnTo>
                <a:lnTo>
                  <a:pt x="37369" y="234124"/>
                </a:lnTo>
                <a:lnTo>
                  <a:pt x="32131" y="174751"/>
                </a:lnTo>
                <a:lnTo>
                  <a:pt x="33440" y="144651"/>
                </a:lnTo>
                <a:lnTo>
                  <a:pt x="43918" y="92402"/>
                </a:lnTo>
                <a:lnTo>
                  <a:pt x="64968" y="51159"/>
                </a:lnTo>
                <a:lnTo>
                  <a:pt x="97162" y="23207"/>
                </a:lnTo>
                <a:lnTo>
                  <a:pt x="117475" y="14350"/>
                </a:lnTo>
                <a:lnTo>
                  <a:pt x="112521" y="0"/>
                </a:lnTo>
                <a:close/>
              </a:path>
            </a:pathLst>
          </a:custGeom>
          <a:solidFill>
            <a:srgbClr val="000000"/>
          </a:solidFill>
        </p:spPr>
        <p:txBody>
          <a:bodyPr wrap="square" lIns="0" tIns="0" rIns="0" bIns="0" rtlCol="0"/>
          <a:lstStyle/>
          <a:p>
            <a:endParaRPr sz="1350"/>
          </a:p>
        </p:txBody>
      </p:sp>
      <p:sp>
        <p:nvSpPr>
          <p:cNvPr id="5" name="object 5"/>
          <p:cNvSpPr/>
          <p:nvPr/>
        </p:nvSpPr>
        <p:spPr>
          <a:xfrm>
            <a:off x="3522725" y="2971323"/>
            <a:ext cx="1223963" cy="264795"/>
          </a:xfrm>
          <a:custGeom>
            <a:avLst/>
            <a:gdLst/>
            <a:ahLst/>
            <a:cxnLst/>
            <a:rect l="l" t="t" r="r" b="b"/>
            <a:pathLst>
              <a:path w="1631950" h="353060">
                <a:moveTo>
                  <a:pt x="1519301" y="0"/>
                </a:moveTo>
                <a:lnTo>
                  <a:pt x="1514348" y="14350"/>
                </a:lnTo>
                <a:lnTo>
                  <a:pt x="1534751" y="23207"/>
                </a:lnTo>
                <a:lnTo>
                  <a:pt x="1552321" y="35480"/>
                </a:lnTo>
                <a:lnTo>
                  <a:pt x="1578864" y="70231"/>
                </a:lnTo>
                <a:lnTo>
                  <a:pt x="1594469" y="117205"/>
                </a:lnTo>
                <a:lnTo>
                  <a:pt x="1599692" y="174751"/>
                </a:lnTo>
                <a:lnTo>
                  <a:pt x="1598382" y="205878"/>
                </a:lnTo>
                <a:lnTo>
                  <a:pt x="1587904" y="259512"/>
                </a:lnTo>
                <a:lnTo>
                  <a:pt x="1566898" y="301452"/>
                </a:lnTo>
                <a:lnTo>
                  <a:pt x="1534981" y="329697"/>
                </a:lnTo>
                <a:lnTo>
                  <a:pt x="1514856" y="338582"/>
                </a:lnTo>
                <a:lnTo>
                  <a:pt x="1519301" y="352933"/>
                </a:lnTo>
                <a:lnTo>
                  <a:pt x="1567465" y="330374"/>
                </a:lnTo>
                <a:lnTo>
                  <a:pt x="1602867" y="291338"/>
                </a:lnTo>
                <a:lnTo>
                  <a:pt x="1624584" y="238934"/>
                </a:lnTo>
                <a:lnTo>
                  <a:pt x="1631823" y="176530"/>
                </a:lnTo>
                <a:lnTo>
                  <a:pt x="1630011" y="144216"/>
                </a:lnTo>
                <a:lnTo>
                  <a:pt x="1615481" y="86875"/>
                </a:lnTo>
                <a:lnTo>
                  <a:pt x="1586595" y="40201"/>
                </a:lnTo>
                <a:lnTo>
                  <a:pt x="1544875" y="9288"/>
                </a:lnTo>
                <a:lnTo>
                  <a:pt x="1519301" y="0"/>
                </a:lnTo>
                <a:close/>
              </a:path>
              <a:path w="1631950" h="353060">
                <a:moveTo>
                  <a:pt x="112522" y="0"/>
                </a:moveTo>
                <a:lnTo>
                  <a:pt x="64516" y="22685"/>
                </a:lnTo>
                <a:lnTo>
                  <a:pt x="29083" y="61849"/>
                </a:lnTo>
                <a:lnTo>
                  <a:pt x="7254" y="114331"/>
                </a:lnTo>
                <a:lnTo>
                  <a:pt x="0" y="176530"/>
                </a:lnTo>
                <a:lnTo>
                  <a:pt x="1809" y="208988"/>
                </a:lnTo>
                <a:lnTo>
                  <a:pt x="16287" y="266380"/>
                </a:lnTo>
                <a:lnTo>
                  <a:pt x="45102" y="312910"/>
                </a:lnTo>
                <a:lnTo>
                  <a:pt x="86873" y="343719"/>
                </a:lnTo>
                <a:lnTo>
                  <a:pt x="112522" y="352933"/>
                </a:lnTo>
                <a:lnTo>
                  <a:pt x="116967" y="338582"/>
                </a:lnTo>
                <a:lnTo>
                  <a:pt x="96841" y="329697"/>
                </a:lnTo>
                <a:lnTo>
                  <a:pt x="79501" y="317325"/>
                </a:lnTo>
                <a:lnTo>
                  <a:pt x="53086" y="282067"/>
                </a:lnTo>
                <a:lnTo>
                  <a:pt x="37369" y="234124"/>
                </a:lnTo>
                <a:lnTo>
                  <a:pt x="32131" y="174751"/>
                </a:lnTo>
                <a:lnTo>
                  <a:pt x="33440" y="144651"/>
                </a:lnTo>
                <a:lnTo>
                  <a:pt x="43918" y="92402"/>
                </a:lnTo>
                <a:lnTo>
                  <a:pt x="64968" y="51159"/>
                </a:lnTo>
                <a:lnTo>
                  <a:pt x="97162" y="23207"/>
                </a:lnTo>
                <a:lnTo>
                  <a:pt x="117475" y="14350"/>
                </a:lnTo>
                <a:lnTo>
                  <a:pt x="112522" y="0"/>
                </a:lnTo>
                <a:close/>
              </a:path>
            </a:pathLst>
          </a:custGeom>
          <a:solidFill>
            <a:srgbClr val="000000"/>
          </a:solidFill>
        </p:spPr>
        <p:txBody>
          <a:bodyPr wrap="square" lIns="0" tIns="0" rIns="0" bIns="0" rtlCol="0"/>
          <a:lstStyle/>
          <a:p>
            <a:endParaRPr sz="1350"/>
          </a:p>
        </p:txBody>
      </p:sp>
      <p:sp>
        <p:nvSpPr>
          <p:cNvPr id="6" name="object 6"/>
          <p:cNvSpPr/>
          <p:nvPr/>
        </p:nvSpPr>
        <p:spPr>
          <a:xfrm>
            <a:off x="5342383" y="2971323"/>
            <a:ext cx="330041" cy="264795"/>
          </a:xfrm>
          <a:custGeom>
            <a:avLst/>
            <a:gdLst/>
            <a:ahLst/>
            <a:cxnLst/>
            <a:rect l="l" t="t" r="r" b="b"/>
            <a:pathLst>
              <a:path w="440054" h="353060">
                <a:moveTo>
                  <a:pt x="327532" y="0"/>
                </a:moveTo>
                <a:lnTo>
                  <a:pt x="322579" y="14350"/>
                </a:lnTo>
                <a:lnTo>
                  <a:pt x="342983" y="23207"/>
                </a:lnTo>
                <a:lnTo>
                  <a:pt x="360552" y="35480"/>
                </a:lnTo>
                <a:lnTo>
                  <a:pt x="387096" y="70231"/>
                </a:lnTo>
                <a:lnTo>
                  <a:pt x="402701" y="117205"/>
                </a:lnTo>
                <a:lnTo>
                  <a:pt x="407924" y="174751"/>
                </a:lnTo>
                <a:lnTo>
                  <a:pt x="406614" y="205878"/>
                </a:lnTo>
                <a:lnTo>
                  <a:pt x="396136" y="259512"/>
                </a:lnTo>
                <a:lnTo>
                  <a:pt x="375130" y="301452"/>
                </a:lnTo>
                <a:lnTo>
                  <a:pt x="343213" y="329697"/>
                </a:lnTo>
                <a:lnTo>
                  <a:pt x="323088" y="338582"/>
                </a:lnTo>
                <a:lnTo>
                  <a:pt x="327532" y="352933"/>
                </a:lnTo>
                <a:lnTo>
                  <a:pt x="375697" y="330374"/>
                </a:lnTo>
                <a:lnTo>
                  <a:pt x="411099" y="291338"/>
                </a:lnTo>
                <a:lnTo>
                  <a:pt x="432815" y="238934"/>
                </a:lnTo>
                <a:lnTo>
                  <a:pt x="440054" y="176530"/>
                </a:lnTo>
                <a:lnTo>
                  <a:pt x="438243" y="144216"/>
                </a:lnTo>
                <a:lnTo>
                  <a:pt x="423713" y="86875"/>
                </a:lnTo>
                <a:lnTo>
                  <a:pt x="394827" y="40201"/>
                </a:lnTo>
                <a:lnTo>
                  <a:pt x="353107" y="9288"/>
                </a:lnTo>
                <a:lnTo>
                  <a:pt x="327532" y="0"/>
                </a:lnTo>
                <a:close/>
              </a:path>
              <a:path w="440054" h="353060">
                <a:moveTo>
                  <a:pt x="112522" y="0"/>
                </a:moveTo>
                <a:lnTo>
                  <a:pt x="64515" y="22685"/>
                </a:lnTo>
                <a:lnTo>
                  <a:pt x="29082" y="61849"/>
                </a:lnTo>
                <a:lnTo>
                  <a:pt x="7254" y="114331"/>
                </a:lnTo>
                <a:lnTo>
                  <a:pt x="0" y="176530"/>
                </a:lnTo>
                <a:lnTo>
                  <a:pt x="1809" y="208988"/>
                </a:lnTo>
                <a:lnTo>
                  <a:pt x="16287" y="266380"/>
                </a:lnTo>
                <a:lnTo>
                  <a:pt x="45102" y="312910"/>
                </a:lnTo>
                <a:lnTo>
                  <a:pt x="86873" y="343719"/>
                </a:lnTo>
                <a:lnTo>
                  <a:pt x="112522" y="352933"/>
                </a:lnTo>
                <a:lnTo>
                  <a:pt x="116967" y="338582"/>
                </a:lnTo>
                <a:lnTo>
                  <a:pt x="96841" y="329697"/>
                </a:lnTo>
                <a:lnTo>
                  <a:pt x="79501" y="317325"/>
                </a:lnTo>
                <a:lnTo>
                  <a:pt x="53085" y="282067"/>
                </a:lnTo>
                <a:lnTo>
                  <a:pt x="37369" y="234124"/>
                </a:lnTo>
                <a:lnTo>
                  <a:pt x="32130" y="174751"/>
                </a:lnTo>
                <a:lnTo>
                  <a:pt x="33440" y="144651"/>
                </a:lnTo>
                <a:lnTo>
                  <a:pt x="43918" y="92402"/>
                </a:lnTo>
                <a:lnTo>
                  <a:pt x="64968" y="51159"/>
                </a:lnTo>
                <a:lnTo>
                  <a:pt x="97162" y="23207"/>
                </a:lnTo>
                <a:lnTo>
                  <a:pt x="117475" y="14350"/>
                </a:lnTo>
                <a:lnTo>
                  <a:pt x="112522" y="0"/>
                </a:lnTo>
                <a:close/>
              </a:path>
            </a:pathLst>
          </a:custGeom>
          <a:solidFill>
            <a:srgbClr val="000000"/>
          </a:solidFill>
        </p:spPr>
        <p:txBody>
          <a:bodyPr wrap="square" lIns="0" tIns="0" rIns="0" bIns="0" rtlCol="0"/>
          <a:lstStyle/>
          <a:p>
            <a:endParaRPr sz="1350"/>
          </a:p>
        </p:txBody>
      </p:sp>
      <p:sp>
        <p:nvSpPr>
          <p:cNvPr id="7" name="object 7"/>
          <p:cNvSpPr txBox="1"/>
          <p:nvPr/>
        </p:nvSpPr>
        <p:spPr>
          <a:xfrm>
            <a:off x="478155" y="1996108"/>
            <a:ext cx="6018848" cy="1951656"/>
          </a:xfrm>
          <a:prstGeom prst="rect">
            <a:avLst/>
          </a:prstGeom>
        </p:spPr>
        <p:txBody>
          <a:bodyPr vert="horz" wrap="square" lIns="0" tIns="78581" rIns="0" bIns="0" rtlCol="0">
            <a:spAutoFit/>
          </a:bodyPr>
          <a:lstStyle/>
          <a:p>
            <a:pPr marL="304800" indent="-257175">
              <a:spcBef>
                <a:spcPts val="619"/>
              </a:spcBef>
              <a:buFont typeface="Arial MT"/>
              <a:buChar char="•"/>
              <a:tabLst>
                <a:tab pos="304324" algn="l"/>
                <a:tab pos="304800" algn="l"/>
              </a:tabLst>
            </a:pPr>
            <a:r>
              <a:rPr sz="2250" spc="-4" dirty="0">
                <a:latin typeface="Calibri"/>
                <a:cs typeface="Calibri"/>
              </a:rPr>
              <a:t>Given</a:t>
            </a:r>
            <a:r>
              <a:rPr sz="2250" spc="-30" dirty="0">
                <a:latin typeface="Calibri"/>
                <a:cs typeface="Calibri"/>
              </a:rPr>
              <a:t> </a:t>
            </a:r>
            <a:r>
              <a:rPr sz="2250" dirty="0">
                <a:latin typeface="Cambria Math"/>
                <a:cs typeface="Cambria Math"/>
              </a:rPr>
              <a:t>𝒙</a:t>
            </a:r>
            <a:r>
              <a:rPr sz="2250" spc="116" dirty="0">
                <a:latin typeface="Cambria Math"/>
                <a:cs typeface="Cambria Math"/>
              </a:rPr>
              <a:t> </a:t>
            </a:r>
            <a:r>
              <a:rPr sz="2250" dirty="0">
                <a:latin typeface="Cambria Math"/>
                <a:cs typeface="Cambria Math"/>
              </a:rPr>
              <a:t>∈</a:t>
            </a:r>
            <a:r>
              <a:rPr sz="2250" spc="127" dirty="0">
                <a:latin typeface="Cambria Math"/>
                <a:cs typeface="Cambria Math"/>
              </a:rPr>
              <a:t> </a:t>
            </a:r>
            <a:r>
              <a:rPr sz="2250" spc="-4" dirty="0">
                <a:latin typeface="Cambria Math"/>
                <a:cs typeface="Cambria Math"/>
              </a:rPr>
              <a:t>𝑹</a:t>
            </a:r>
            <a:r>
              <a:rPr sz="2475" spc="-5" baseline="27777" dirty="0">
                <a:latin typeface="Cambria Math"/>
                <a:cs typeface="Cambria Math"/>
              </a:rPr>
              <a:t>𝒏</a:t>
            </a:r>
            <a:r>
              <a:rPr sz="2475" spc="343" baseline="27777" dirty="0">
                <a:latin typeface="Cambria Math"/>
                <a:cs typeface="Cambria Math"/>
              </a:rPr>
              <a:t> </a:t>
            </a:r>
            <a:r>
              <a:rPr sz="2250" dirty="0">
                <a:latin typeface="Calibri"/>
                <a:cs typeface="Calibri"/>
              </a:rPr>
              <a:t>with</a:t>
            </a:r>
            <a:r>
              <a:rPr sz="2250" spc="-15" dirty="0">
                <a:latin typeface="Calibri"/>
                <a:cs typeface="Calibri"/>
              </a:rPr>
              <a:t> </a:t>
            </a:r>
            <a:r>
              <a:rPr sz="2250" dirty="0">
                <a:latin typeface="Calibri"/>
                <a:cs typeface="Calibri"/>
              </a:rPr>
              <a:t>a</a:t>
            </a:r>
            <a:r>
              <a:rPr sz="2250" spc="-4" dirty="0">
                <a:latin typeface="Calibri"/>
                <a:cs typeface="Calibri"/>
              </a:rPr>
              <a:t> label</a:t>
            </a:r>
            <a:r>
              <a:rPr sz="2250" spc="-8" dirty="0">
                <a:latin typeface="Calibri"/>
                <a:cs typeface="Calibri"/>
              </a:rPr>
              <a:t> </a:t>
            </a:r>
            <a:r>
              <a:rPr sz="2250" dirty="0">
                <a:latin typeface="Cambria Math"/>
                <a:cs typeface="Cambria Math"/>
              </a:rPr>
              <a:t>𝑦</a:t>
            </a:r>
            <a:r>
              <a:rPr sz="2250" spc="165" dirty="0">
                <a:latin typeface="Cambria Math"/>
                <a:cs typeface="Cambria Math"/>
              </a:rPr>
              <a:t> </a:t>
            </a:r>
            <a:r>
              <a:rPr sz="2250" dirty="0">
                <a:latin typeface="Cambria Math"/>
                <a:cs typeface="Cambria Math"/>
              </a:rPr>
              <a:t>∈</a:t>
            </a:r>
            <a:r>
              <a:rPr sz="2250" spc="127" dirty="0">
                <a:latin typeface="Cambria Math"/>
                <a:cs typeface="Cambria Math"/>
              </a:rPr>
              <a:t> </a:t>
            </a:r>
            <a:r>
              <a:rPr sz="2250" dirty="0">
                <a:latin typeface="Cambria Math"/>
                <a:cs typeface="Cambria Math"/>
              </a:rPr>
              <a:t>𝑹</a:t>
            </a:r>
            <a:endParaRPr sz="2250">
              <a:latin typeface="Cambria Math"/>
              <a:cs typeface="Cambria Math"/>
            </a:endParaRPr>
          </a:p>
          <a:p>
            <a:pPr marL="304800" indent="-257175">
              <a:spcBef>
                <a:spcPts val="540"/>
              </a:spcBef>
              <a:buFont typeface="Arial MT"/>
              <a:buChar char="•"/>
              <a:tabLst>
                <a:tab pos="304324" algn="l"/>
                <a:tab pos="304800" algn="l"/>
                <a:tab pos="928688" algn="l"/>
                <a:tab pos="1767840" algn="l"/>
                <a:tab pos="2616041" algn="l"/>
                <a:tab pos="3092768" algn="l"/>
              </a:tabLst>
            </a:pPr>
            <a:r>
              <a:rPr sz="2250" dirty="0">
                <a:latin typeface="Calibri"/>
                <a:cs typeface="Calibri"/>
              </a:rPr>
              <a:t>Find	</a:t>
            </a:r>
            <a:r>
              <a:rPr sz="2250" spc="-1151" dirty="0">
                <a:latin typeface="Cambria Math"/>
                <a:cs typeface="Cambria Math"/>
              </a:rPr>
              <a:t>𝑦ො</a:t>
            </a:r>
            <a:r>
              <a:rPr sz="2250" spc="210" dirty="0">
                <a:latin typeface="Cambria Math"/>
                <a:cs typeface="Cambria Math"/>
              </a:rPr>
              <a:t> </a:t>
            </a:r>
            <a:r>
              <a:rPr sz="2250" dirty="0">
                <a:latin typeface="Cambria Math"/>
                <a:cs typeface="Cambria Math"/>
              </a:rPr>
              <a:t>=</a:t>
            </a:r>
            <a:r>
              <a:rPr sz="2250" spc="127" dirty="0">
                <a:latin typeface="Cambria Math"/>
                <a:cs typeface="Cambria Math"/>
              </a:rPr>
              <a:t> </a:t>
            </a:r>
            <a:r>
              <a:rPr sz="2250" dirty="0">
                <a:latin typeface="Cambria Math"/>
                <a:cs typeface="Cambria Math"/>
              </a:rPr>
              <a:t>𝑃	𝑦</a:t>
            </a:r>
            <a:r>
              <a:rPr sz="2250" spc="161" dirty="0">
                <a:latin typeface="Cambria Math"/>
                <a:cs typeface="Cambria Math"/>
              </a:rPr>
              <a:t> </a:t>
            </a:r>
            <a:r>
              <a:rPr sz="2250" dirty="0">
                <a:latin typeface="Cambria Math"/>
                <a:cs typeface="Cambria Math"/>
              </a:rPr>
              <a:t>=</a:t>
            </a:r>
            <a:r>
              <a:rPr sz="2250" spc="127" dirty="0">
                <a:latin typeface="Cambria Math"/>
                <a:cs typeface="Cambria Math"/>
              </a:rPr>
              <a:t> </a:t>
            </a:r>
            <a:r>
              <a:rPr sz="2250" dirty="0">
                <a:latin typeface="Cambria Math"/>
                <a:cs typeface="Cambria Math"/>
              </a:rPr>
              <a:t>1	</a:t>
            </a:r>
            <a:r>
              <a:rPr sz="2250" spc="-4" dirty="0">
                <a:latin typeface="Cambria Math"/>
                <a:cs typeface="Cambria Math"/>
              </a:rPr>
              <a:t>𝒙)	</a:t>
            </a:r>
            <a:r>
              <a:rPr sz="2250" dirty="0">
                <a:latin typeface="Calibri"/>
                <a:cs typeface="Calibri"/>
              </a:rPr>
              <a:t>(</a:t>
            </a:r>
            <a:r>
              <a:rPr sz="2250" spc="-34" dirty="0">
                <a:latin typeface="Calibri"/>
                <a:cs typeface="Calibri"/>
              </a:rPr>
              <a:t> </a:t>
            </a:r>
            <a:r>
              <a:rPr sz="2250" spc="-4" dirty="0">
                <a:latin typeface="Calibri"/>
                <a:cs typeface="Calibri"/>
              </a:rPr>
              <a:t>Conditional</a:t>
            </a:r>
            <a:r>
              <a:rPr sz="2250" spc="-15" dirty="0">
                <a:latin typeface="Calibri"/>
                <a:cs typeface="Calibri"/>
              </a:rPr>
              <a:t> </a:t>
            </a:r>
            <a:r>
              <a:rPr sz="2250" spc="-8" dirty="0">
                <a:latin typeface="Calibri"/>
                <a:cs typeface="Calibri"/>
              </a:rPr>
              <a:t>probability)</a:t>
            </a:r>
            <a:endParaRPr sz="2250">
              <a:latin typeface="Calibri"/>
              <a:cs typeface="Calibri"/>
            </a:endParaRPr>
          </a:p>
          <a:p>
            <a:pPr marL="304800" indent="-257175">
              <a:spcBef>
                <a:spcPts val="551"/>
              </a:spcBef>
              <a:buFont typeface="Arial MT"/>
              <a:buChar char="•"/>
              <a:tabLst>
                <a:tab pos="304324" algn="l"/>
                <a:tab pos="304800" algn="l"/>
                <a:tab pos="2847022" algn="l"/>
                <a:tab pos="3138488" algn="l"/>
                <a:tab pos="4372928" algn="l"/>
                <a:tab pos="4958238" algn="l"/>
                <a:tab pos="5220176" algn="l"/>
              </a:tabLst>
            </a:pPr>
            <a:r>
              <a:rPr sz="2250" spc="-1151" dirty="0">
                <a:latin typeface="Cambria Math"/>
                <a:cs typeface="Cambria Math"/>
              </a:rPr>
              <a:t>𝑦ො</a:t>
            </a:r>
            <a:r>
              <a:rPr sz="2250" spc="94" dirty="0">
                <a:latin typeface="Cambria Math"/>
                <a:cs typeface="Cambria Math"/>
              </a:rPr>
              <a:t> </a:t>
            </a:r>
            <a:r>
              <a:rPr sz="2250" dirty="0">
                <a:latin typeface="Calibri"/>
                <a:cs typeface="Calibri"/>
              </a:rPr>
              <a:t>is</a:t>
            </a:r>
            <a:r>
              <a:rPr sz="2250" spc="4" dirty="0">
                <a:latin typeface="Calibri"/>
                <a:cs typeface="Calibri"/>
              </a:rPr>
              <a:t> </a:t>
            </a:r>
            <a:r>
              <a:rPr sz="2250" spc="-4" dirty="0">
                <a:latin typeface="Calibri"/>
                <a:cs typeface="Calibri"/>
              </a:rPr>
              <a:t>modelled</a:t>
            </a:r>
            <a:r>
              <a:rPr sz="2250" spc="-8" dirty="0">
                <a:latin typeface="Calibri"/>
                <a:cs typeface="Calibri"/>
              </a:rPr>
              <a:t> </a:t>
            </a:r>
            <a:r>
              <a:rPr sz="2250" dirty="0">
                <a:latin typeface="Calibri"/>
                <a:cs typeface="Calibri"/>
              </a:rPr>
              <a:t>as </a:t>
            </a:r>
            <a:r>
              <a:rPr sz="2250" spc="-1151" dirty="0">
                <a:latin typeface="Cambria Math"/>
                <a:cs typeface="Cambria Math"/>
              </a:rPr>
              <a:t>𝑦ො</a:t>
            </a:r>
            <a:r>
              <a:rPr sz="2250" spc="210" dirty="0">
                <a:latin typeface="Cambria Math"/>
                <a:cs typeface="Cambria Math"/>
              </a:rPr>
              <a:t> </a:t>
            </a:r>
            <a:r>
              <a:rPr sz="2250" dirty="0">
                <a:latin typeface="Cambria Math"/>
                <a:cs typeface="Cambria Math"/>
              </a:rPr>
              <a:t>=	𝜎	</a:t>
            </a:r>
            <a:r>
              <a:rPr sz="2250" spc="98" dirty="0">
                <a:latin typeface="Cambria Math"/>
                <a:cs typeface="Cambria Math"/>
              </a:rPr>
              <a:t>𝑤</a:t>
            </a:r>
            <a:r>
              <a:rPr sz="2475" spc="146" baseline="27777" dirty="0">
                <a:latin typeface="Cambria Math"/>
                <a:cs typeface="Cambria Math"/>
              </a:rPr>
              <a:t>𝑇</a:t>
            </a:r>
            <a:r>
              <a:rPr sz="2250" spc="98" dirty="0">
                <a:latin typeface="Cambria Math"/>
                <a:cs typeface="Cambria Math"/>
              </a:rPr>
              <a:t>𝑥</a:t>
            </a:r>
            <a:r>
              <a:rPr sz="2250" spc="83" dirty="0">
                <a:latin typeface="Cambria Math"/>
                <a:cs typeface="Cambria Math"/>
              </a:rPr>
              <a:t> </a:t>
            </a:r>
            <a:r>
              <a:rPr sz="2250" dirty="0">
                <a:latin typeface="Cambria Math"/>
                <a:cs typeface="Cambria Math"/>
              </a:rPr>
              <a:t>+ 𝑏	=</a:t>
            </a:r>
            <a:r>
              <a:rPr sz="2250" spc="127" dirty="0">
                <a:latin typeface="Cambria Math"/>
                <a:cs typeface="Cambria Math"/>
              </a:rPr>
              <a:t> </a:t>
            </a:r>
            <a:r>
              <a:rPr sz="2250" dirty="0">
                <a:latin typeface="Cambria Math"/>
                <a:cs typeface="Cambria Math"/>
              </a:rPr>
              <a:t>𝜎	𝑧	.</a:t>
            </a:r>
            <a:endParaRPr sz="2250">
              <a:latin typeface="Cambria Math"/>
              <a:cs typeface="Cambria Math"/>
            </a:endParaRPr>
          </a:p>
        </p:txBody>
      </p:sp>
      <p:sp>
        <p:nvSpPr>
          <p:cNvPr id="8" name="object 8"/>
          <p:cNvSpPr/>
          <p:nvPr/>
        </p:nvSpPr>
        <p:spPr>
          <a:xfrm>
            <a:off x="5233701" y="4999197"/>
            <a:ext cx="240983" cy="193834"/>
          </a:xfrm>
          <a:custGeom>
            <a:avLst/>
            <a:gdLst/>
            <a:ahLst/>
            <a:cxnLst/>
            <a:rect l="l" t="t" r="r" b="b"/>
            <a:pathLst>
              <a:path w="321309" h="258445">
                <a:moveTo>
                  <a:pt x="238886" y="0"/>
                </a:moveTo>
                <a:lnTo>
                  <a:pt x="235203" y="10540"/>
                </a:lnTo>
                <a:lnTo>
                  <a:pt x="250158" y="17019"/>
                </a:lnTo>
                <a:lnTo>
                  <a:pt x="263017" y="25987"/>
                </a:lnTo>
                <a:lnTo>
                  <a:pt x="289115" y="67635"/>
                </a:lnTo>
                <a:lnTo>
                  <a:pt x="296735" y="105870"/>
                </a:lnTo>
                <a:lnTo>
                  <a:pt x="297687" y="127914"/>
                </a:lnTo>
                <a:lnTo>
                  <a:pt x="296735" y="150698"/>
                </a:lnTo>
                <a:lnTo>
                  <a:pt x="289115" y="189984"/>
                </a:lnTo>
                <a:lnTo>
                  <a:pt x="263016" y="232289"/>
                </a:lnTo>
                <a:lnTo>
                  <a:pt x="235584" y="247878"/>
                </a:lnTo>
                <a:lnTo>
                  <a:pt x="238886" y="258368"/>
                </a:lnTo>
                <a:lnTo>
                  <a:pt x="274097" y="241838"/>
                </a:lnTo>
                <a:lnTo>
                  <a:pt x="299974" y="213220"/>
                </a:lnTo>
                <a:lnTo>
                  <a:pt x="315975" y="174909"/>
                </a:lnTo>
                <a:lnTo>
                  <a:pt x="321309" y="129273"/>
                </a:lnTo>
                <a:lnTo>
                  <a:pt x="319976" y="105589"/>
                </a:lnTo>
                <a:lnTo>
                  <a:pt x="309308" y="63622"/>
                </a:lnTo>
                <a:lnTo>
                  <a:pt x="288161" y="29432"/>
                </a:lnTo>
                <a:lnTo>
                  <a:pt x="257629" y="6762"/>
                </a:lnTo>
                <a:lnTo>
                  <a:pt x="238886" y="0"/>
                </a:lnTo>
                <a:close/>
              </a:path>
              <a:path w="321309" h="258445">
                <a:moveTo>
                  <a:pt x="82423" y="0"/>
                </a:moveTo>
                <a:lnTo>
                  <a:pt x="47259" y="16573"/>
                </a:lnTo>
                <a:lnTo>
                  <a:pt x="21335" y="45338"/>
                </a:lnTo>
                <a:lnTo>
                  <a:pt x="5333" y="83705"/>
                </a:lnTo>
                <a:lnTo>
                  <a:pt x="0" y="129273"/>
                </a:lnTo>
                <a:lnTo>
                  <a:pt x="1333" y="153007"/>
                </a:lnTo>
                <a:lnTo>
                  <a:pt x="12001" y="194979"/>
                </a:lnTo>
                <a:lnTo>
                  <a:pt x="33095" y="229041"/>
                </a:lnTo>
                <a:lnTo>
                  <a:pt x="82423" y="258368"/>
                </a:lnTo>
                <a:lnTo>
                  <a:pt x="85725" y="247878"/>
                </a:lnTo>
                <a:lnTo>
                  <a:pt x="71008" y="241361"/>
                </a:lnTo>
                <a:lnTo>
                  <a:pt x="58293" y="232289"/>
                </a:lnTo>
                <a:lnTo>
                  <a:pt x="32194" y="189984"/>
                </a:lnTo>
                <a:lnTo>
                  <a:pt x="24574" y="150698"/>
                </a:lnTo>
                <a:lnTo>
                  <a:pt x="23622" y="127914"/>
                </a:lnTo>
                <a:lnTo>
                  <a:pt x="24574" y="105870"/>
                </a:lnTo>
                <a:lnTo>
                  <a:pt x="32194" y="67635"/>
                </a:lnTo>
                <a:lnTo>
                  <a:pt x="58388" y="25987"/>
                </a:lnTo>
                <a:lnTo>
                  <a:pt x="86105" y="10540"/>
                </a:lnTo>
                <a:lnTo>
                  <a:pt x="82423" y="0"/>
                </a:lnTo>
                <a:close/>
              </a:path>
            </a:pathLst>
          </a:custGeom>
          <a:solidFill>
            <a:srgbClr val="000000"/>
          </a:solidFill>
        </p:spPr>
        <p:txBody>
          <a:bodyPr wrap="square" lIns="0" tIns="0" rIns="0" bIns="0" rtlCol="0"/>
          <a:lstStyle/>
          <a:p>
            <a:endParaRPr sz="1350"/>
          </a:p>
        </p:txBody>
      </p:sp>
      <p:grpSp>
        <p:nvGrpSpPr>
          <p:cNvPr id="9" name="object 9"/>
          <p:cNvGrpSpPr/>
          <p:nvPr/>
        </p:nvGrpSpPr>
        <p:grpSpPr>
          <a:xfrm>
            <a:off x="1475756" y="4001071"/>
            <a:ext cx="2878931" cy="1451610"/>
            <a:chOff x="1967674" y="4191761"/>
            <a:chExt cx="3838575" cy="1935480"/>
          </a:xfrm>
        </p:grpSpPr>
        <p:sp>
          <p:nvSpPr>
            <p:cNvPr id="10" name="object 10"/>
            <p:cNvSpPr/>
            <p:nvPr/>
          </p:nvSpPr>
          <p:spPr>
            <a:xfrm>
              <a:off x="3609848" y="5105272"/>
              <a:ext cx="48260" cy="84455"/>
            </a:xfrm>
            <a:custGeom>
              <a:avLst/>
              <a:gdLst/>
              <a:ahLst/>
              <a:cxnLst/>
              <a:rect l="l" t="t" r="r" b="b"/>
              <a:pathLst>
                <a:path w="48260" h="84454">
                  <a:moveTo>
                    <a:pt x="2032" y="82550"/>
                  </a:moveTo>
                  <a:lnTo>
                    <a:pt x="1524" y="82169"/>
                  </a:lnTo>
                  <a:lnTo>
                    <a:pt x="508" y="82169"/>
                  </a:lnTo>
                  <a:lnTo>
                    <a:pt x="0" y="82550"/>
                  </a:lnTo>
                  <a:lnTo>
                    <a:pt x="0" y="83693"/>
                  </a:lnTo>
                  <a:lnTo>
                    <a:pt x="508" y="84074"/>
                  </a:lnTo>
                  <a:lnTo>
                    <a:pt x="1524" y="84074"/>
                  </a:lnTo>
                  <a:lnTo>
                    <a:pt x="2032" y="83693"/>
                  </a:lnTo>
                  <a:lnTo>
                    <a:pt x="2032" y="83058"/>
                  </a:lnTo>
                  <a:lnTo>
                    <a:pt x="2032" y="82550"/>
                  </a:lnTo>
                  <a:close/>
                </a:path>
                <a:path w="48260" h="84454">
                  <a:moveTo>
                    <a:pt x="48133" y="1270"/>
                  </a:moveTo>
                  <a:lnTo>
                    <a:pt x="46863" y="0"/>
                  </a:lnTo>
                  <a:lnTo>
                    <a:pt x="43688" y="0"/>
                  </a:lnTo>
                  <a:lnTo>
                    <a:pt x="42418" y="1270"/>
                  </a:lnTo>
                  <a:lnTo>
                    <a:pt x="42418" y="4445"/>
                  </a:lnTo>
                  <a:lnTo>
                    <a:pt x="43688" y="5715"/>
                  </a:lnTo>
                  <a:lnTo>
                    <a:pt x="46863" y="5715"/>
                  </a:lnTo>
                  <a:lnTo>
                    <a:pt x="48133" y="4445"/>
                  </a:lnTo>
                  <a:lnTo>
                    <a:pt x="48133" y="2794"/>
                  </a:lnTo>
                  <a:lnTo>
                    <a:pt x="48133" y="1270"/>
                  </a:lnTo>
                  <a:close/>
                </a:path>
              </a:pathLst>
            </a:custGeom>
            <a:solidFill>
              <a:srgbClr val="000000"/>
            </a:solidFill>
          </p:spPr>
          <p:txBody>
            <a:bodyPr wrap="square" lIns="0" tIns="0" rIns="0" bIns="0" rtlCol="0"/>
            <a:lstStyle/>
            <a:p>
              <a:endParaRPr sz="1350"/>
            </a:p>
          </p:txBody>
        </p:sp>
        <p:sp>
          <p:nvSpPr>
            <p:cNvPr id="11" name="object 11"/>
            <p:cNvSpPr/>
            <p:nvPr/>
          </p:nvSpPr>
          <p:spPr>
            <a:xfrm>
              <a:off x="2086355" y="4576571"/>
              <a:ext cx="3383279" cy="1097280"/>
            </a:xfrm>
            <a:custGeom>
              <a:avLst/>
              <a:gdLst/>
              <a:ahLst/>
              <a:cxnLst/>
              <a:rect l="l" t="t" r="r" b="b"/>
              <a:pathLst>
                <a:path w="3383279" h="1097279">
                  <a:moveTo>
                    <a:pt x="3383279" y="0"/>
                  </a:moveTo>
                  <a:lnTo>
                    <a:pt x="3332691" y="997"/>
                  </a:lnTo>
                  <a:lnTo>
                    <a:pt x="3280982" y="1732"/>
                  </a:lnTo>
                  <a:lnTo>
                    <a:pt x="3228338" y="2249"/>
                  </a:lnTo>
                  <a:lnTo>
                    <a:pt x="3174948" y="2591"/>
                  </a:lnTo>
                  <a:lnTo>
                    <a:pt x="3120997" y="2802"/>
                  </a:lnTo>
                  <a:lnTo>
                    <a:pt x="3066673" y="2925"/>
                  </a:lnTo>
                  <a:lnTo>
                    <a:pt x="3012162" y="3005"/>
                  </a:lnTo>
                  <a:lnTo>
                    <a:pt x="2957652" y="3085"/>
                  </a:lnTo>
                  <a:lnTo>
                    <a:pt x="2903329" y="3209"/>
                  </a:lnTo>
                  <a:lnTo>
                    <a:pt x="2849381" y="3419"/>
                  </a:lnTo>
                  <a:lnTo>
                    <a:pt x="2795995" y="3761"/>
                  </a:lnTo>
                  <a:lnTo>
                    <a:pt x="2743356" y="4278"/>
                  </a:lnTo>
                  <a:lnTo>
                    <a:pt x="2691653" y="5013"/>
                  </a:lnTo>
                  <a:lnTo>
                    <a:pt x="2641073" y="6011"/>
                  </a:lnTo>
                  <a:lnTo>
                    <a:pt x="2591801" y="7314"/>
                  </a:lnTo>
                  <a:lnTo>
                    <a:pt x="2544026" y="8967"/>
                  </a:lnTo>
                  <a:lnTo>
                    <a:pt x="2497933" y="11013"/>
                  </a:lnTo>
                  <a:lnTo>
                    <a:pt x="2453711" y="13496"/>
                  </a:lnTo>
                  <a:lnTo>
                    <a:pt x="2411545" y="16459"/>
                  </a:lnTo>
                  <a:lnTo>
                    <a:pt x="2371623" y="19947"/>
                  </a:lnTo>
                  <a:lnTo>
                    <a:pt x="2262643" y="33845"/>
                  </a:lnTo>
                  <a:lnTo>
                    <a:pt x="2199527" y="45073"/>
                  </a:lnTo>
                  <a:lnTo>
                    <a:pt x="2143671" y="57672"/>
                  </a:lnTo>
                  <a:lnTo>
                    <a:pt x="2093962" y="71624"/>
                  </a:lnTo>
                  <a:lnTo>
                    <a:pt x="2049287" y="86915"/>
                  </a:lnTo>
                  <a:lnTo>
                    <a:pt x="2008533" y="103528"/>
                  </a:lnTo>
                  <a:lnTo>
                    <a:pt x="1970586" y="121447"/>
                  </a:lnTo>
                  <a:lnTo>
                    <a:pt x="1934332" y="140656"/>
                  </a:lnTo>
                  <a:lnTo>
                    <a:pt x="1898660" y="161138"/>
                  </a:lnTo>
                  <a:lnTo>
                    <a:pt x="1862455" y="182879"/>
                  </a:lnTo>
                  <a:lnTo>
                    <a:pt x="1819312" y="212181"/>
                  </a:lnTo>
                  <a:lnTo>
                    <a:pt x="1781184" y="243986"/>
                  </a:lnTo>
                  <a:lnTo>
                    <a:pt x="1747000" y="278012"/>
                  </a:lnTo>
                  <a:lnTo>
                    <a:pt x="1715690" y="313975"/>
                  </a:lnTo>
                  <a:lnTo>
                    <a:pt x="1686184" y="351594"/>
                  </a:lnTo>
                  <a:lnTo>
                    <a:pt x="1657411" y="390584"/>
                  </a:lnTo>
                  <a:lnTo>
                    <a:pt x="1628302" y="430664"/>
                  </a:lnTo>
                  <a:lnTo>
                    <a:pt x="1597786" y="471550"/>
                  </a:lnTo>
                  <a:lnTo>
                    <a:pt x="1570869" y="510399"/>
                  </a:lnTo>
                  <a:lnTo>
                    <a:pt x="1545749" y="552781"/>
                  </a:lnTo>
                  <a:lnTo>
                    <a:pt x="1521676" y="597431"/>
                  </a:lnTo>
                  <a:lnTo>
                    <a:pt x="1497897" y="643084"/>
                  </a:lnTo>
                  <a:lnTo>
                    <a:pt x="1473662" y="688477"/>
                  </a:lnTo>
                  <a:lnTo>
                    <a:pt x="1448218" y="732343"/>
                  </a:lnTo>
                  <a:lnTo>
                    <a:pt x="1420815" y="773418"/>
                  </a:lnTo>
                  <a:lnTo>
                    <a:pt x="1390699" y="810437"/>
                  </a:lnTo>
                  <a:lnTo>
                    <a:pt x="1357121" y="842136"/>
                  </a:lnTo>
                  <a:lnTo>
                    <a:pt x="1321110" y="868353"/>
                  </a:lnTo>
                  <a:lnTo>
                    <a:pt x="1283930" y="890271"/>
                  </a:lnTo>
                  <a:lnTo>
                    <a:pt x="1245187" y="908642"/>
                  </a:lnTo>
                  <a:lnTo>
                    <a:pt x="1204485" y="924219"/>
                  </a:lnTo>
                  <a:lnTo>
                    <a:pt x="1161426" y="937755"/>
                  </a:lnTo>
                  <a:lnTo>
                    <a:pt x="1115615" y="950002"/>
                  </a:lnTo>
                  <a:lnTo>
                    <a:pt x="1066655" y="961712"/>
                  </a:lnTo>
                  <a:lnTo>
                    <a:pt x="1014151" y="973640"/>
                  </a:lnTo>
                  <a:lnTo>
                    <a:pt x="957707" y="986535"/>
                  </a:lnTo>
                  <a:lnTo>
                    <a:pt x="914762" y="995997"/>
                  </a:lnTo>
                  <a:lnTo>
                    <a:pt x="867547" y="1005466"/>
                  </a:lnTo>
                  <a:lnTo>
                    <a:pt x="816888" y="1014863"/>
                  </a:lnTo>
                  <a:lnTo>
                    <a:pt x="763615" y="1024111"/>
                  </a:lnTo>
                  <a:lnTo>
                    <a:pt x="708555" y="1033129"/>
                  </a:lnTo>
                  <a:lnTo>
                    <a:pt x="652536" y="1041839"/>
                  </a:lnTo>
                  <a:lnTo>
                    <a:pt x="596388" y="1050162"/>
                  </a:lnTo>
                  <a:lnTo>
                    <a:pt x="540938" y="1058019"/>
                  </a:lnTo>
                  <a:lnTo>
                    <a:pt x="487014" y="1065331"/>
                  </a:lnTo>
                  <a:lnTo>
                    <a:pt x="435445" y="1072020"/>
                  </a:lnTo>
                  <a:lnTo>
                    <a:pt x="387059" y="1078005"/>
                  </a:lnTo>
                  <a:lnTo>
                    <a:pt x="342684" y="1083208"/>
                  </a:lnTo>
                  <a:lnTo>
                    <a:pt x="303149" y="1087551"/>
                  </a:lnTo>
                  <a:lnTo>
                    <a:pt x="230290" y="1093988"/>
                  </a:lnTo>
                  <a:lnTo>
                    <a:pt x="169606" y="1096913"/>
                  </a:lnTo>
                  <a:lnTo>
                    <a:pt x="118665" y="1097029"/>
                  </a:lnTo>
                  <a:lnTo>
                    <a:pt x="75038" y="1095039"/>
                  </a:lnTo>
                  <a:lnTo>
                    <a:pt x="36293" y="1091645"/>
                  </a:lnTo>
                  <a:lnTo>
                    <a:pt x="0" y="1087551"/>
                  </a:lnTo>
                </a:path>
              </a:pathLst>
            </a:custGeom>
            <a:ln w="9525">
              <a:solidFill>
                <a:srgbClr val="000000"/>
              </a:solidFill>
            </a:ln>
          </p:spPr>
          <p:txBody>
            <a:bodyPr wrap="square" lIns="0" tIns="0" rIns="0" bIns="0" rtlCol="0"/>
            <a:lstStyle/>
            <a:p>
              <a:endParaRPr sz="1350"/>
            </a:p>
          </p:txBody>
        </p:sp>
        <p:sp>
          <p:nvSpPr>
            <p:cNvPr id="12" name="object 12"/>
            <p:cNvSpPr/>
            <p:nvPr/>
          </p:nvSpPr>
          <p:spPr>
            <a:xfrm>
              <a:off x="3691635" y="4191761"/>
              <a:ext cx="85725" cy="1935480"/>
            </a:xfrm>
            <a:custGeom>
              <a:avLst/>
              <a:gdLst/>
              <a:ahLst/>
              <a:cxnLst/>
              <a:rect l="l" t="t" r="r" b="b"/>
              <a:pathLst>
                <a:path w="85725" h="1935479">
                  <a:moveTo>
                    <a:pt x="57150" y="71374"/>
                  </a:moveTo>
                  <a:lnTo>
                    <a:pt x="28575" y="71374"/>
                  </a:lnTo>
                  <a:lnTo>
                    <a:pt x="28575" y="1935162"/>
                  </a:lnTo>
                  <a:lnTo>
                    <a:pt x="57150" y="1935162"/>
                  </a:lnTo>
                  <a:lnTo>
                    <a:pt x="57150" y="71374"/>
                  </a:lnTo>
                  <a:close/>
                </a:path>
                <a:path w="85725" h="1935479">
                  <a:moveTo>
                    <a:pt x="42925" y="0"/>
                  </a:moveTo>
                  <a:lnTo>
                    <a:pt x="0" y="85725"/>
                  </a:lnTo>
                  <a:lnTo>
                    <a:pt x="28575" y="85725"/>
                  </a:lnTo>
                  <a:lnTo>
                    <a:pt x="28575" y="71374"/>
                  </a:lnTo>
                  <a:lnTo>
                    <a:pt x="78560" y="71374"/>
                  </a:lnTo>
                  <a:lnTo>
                    <a:pt x="42925" y="0"/>
                  </a:lnTo>
                  <a:close/>
                </a:path>
                <a:path w="85725" h="1935479">
                  <a:moveTo>
                    <a:pt x="78560" y="71374"/>
                  </a:moveTo>
                  <a:lnTo>
                    <a:pt x="57150" y="71374"/>
                  </a:lnTo>
                  <a:lnTo>
                    <a:pt x="57150" y="85725"/>
                  </a:lnTo>
                  <a:lnTo>
                    <a:pt x="85725" y="85725"/>
                  </a:lnTo>
                  <a:lnTo>
                    <a:pt x="78560" y="71374"/>
                  </a:lnTo>
                  <a:close/>
                </a:path>
              </a:pathLst>
            </a:custGeom>
            <a:solidFill>
              <a:srgbClr val="000000"/>
            </a:solidFill>
          </p:spPr>
          <p:txBody>
            <a:bodyPr wrap="square" lIns="0" tIns="0" rIns="0" bIns="0" rtlCol="0"/>
            <a:lstStyle/>
            <a:p>
              <a:endParaRPr sz="1350"/>
            </a:p>
          </p:txBody>
        </p:sp>
        <p:sp>
          <p:nvSpPr>
            <p:cNvPr id="13" name="object 13"/>
            <p:cNvSpPr/>
            <p:nvPr/>
          </p:nvSpPr>
          <p:spPr>
            <a:xfrm>
              <a:off x="1981961" y="5674613"/>
              <a:ext cx="3810000" cy="117475"/>
            </a:xfrm>
            <a:custGeom>
              <a:avLst/>
              <a:gdLst/>
              <a:ahLst/>
              <a:cxnLst/>
              <a:rect l="l" t="t" r="r" b="b"/>
              <a:pathLst>
                <a:path w="3810000" h="117475">
                  <a:moveTo>
                    <a:pt x="0" y="117005"/>
                  </a:moveTo>
                  <a:lnTo>
                    <a:pt x="3810000" y="0"/>
                  </a:lnTo>
                </a:path>
              </a:pathLst>
            </a:custGeom>
            <a:ln w="28575">
              <a:solidFill>
                <a:srgbClr val="000000"/>
              </a:solidFill>
            </a:ln>
          </p:spPr>
          <p:txBody>
            <a:bodyPr wrap="square" lIns="0" tIns="0" rIns="0" bIns="0" rtlCol="0"/>
            <a:lstStyle/>
            <a:p>
              <a:endParaRPr sz="1350"/>
            </a:p>
          </p:txBody>
        </p:sp>
      </p:grpSp>
      <p:sp>
        <p:nvSpPr>
          <p:cNvPr id="14" name="object 14"/>
          <p:cNvSpPr txBox="1"/>
          <p:nvPr/>
        </p:nvSpPr>
        <p:spPr>
          <a:xfrm>
            <a:off x="5078444" y="4936921"/>
            <a:ext cx="335280" cy="263053"/>
          </a:xfrm>
          <a:prstGeom prst="rect">
            <a:avLst/>
          </a:prstGeom>
        </p:spPr>
        <p:txBody>
          <a:bodyPr vert="horz" wrap="square" lIns="0" tIns="9049" rIns="0" bIns="0" rtlCol="0">
            <a:spAutoFit/>
          </a:bodyPr>
          <a:lstStyle/>
          <a:p>
            <a:pPr marL="9525">
              <a:spcBef>
                <a:spcPts val="71"/>
              </a:spcBef>
            </a:pPr>
            <a:r>
              <a:rPr sz="1650" spc="-4" dirty="0">
                <a:latin typeface="Cambria Math"/>
                <a:cs typeface="Cambria Math"/>
              </a:rPr>
              <a:t>𝜎</a:t>
            </a:r>
            <a:r>
              <a:rPr sz="1650" spc="296" dirty="0">
                <a:latin typeface="Cambria Math"/>
                <a:cs typeface="Cambria Math"/>
              </a:rPr>
              <a:t> </a:t>
            </a:r>
            <a:r>
              <a:rPr sz="1650" spc="-4" dirty="0">
                <a:latin typeface="Cambria Math"/>
                <a:cs typeface="Cambria Math"/>
              </a:rPr>
              <a:t>𝑧</a:t>
            </a:r>
            <a:endParaRPr sz="1650">
              <a:latin typeface="Cambria Math"/>
              <a:cs typeface="Cambria Math"/>
            </a:endParaRPr>
          </a:p>
        </p:txBody>
      </p:sp>
      <p:sp>
        <p:nvSpPr>
          <p:cNvPr id="15" name="object 15"/>
          <p:cNvSpPr/>
          <p:nvPr/>
        </p:nvSpPr>
        <p:spPr>
          <a:xfrm>
            <a:off x="5811964" y="5088512"/>
            <a:ext cx="729614" cy="13811"/>
          </a:xfrm>
          <a:custGeom>
            <a:avLst/>
            <a:gdLst/>
            <a:ahLst/>
            <a:cxnLst/>
            <a:rect l="l" t="t" r="r" b="b"/>
            <a:pathLst>
              <a:path w="972820" h="18414">
                <a:moveTo>
                  <a:pt x="972312" y="0"/>
                </a:moveTo>
                <a:lnTo>
                  <a:pt x="0" y="0"/>
                </a:lnTo>
                <a:lnTo>
                  <a:pt x="0" y="18288"/>
                </a:lnTo>
                <a:lnTo>
                  <a:pt x="972312" y="18288"/>
                </a:lnTo>
                <a:lnTo>
                  <a:pt x="972312" y="0"/>
                </a:lnTo>
                <a:close/>
              </a:path>
            </a:pathLst>
          </a:custGeom>
          <a:solidFill>
            <a:srgbClr val="000000"/>
          </a:solidFill>
        </p:spPr>
        <p:txBody>
          <a:bodyPr wrap="square" lIns="0" tIns="0" rIns="0" bIns="0" rtlCol="0"/>
          <a:lstStyle/>
          <a:p>
            <a:endParaRPr sz="1350"/>
          </a:p>
        </p:txBody>
      </p:sp>
      <p:sp>
        <p:nvSpPr>
          <p:cNvPr id="16" name="object 16"/>
          <p:cNvSpPr txBox="1"/>
          <p:nvPr/>
        </p:nvSpPr>
        <p:spPr>
          <a:xfrm>
            <a:off x="5523453" y="4730687"/>
            <a:ext cx="1036796" cy="615874"/>
          </a:xfrm>
          <a:prstGeom prst="rect">
            <a:avLst/>
          </a:prstGeom>
        </p:spPr>
        <p:txBody>
          <a:bodyPr vert="horz" wrap="square" lIns="0" tIns="56198" rIns="0" bIns="0" rtlCol="0">
            <a:spAutoFit/>
          </a:bodyPr>
          <a:lstStyle/>
          <a:p>
            <a:pPr marL="595313">
              <a:spcBef>
                <a:spcPts val="443"/>
              </a:spcBef>
            </a:pPr>
            <a:r>
              <a:rPr sz="1650" spc="-4" dirty="0">
                <a:latin typeface="Cambria Math"/>
                <a:cs typeface="Cambria Math"/>
              </a:rPr>
              <a:t>1</a:t>
            </a:r>
            <a:endParaRPr sz="1650">
              <a:latin typeface="Cambria Math"/>
              <a:cs typeface="Cambria Math"/>
            </a:endParaRPr>
          </a:p>
          <a:p>
            <a:pPr marL="28575">
              <a:spcBef>
                <a:spcPts val="371"/>
              </a:spcBef>
              <a:tabLst>
                <a:tab pos="289084" algn="l"/>
              </a:tabLst>
            </a:pPr>
            <a:r>
              <a:rPr sz="2475" spc="-5" baseline="36616" dirty="0">
                <a:latin typeface="Cambria Math"/>
                <a:cs typeface="Cambria Math"/>
              </a:rPr>
              <a:t>=	</a:t>
            </a:r>
            <a:r>
              <a:rPr sz="1650" spc="-4" dirty="0">
                <a:latin typeface="Cambria Math"/>
                <a:cs typeface="Cambria Math"/>
              </a:rPr>
              <a:t>1</a:t>
            </a:r>
            <a:r>
              <a:rPr sz="1650" spc="-19" dirty="0">
                <a:latin typeface="Cambria Math"/>
                <a:cs typeface="Cambria Math"/>
              </a:rPr>
              <a:t> </a:t>
            </a:r>
            <a:r>
              <a:rPr sz="1650" spc="-4" dirty="0">
                <a:latin typeface="Cambria Math"/>
                <a:cs typeface="Cambria Math"/>
              </a:rPr>
              <a:t>+</a:t>
            </a:r>
            <a:r>
              <a:rPr sz="1650" spc="330" dirty="0">
                <a:latin typeface="Cambria Math"/>
                <a:cs typeface="Cambria Math"/>
              </a:rPr>
              <a:t> </a:t>
            </a:r>
            <a:r>
              <a:rPr sz="1650" spc="38" dirty="0">
                <a:latin typeface="Cambria Math"/>
                <a:cs typeface="Cambria Math"/>
              </a:rPr>
              <a:t>𝑒</a:t>
            </a:r>
            <a:r>
              <a:rPr spc="56" baseline="22569" dirty="0">
                <a:latin typeface="Cambria Math"/>
                <a:cs typeface="Cambria Math"/>
              </a:rPr>
              <a:t>−𝑧</a:t>
            </a:r>
            <a:endParaRPr baseline="22569">
              <a:latin typeface="Cambria Math"/>
              <a:cs typeface="Cambria Math"/>
            </a:endParaRPr>
          </a:p>
        </p:txBody>
      </p:sp>
      <p:sp>
        <p:nvSpPr>
          <p:cNvPr id="17" name="object 17"/>
          <p:cNvSpPr/>
          <p:nvPr/>
        </p:nvSpPr>
        <p:spPr>
          <a:xfrm>
            <a:off x="5398389" y="3895343"/>
            <a:ext cx="2057400" cy="685800"/>
          </a:xfrm>
          <a:custGeom>
            <a:avLst/>
            <a:gdLst/>
            <a:ahLst/>
            <a:cxnLst/>
            <a:rect l="l" t="t" r="r" b="b"/>
            <a:pathLst>
              <a:path w="2743200" h="914400">
                <a:moveTo>
                  <a:pt x="2743200" y="0"/>
                </a:moveTo>
                <a:lnTo>
                  <a:pt x="0" y="0"/>
                </a:lnTo>
                <a:lnTo>
                  <a:pt x="0" y="914399"/>
                </a:lnTo>
                <a:lnTo>
                  <a:pt x="2743200" y="914399"/>
                </a:lnTo>
                <a:lnTo>
                  <a:pt x="2743200"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2872455" y="4527004"/>
            <a:ext cx="236696"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0.5</a:t>
            </a:r>
            <a:endParaRPr sz="1350">
              <a:latin typeface="Calibri"/>
              <a:cs typeface="Calibri"/>
            </a:endParaRPr>
          </a:p>
        </p:txBody>
      </p:sp>
      <p:sp>
        <p:nvSpPr>
          <p:cNvPr id="20" name="object 20"/>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66</a:t>
            </a:fld>
            <a:endParaRPr sz="900">
              <a:latin typeface="Calibri"/>
              <a:cs typeface="Calibri"/>
            </a:endParaRPr>
          </a:p>
        </p:txBody>
      </p:sp>
      <p:sp>
        <p:nvSpPr>
          <p:cNvPr id="21" name="Title 1"/>
          <p:cNvSpPr txBox="1">
            <a:spLocks/>
          </p:cNvSpPr>
          <p:nvPr/>
        </p:nvSpPr>
        <p:spPr>
          <a:xfrm>
            <a:off x="3314700" y="-10053"/>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9" name="Picture 2" descr="E:\NIET\Project\xLogo11.png.pagespeed.ic.pydHLuCQEZ.png">
            <a:extLst>
              <a:ext uri="{FF2B5EF4-FFF2-40B4-BE49-F238E27FC236}">
                <a16:creationId xmlns:a16="http://schemas.microsoft.com/office/drawing/2014/main" id="{967E35D3-928F-70E2-93A3-9B46EA13A8B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2" name="Date Placeholder 21"/>
          <p:cNvSpPr>
            <a:spLocks noGrp="1"/>
          </p:cNvSpPr>
          <p:nvPr>
            <p:ph type="dt" sz="half" idx="10"/>
          </p:nvPr>
        </p:nvSpPr>
        <p:spPr/>
        <p:txBody>
          <a:bodyPr/>
          <a:lstStyle/>
          <a:p>
            <a:r>
              <a:rPr lang="en-US"/>
              <a:t>1/5/2020</a:t>
            </a:r>
          </a:p>
        </p:txBody>
      </p:sp>
      <p:sp>
        <p:nvSpPr>
          <p:cNvPr id="23" name="Footer Placeholder 22"/>
          <p:cNvSpPr>
            <a:spLocks noGrp="1"/>
          </p:cNvSpPr>
          <p:nvPr>
            <p:ph type="ftr" sz="quarter" idx="11"/>
          </p:nvPr>
        </p:nvSpPr>
        <p:spPr/>
        <p:txBody>
          <a:bodyPr/>
          <a:lstStyle/>
          <a:p>
            <a:r>
              <a:rPr lang="it-IT"/>
              <a:t>Ms.Shivani Sharma              COMPUTER VISION  UNIT- 1</a:t>
            </a:r>
            <a:endParaRPr lang="en-US" dirty="0"/>
          </a:p>
        </p:txBody>
      </p:sp>
      <p:sp>
        <p:nvSpPr>
          <p:cNvPr id="24" name="Slide Number Placeholder 23"/>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31034" y="1332590"/>
            <a:ext cx="5907648" cy="370121"/>
          </a:xfrm>
          <a:prstGeom prst="rect">
            <a:avLst/>
          </a:prstGeom>
        </p:spPr>
      </p:pic>
      <p:sp>
        <p:nvSpPr>
          <p:cNvPr id="3" name="object 3"/>
          <p:cNvSpPr txBox="1">
            <a:spLocks noGrp="1"/>
          </p:cNvSpPr>
          <p:nvPr>
            <p:ph type="title" idx="4294967295"/>
          </p:nvPr>
        </p:nvSpPr>
        <p:spPr>
          <a:xfrm>
            <a:off x="1928574" y="665286"/>
            <a:ext cx="5931694" cy="563616"/>
          </a:xfrm>
          <a:prstGeom prst="rect">
            <a:avLst/>
          </a:prstGeom>
        </p:spPr>
        <p:txBody>
          <a:bodyPr vert="horz" wrap="square" lIns="0" tIns="9525" rIns="0" bIns="0" rtlCol="0" anchor="ctr">
            <a:spAutoFit/>
          </a:bodyPr>
          <a:lstStyle/>
          <a:p>
            <a:pPr marL="9525">
              <a:lnSpc>
                <a:spcPct val="100000"/>
              </a:lnSpc>
              <a:spcBef>
                <a:spcPts val="75"/>
              </a:spcBef>
            </a:pPr>
            <a:r>
              <a:rPr sz="3600" spc="203" dirty="0"/>
              <a:t>Other</a:t>
            </a:r>
            <a:r>
              <a:rPr sz="3600" spc="-116" dirty="0"/>
              <a:t> </a:t>
            </a:r>
            <a:r>
              <a:rPr sz="3600" spc="188" dirty="0"/>
              <a:t>Activation</a:t>
            </a:r>
            <a:r>
              <a:rPr sz="3600" spc="-135" dirty="0"/>
              <a:t> </a:t>
            </a:r>
            <a:r>
              <a:rPr sz="3600" spc="176" dirty="0"/>
              <a:t>Functions</a:t>
            </a:r>
            <a:endParaRPr sz="3600" dirty="0"/>
          </a:p>
        </p:txBody>
      </p:sp>
      <p:sp>
        <p:nvSpPr>
          <p:cNvPr id="4" name="object 4"/>
          <p:cNvSpPr/>
          <p:nvPr/>
        </p:nvSpPr>
        <p:spPr>
          <a:xfrm>
            <a:off x="1416176" y="2913031"/>
            <a:ext cx="348615" cy="264795"/>
          </a:xfrm>
          <a:custGeom>
            <a:avLst/>
            <a:gdLst/>
            <a:ahLst/>
            <a:cxnLst/>
            <a:rect l="l" t="t" r="r" b="b"/>
            <a:pathLst>
              <a:path w="464819" h="353060">
                <a:moveTo>
                  <a:pt x="351916" y="0"/>
                </a:moveTo>
                <a:lnTo>
                  <a:pt x="346963" y="14350"/>
                </a:lnTo>
                <a:lnTo>
                  <a:pt x="367367" y="23207"/>
                </a:lnTo>
                <a:lnTo>
                  <a:pt x="384936" y="35480"/>
                </a:lnTo>
                <a:lnTo>
                  <a:pt x="411480" y="70231"/>
                </a:lnTo>
                <a:lnTo>
                  <a:pt x="427085" y="117205"/>
                </a:lnTo>
                <a:lnTo>
                  <a:pt x="432307" y="174751"/>
                </a:lnTo>
                <a:lnTo>
                  <a:pt x="430998" y="205878"/>
                </a:lnTo>
                <a:lnTo>
                  <a:pt x="420520" y="259512"/>
                </a:lnTo>
                <a:lnTo>
                  <a:pt x="399514" y="301452"/>
                </a:lnTo>
                <a:lnTo>
                  <a:pt x="367597" y="329697"/>
                </a:lnTo>
                <a:lnTo>
                  <a:pt x="347471" y="338582"/>
                </a:lnTo>
                <a:lnTo>
                  <a:pt x="351916" y="352933"/>
                </a:lnTo>
                <a:lnTo>
                  <a:pt x="400081" y="330374"/>
                </a:lnTo>
                <a:lnTo>
                  <a:pt x="435482" y="291338"/>
                </a:lnTo>
                <a:lnTo>
                  <a:pt x="457199" y="238934"/>
                </a:lnTo>
                <a:lnTo>
                  <a:pt x="464438" y="176530"/>
                </a:lnTo>
                <a:lnTo>
                  <a:pt x="462627" y="144216"/>
                </a:lnTo>
                <a:lnTo>
                  <a:pt x="448097" y="86875"/>
                </a:lnTo>
                <a:lnTo>
                  <a:pt x="419211" y="40201"/>
                </a:lnTo>
                <a:lnTo>
                  <a:pt x="377491" y="9288"/>
                </a:lnTo>
                <a:lnTo>
                  <a:pt x="351916" y="0"/>
                </a:lnTo>
                <a:close/>
              </a:path>
              <a:path w="464819" h="353060">
                <a:moveTo>
                  <a:pt x="112521" y="0"/>
                </a:moveTo>
                <a:lnTo>
                  <a:pt x="64516" y="22685"/>
                </a:lnTo>
                <a:lnTo>
                  <a:pt x="29082" y="61849"/>
                </a:lnTo>
                <a:lnTo>
                  <a:pt x="7254" y="114331"/>
                </a:lnTo>
                <a:lnTo>
                  <a:pt x="0" y="176530"/>
                </a:lnTo>
                <a:lnTo>
                  <a:pt x="1809" y="208988"/>
                </a:lnTo>
                <a:lnTo>
                  <a:pt x="16287" y="266380"/>
                </a:lnTo>
                <a:lnTo>
                  <a:pt x="45102" y="312910"/>
                </a:lnTo>
                <a:lnTo>
                  <a:pt x="86873" y="343719"/>
                </a:lnTo>
                <a:lnTo>
                  <a:pt x="112521" y="352933"/>
                </a:lnTo>
                <a:lnTo>
                  <a:pt x="116966" y="338582"/>
                </a:lnTo>
                <a:lnTo>
                  <a:pt x="96841" y="329697"/>
                </a:lnTo>
                <a:lnTo>
                  <a:pt x="79501" y="317325"/>
                </a:lnTo>
                <a:lnTo>
                  <a:pt x="53086" y="282067"/>
                </a:lnTo>
                <a:lnTo>
                  <a:pt x="37369" y="234124"/>
                </a:lnTo>
                <a:lnTo>
                  <a:pt x="32131" y="174751"/>
                </a:lnTo>
                <a:lnTo>
                  <a:pt x="33440" y="144651"/>
                </a:lnTo>
                <a:lnTo>
                  <a:pt x="43918" y="92402"/>
                </a:lnTo>
                <a:lnTo>
                  <a:pt x="64968" y="51159"/>
                </a:lnTo>
                <a:lnTo>
                  <a:pt x="97162" y="23207"/>
                </a:lnTo>
                <a:lnTo>
                  <a:pt x="117475" y="14350"/>
                </a:lnTo>
                <a:lnTo>
                  <a:pt x="112521" y="0"/>
                </a:lnTo>
                <a:close/>
              </a:path>
            </a:pathLst>
          </a:custGeom>
          <a:solidFill>
            <a:srgbClr val="000000"/>
          </a:solidFill>
        </p:spPr>
        <p:txBody>
          <a:bodyPr wrap="square" lIns="0" tIns="0" rIns="0" bIns="0" rtlCol="0"/>
          <a:lstStyle/>
          <a:p>
            <a:endParaRPr sz="1350"/>
          </a:p>
        </p:txBody>
      </p:sp>
      <p:sp>
        <p:nvSpPr>
          <p:cNvPr id="5" name="object 5"/>
          <p:cNvSpPr/>
          <p:nvPr/>
        </p:nvSpPr>
        <p:spPr>
          <a:xfrm>
            <a:off x="2690146" y="2912460"/>
            <a:ext cx="747236" cy="266224"/>
          </a:xfrm>
          <a:custGeom>
            <a:avLst/>
            <a:gdLst/>
            <a:ahLst/>
            <a:cxnLst/>
            <a:rect l="l" t="t" r="r" b="b"/>
            <a:pathLst>
              <a:path w="996314" h="354964">
                <a:moveTo>
                  <a:pt x="882268" y="0"/>
                </a:moveTo>
                <a:lnTo>
                  <a:pt x="877442" y="0"/>
                </a:lnTo>
                <a:lnTo>
                  <a:pt x="877442" y="14224"/>
                </a:lnTo>
                <a:lnTo>
                  <a:pt x="880237" y="14224"/>
                </a:lnTo>
                <a:lnTo>
                  <a:pt x="892950" y="15103"/>
                </a:lnTo>
                <a:lnTo>
                  <a:pt x="929068" y="36385"/>
                </a:lnTo>
                <a:lnTo>
                  <a:pt x="937640" y="74675"/>
                </a:lnTo>
                <a:lnTo>
                  <a:pt x="937422" y="81553"/>
                </a:lnTo>
                <a:lnTo>
                  <a:pt x="936751" y="89217"/>
                </a:lnTo>
                <a:lnTo>
                  <a:pt x="935605" y="97643"/>
                </a:lnTo>
                <a:lnTo>
                  <a:pt x="932364" y="115736"/>
                </a:lnTo>
                <a:lnTo>
                  <a:pt x="931211" y="123285"/>
                </a:lnTo>
                <a:lnTo>
                  <a:pt x="930501" y="129651"/>
                </a:lnTo>
                <a:lnTo>
                  <a:pt x="930275" y="134238"/>
                </a:lnTo>
                <a:lnTo>
                  <a:pt x="930848" y="141787"/>
                </a:lnTo>
                <a:lnTo>
                  <a:pt x="955476" y="172344"/>
                </a:lnTo>
                <a:lnTo>
                  <a:pt x="961643" y="175133"/>
                </a:lnTo>
                <a:lnTo>
                  <a:pt x="961643" y="178435"/>
                </a:lnTo>
                <a:lnTo>
                  <a:pt x="932576" y="204946"/>
                </a:lnTo>
                <a:lnTo>
                  <a:pt x="930275" y="219329"/>
                </a:lnTo>
                <a:lnTo>
                  <a:pt x="930511" y="224115"/>
                </a:lnTo>
                <a:lnTo>
                  <a:pt x="931211" y="230282"/>
                </a:lnTo>
                <a:lnTo>
                  <a:pt x="932364" y="237831"/>
                </a:lnTo>
                <a:lnTo>
                  <a:pt x="935605" y="255924"/>
                </a:lnTo>
                <a:lnTo>
                  <a:pt x="936751" y="264350"/>
                </a:lnTo>
                <a:lnTo>
                  <a:pt x="937422" y="272014"/>
                </a:lnTo>
                <a:lnTo>
                  <a:pt x="937640" y="278892"/>
                </a:lnTo>
                <a:lnTo>
                  <a:pt x="936688" y="294514"/>
                </a:lnTo>
                <a:lnTo>
                  <a:pt x="914044" y="332811"/>
                </a:lnTo>
                <a:lnTo>
                  <a:pt x="880237" y="340741"/>
                </a:lnTo>
                <a:lnTo>
                  <a:pt x="877442" y="340741"/>
                </a:lnTo>
                <a:lnTo>
                  <a:pt x="877442" y="354838"/>
                </a:lnTo>
                <a:lnTo>
                  <a:pt x="882268" y="354838"/>
                </a:lnTo>
                <a:lnTo>
                  <a:pt x="902721" y="353310"/>
                </a:lnTo>
                <a:lnTo>
                  <a:pt x="947674" y="334772"/>
                </a:lnTo>
                <a:lnTo>
                  <a:pt x="968033" y="294284"/>
                </a:lnTo>
                <a:lnTo>
                  <a:pt x="969390" y="275590"/>
                </a:lnTo>
                <a:lnTo>
                  <a:pt x="969107" y="267610"/>
                </a:lnTo>
                <a:lnTo>
                  <a:pt x="968263" y="259095"/>
                </a:lnTo>
                <a:lnTo>
                  <a:pt x="966872" y="250033"/>
                </a:lnTo>
                <a:lnTo>
                  <a:pt x="964946" y="240411"/>
                </a:lnTo>
                <a:lnTo>
                  <a:pt x="963039" y="231390"/>
                </a:lnTo>
                <a:lnTo>
                  <a:pt x="961691" y="223964"/>
                </a:lnTo>
                <a:lnTo>
                  <a:pt x="960891" y="218158"/>
                </a:lnTo>
                <a:lnTo>
                  <a:pt x="960627" y="213995"/>
                </a:lnTo>
                <a:lnTo>
                  <a:pt x="960627" y="205486"/>
                </a:lnTo>
                <a:lnTo>
                  <a:pt x="996061" y="184404"/>
                </a:lnTo>
                <a:lnTo>
                  <a:pt x="996061" y="169163"/>
                </a:lnTo>
                <a:lnTo>
                  <a:pt x="960627" y="148082"/>
                </a:lnTo>
                <a:lnTo>
                  <a:pt x="960627" y="139573"/>
                </a:lnTo>
                <a:lnTo>
                  <a:pt x="960891" y="135427"/>
                </a:lnTo>
                <a:lnTo>
                  <a:pt x="961727" y="129452"/>
                </a:lnTo>
                <a:lnTo>
                  <a:pt x="963039" y="122231"/>
                </a:lnTo>
                <a:lnTo>
                  <a:pt x="964946" y="113157"/>
                </a:lnTo>
                <a:lnTo>
                  <a:pt x="966872" y="103588"/>
                </a:lnTo>
                <a:lnTo>
                  <a:pt x="968263" y="94519"/>
                </a:lnTo>
                <a:lnTo>
                  <a:pt x="969107" y="85975"/>
                </a:lnTo>
                <a:lnTo>
                  <a:pt x="969390" y="77978"/>
                </a:lnTo>
                <a:lnTo>
                  <a:pt x="968033" y="59856"/>
                </a:lnTo>
                <a:lnTo>
                  <a:pt x="947674" y="20066"/>
                </a:lnTo>
                <a:lnTo>
                  <a:pt x="902721" y="1545"/>
                </a:lnTo>
                <a:lnTo>
                  <a:pt x="882268" y="0"/>
                </a:lnTo>
                <a:close/>
              </a:path>
              <a:path w="996314" h="354964">
                <a:moveTo>
                  <a:pt x="118744" y="0"/>
                </a:moveTo>
                <a:lnTo>
                  <a:pt x="113918" y="0"/>
                </a:lnTo>
                <a:lnTo>
                  <a:pt x="93412" y="1545"/>
                </a:lnTo>
                <a:lnTo>
                  <a:pt x="48513" y="20066"/>
                </a:lnTo>
                <a:lnTo>
                  <a:pt x="28154" y="59803"/>
                </a:lnTo>
                <a:lnTo>
                  <a:pt x="26797" y="77850"/>
                </a:lnTo>
                <a:lnTo>
                  <a:pt x="27080" y="85830"/>
                </a:lnTo>
                <a:lnTo>
                  <a:pt x="27924" y="94345"/>
                </a:lnTo>
                <a:lnTo>
                  <a:pt x="29315" y="103407"/>
                </a:lnTo>
                <a:lnTo>
                  <a:pt x="31241" y="113030"/>
                </a:lnTo>
                <a:lnTo>
                  <a:pt x="33095" y="122033"/>
                </a:lnTo>
                <a:lnTo>
                  <a:pt x="34448" y="129428"/>
                </a:lnTo>
                <a:lnTo>
                  <a:pt x="35278" y="135229"/>
                </a:lnTo>
                <a:lnTo>
                  <a:pt x="35560" y="139446"/>
                </a:lnTo>
                <a:lnTo>
                  <a:pt x="35560" y="147955"/>
                </a:lnTo>
                <a:lnTo>
                  <a:pt x="0" y="169037"/>
                </a:lnTo>
                <a:lnTo>
                  <a:pt x="0" y="184276"/>
                </a:lnTo>
                <a:lnTo>
                  <a:pt x="35560" y="205232"/>
                </a:lnTo>
                <a:lnTo>
                  <a:pt x="35560" y="213868"/>
                </a:lnTo>
                <a:lnTo>
                  <a:pt x="35278" y="218013"/>
                </a:lnTo>
                <a:lnTo>
                  <a:pt x="34412" y="223986"/>
                </a:lnTo>
                <a:lnTo>
                  <a:pt x="33095" y="231209"/>
                </a:lnTo>
                <a:lnTo>
                  <a:pt x="29315" y="249832"/>
                </a:lnTo>
                <a:lnTo>
                  <a:pt x="27924" y="258857"/>
                </a:lnTo>
                <a:lnTo>
                  <a:pt x="27080" y="267358"/>
                </a:lnTo>
                <a:lnTo>
                  <a:pt x="26797" y="275336"/>
                </a:lnTo>
                <a:lnTo>
                  <a:pt x="28154" y="294124"/>
                </a:lnTo>
                <a:lnTo>
                  <a:pt x="48513" y="334772"/>
                </a:lnTo>
                <a:lnTo>
                  <a:pt x="93412" y="353310"/>
                </a:lnTo>
                <a:lnTo>
                  <a:pt x="113918" y="354838"/>
                </a:lnTo>
                <a:lnTo>
                  <a:pt x="118744" y="354838"/>
                </a:lnTo>
                <a:lnTo>
                  <a:pt x="118744" y="340741"/>
                </a:lnTo>
                <a:lnTo>
                  <a:pt x="115950" y="340741"/>
                </a:lnTo>
                <a:lnTo>
                  <a:pt x="103163" y="339859"/>
                </a:lnTo>
                <a:lnTo>
                  <a:pt x="66992" y="318377"/>
                </a:lnTo>
                <a:lnTo>
                  <a:pt x="58419" y="278765"/>
                </a:lnTo>
                <a:lnTo>
                  <a:pt x="58656" y="271831"/>
                </a:lnTo>
                <a:lnTo>
                  <a:pt x="59356" y="264160"/>
                </a:lnTo>
                <a:lnTo>
                  <a:pt x="60509" y="255726"/>
                </a:lnTo>
                <a:lnTo>
                  <a:pt x="62102" y="246507"/>
                </a:lnTo>
                <a:lnTo>
                  <a:pt x="63769" y="237650"/>
                </a:lnTo>
                <a:lnTo>
                  <a:pt x="64960" y="230139"/>
                </a:lnTo>
                <a:lnTo>
                  <a:pt x="65684" y="223789"/>
                </a:lnTo>
                <a:lnTo>
                  <a:pt x="65912" y="219201"/>
                </a:lnTo>
                <a:lnTo>
                  <a:pt x="65319" y="211653"/>
                </a:lnTo>
                <a:lnTo>
                  <a:pt x="40655" y="181024"/>
                </a:lnTo>
                <a:lnTo>
                  <a:pt x="34416" y="178308"/>
                </a:lnTo>
                <a:lnTo>
                  <a:pt x="34416" y="174879"/>
                </a:lnTo>
                <a:lnTo>
                  <a:pt x="63547" y="148367"/>
                </a:lnTo>
                <a:lnTo>
                  <a:pt x="65912" y="133985"/>
                </a:lnTo>
                <a:lnTo>
                  <a:pt x="65674" y="129200"/>
                </a:lnTo>
                <a:lnTo>
                  <a:pt x="64960" y="123047"/>
                </a:lnTo>
                <a:lnTo>
                  <a:pt x="63769" y="115536"/>
                </a:lnTo>
                <a:lnTo>
                  <a:pt x="62102" y="106680"/>
                </a:lnTo>
                <a:lnTo>
                  <a:pt x="60509" y="97460"/>
                </a:lnTo>
                <a:lnTo>
                  <a:pt x="59356" y="89026"/>
                </a:lnTo>
                <a:lnTo>
                  <a:pt x="58656" y="81355"/>
                </a:lnTo>
                <a:lnTo>
                  <a:pt x="58419" y="74422"/>
                </a:lnTo>
                <a:lnTo>
                  <a:pt x="59372" y="59465"/>
                </a:lnTo>
                <a:lnTo>
                  <a:pt x="82018" y="22099"/>
                </a:lnTo>
                <a:lnTo>
                  <a:pt x="115950" y="14224"/>
                </a:lnTo>
                <a:lnTo>
                  <a:pt x="118744" y="14224"/>
                </a:lnTo>
                <a:lnTo>
                  <a:pt x="118744" y="0"/>
                </a:lnTo>
                <a:close/>
              </a:path>
            </a:pathLst>
          </a:custGeom>
          <a:solidFill>
            <a:srgbClr val="000000"/>
          </a:solidFill>
        </p:spPr>
        <p:txBody>
          <a:bodyPr wrap="square" lIns="0" tIns="0" rIns="0" bIns="0" rtlCol="0"/>
          <a:lstStyle/>
          <a:p>
            <a:endParaRPr sz="1350"/>
          </a:p>
        </p:txBody>
      </p:sp>
      <p:sp>
        <p:nvSpPr>
          <p:cNvPr id="6" name="object 6"/>
          <p:cNvSpPr txBox="1"/>
          <p:nvPr/>
        </p:nvSpPr>
        <p:spPr>
          <a:xfrm>
            <a:off x="516255" y="2006918"/>
            <a:ext cx="2824639" cy="1175322"/>
          </a:xfrm>
          <a:prstGeom prst="rect">
            <a:avLst/>
          </a:prstGeom>
        </p:spPr>
        <p:txBody>
          <a:bodyPr vert="horz" wrap="square" lIns="0" tIns="9525" rIns="0" bIns="0" rtlCol="0">
            <a:spAutoFit/>
          </a:bodyPr>
          <a:lstStyle/>
          <a:p>
            <a:pPr marL="266700" indent="-257175">
              <a:spcBef>
                <a:spcPts val="75"/>
              </a:spcBef>
              <a:buFont typeface="Arial MT"/>
              <a:buChar char="•"/>
              <a:tabLst>
                <a:tab pos="266224" algn="l"/>
                <a:tab pos="266700" algn="l"/>
              </a:tabLst>
            </a:pPr>
            <a:r>
              <a:rPr sz="2250" spc="-8" dirty="0">
                <a:latin typeface="Calibri"/>
                <a:cs typeface="Calibri"/>
              </a:rPr>
              <a:t>Rectified</a:t>
            </a:r>
            <a:r>
              <a:rPr sz="2250" spc="-34" dirty="0">
                <a:latin typeface="Calibri"/>
                <a:cs typeface="Calibri"/>
              </a:rPr>
              <a:t> </a:t>
            </a:r>
            <a:r>
              <a:rPr sz="2250" spc="-4" dirty="0">
                <a:latin typeface="Calibri"/>
                <a:cs typeface="Calibri"/>
              </a:rPr>
              <a:t>Linear</a:t>
            </a:r>
            <a:r>
              <a:rPr sz="2250" spc="-15" dirty="0">
                <a:latin typeface="Calibri"/>
                <a:cs typeface="Calibri"/>
              </a:rPr>
              <a:t> </a:t>
            </a:r>
            <a:r>
              <a:rPr sz="2250" spc="-4" dirty="0">
                <a:latin typeface="Calibri"/>
                <a:cs typeface="Calibri"/>
              </a:rPr>
              <a:t>Unit</a:t>
            </a:r>
            <a:endParaRPr sz="2250">
              <a:latin typeface="Calibri"/>
              <a:cs typeface="Calibri"/>
            </a:endParaRPr>
          </a:p>
          <a:p>
            <a:pPr>
              <a:spcBef>
                <a:spcPts val="38"/>
              </a:spcBef>
            </a:pPr>
            <a:endParaRPr sz="3075">
              <a:latin typeface="Calibri"/>
              <a:cs typeface="Calibri"/>
            </a:endParaRPr>
          </a:p>
          <a:p>
            <a:pPr marL="695325">
              <a:tabLst>
                <a:tab pos="993458" algn="l"/>
                <a:tab pos="1352550" algn="l"/>
                <a:tab pos="2334101" algn="l"/>
              </a:tabLst>
            </a:pPr>
            <a:r>
              <a:rPr sz="2250" dirty="0">
                <a:latin typeface="Cambria Math"/>
                <a:cs typeface="Cambria Math"/>
              </a:rPr>
              <a:t>𝑔	𝑥	=</a:t>
            </a:r>
            <a:r>
              <a:rPr sz="2250" spc="127" dirty="0">
                <a:latin typeface="Cambria Math"/>
                <a:cs typeface="Cambria Math"/>
              </a:rPr>
              <a:t> </a:t>
            </a:r>
            <a:r>
              <a:rPr sz="2250" spc="-4" dirty="0">
                <a:latin typeface="Cambria Math"/>
                <a:cs typeface="Cambria Math"/>
              </a:rPr>
              <a:t>ma</a:t>
            </a:r>
            <a:r>
              <a:rPr sz="2250" dirty="0">
                <a:latin typeface="Cambria Math"/>
                <a:cs typeface="Cambria Math"/>
              </a:rPr>
              <a:t>x	0</a:t>
            </a:r>
            <a:r>
              <a:rPr sz="2250" spc="4" dirty="0">
                <a:latin typeface="Cambria Math"/>
                <a:cs typeface="Cambria Math"/>
              </a:rPr>
              <a:t> </a:t>
            </a:r>
            <a:r>
              <a:rPr sz="2250" dirty="0">
                <a:latin typeface="Cambria Math"/>
                <a:cs typeface="Cambria Math"/>
              </a:rPr>
              <a:t>,</a:t>
            </a:r>
            <a:r>
              <a:rPr sz="2250" spc="-120" dirty="0">
                <a:latin typeface="Cambria Math"/>
                <a:cs typeface="Cambria Math"/>
              </a:rPr>
              <a:t> </a:t>
            </a:r>
            <a:r>
              <a:rPr sz="2250" dirty="0">
                <a:latin typeface="Cambria Math"/>
                <a:cs typeface="Cambria Math"/>
              </a:rPr>
              <a:t>𝑥</a:t>
            </a:r>
            <a:endParaRPr sz="2250">
              <a:latin typeface="Cambria Math"/>
              <a:cs typeface="Cambria Math"/>
            </a:endParaRPr>
          </a:p>
        </p:txBody>
      </p:sp>
      <p:grpSp>
        <p:nvGrpSpPr>
          <p:cNvPr id="7" name="object 7"/>
          <p:cNvGrpSpPr/>
          <p:nvPr/>
        </p:nvGrpSpPr>
        <p:grpSpPr>
          <a:xfrm>
            <a:off x="2057400" y="3580066"/>
            <a:ext cx="4715828" cy="1497329"/>
            <a:chOff x="2743200" y="3630421"/>
            <a:chExt cx="6287770" cy="1996439"/>
          </a:xfrm>
        </p:grpSpPr>
        <p:sp>
          <p:nvSpPr>
            <p:cNvPr id="8" name="object 8"/>
            <p:cNvSpPr/>
            <p:nvPr/>
          </p:nvSpPr>
          <p:spPr>
            <a:xfrm>
              <a:off x="2743200" y="5603747"/>
              <a:ext cx="6248400" cy="0"/>
            </a:xfrm>
            <a:custGeom>
              <a:avLst/>
              <a:gdLst/>
              <a:ahLst/>
              <a:cxnLst/>
              <a:rect l="l" t="t" r="r" b="b"/>
              <a:pathLst>
                <a:path w="6248400">
                  <a:moveTo>
                    <a:pt x="0" y="0"/>
                  </a:moveTo>
                  <a:lnTo>
                    <a:pt x="6248400" y="0"/>
                  </a:lnTo>
                </a:path>
              </a:pathLst>
            </a:custGeom>
            <a:ln w="9525">
              <a:solidFill>
                <a:srgbClr val="000000"/>
              </a:solidFill>
              <a:prstDash val="sysDash"/>
            </a:ln>
          </p:spPr>
          <p:txBody>
            <a:bodyPr wrap="square" lIns="0" tIns="0" rIns="0" bIns="0" rtlCol="0"/>
            <a:lstStyle/>
            <a:p>
              <a:endParaRPr sz="1350"/>
            </a:p>
          </p:txBody>
        </p:sp>
        <p:sp>
          <p:nvSpPr>
            <p:cNvPr id="9" name="object 9"/>
            <p:cNvSpPr/>
            <p:nvPr/>
          </p:nvSpPr>
          <p:spPr>
            <a:xfrm>
              <a:off x="2769869" y="3643121"/>
              <a:ext cx="6248400" cy="1971039"/>
            </a:xfrm>
            <a:custGeom>
              <a:avLst/>
              <a:gdLst/>
              <a:ahLst/>
              <a:cxnLst/>
              <a:rect l="l" t="t" r="r" b="b"/>
              <a:pathLst>
                <a:path w="6248400" h="1971039">
                  <a:moveTo>
                    <a:pt x="0" y="1950212"/>
                  </a:moveTo>
                  <a:lnTo>
                    <a:pt x="2540000" y="1970531"/>
                  </a:lnTo>
                  <a:lnTo>
                    <a:pt x="6248400" y="0"/>
                  </a:lnTo>
                </a:path>
              </a:pathLst>
            </a:custGeom>
            <a:ln w="25400">
              <a:solidFill>
                <a:srgbClr val="0000FF"/>
              </a:solidFill>
            </a:ln>
          </p:spPr>
          <p:txBody>
            <a:bodyPr wrap="square" lIns="0" tIns="0" rIns="0" bIns="0" rtlCol="0"/>
            <a:lstStyle/>
            <a:p>
              <a:endParaRPr sz="1350"/>
            </a:p>
          </p:txBody>
        </p:sp>
      </p:grpSp>
      <p:sp>
        <p:nvSpPr>
          <p:cNvPr id="10" name="object 10"/>
          <p:cNvSpPr txBox="1"/>
          <p:nvPr/>
        </p:nvSpPr>
        <p:spPr>
          <a:xfrm>
            <a:off x="5488972" y="5103114"/>
            <a:ext cx="343376" cy="263053"/>
          </a:xfrm>
          <a:prstGeom prst="rect">
            <a:avLst/>
          </a:prstGeom>
        </p:spPr>
        <p:txBody>
          <a:bodyPr vert="horz" wrap="square" lIns="0" tIns="9049" rIns="0" bIns="0" rtlCol="0">
            <a:spAutoFit/>
          </a:bodyPr>
          <a:lstStyle/>
          <a:p>
            <a:pPr marL="9525">
              <a:spcBef>
                <a:spcPts val="71"/>
              </a:spcBef>
            </a:pPr>
            <a:r>
              <a:rPr sz="1650" spc="45" dirty="0">
                <a:latin typeface="Cambria Math"/>
                <a:cs typeface="Cambria Math"/>
              </a:rPr>
              <a:t>𝑥</a:t>
            </a:r>
            <a:r>
              <a:rPr sz="1650" spc="-4" dirty="0">
                <a:latin typeface="Symbol"/>
                <a:cs typeface="Symbol"/>
              </a:rPr>
              <a:t></a:t>
            </a:r>
            <a:endParaRPr sz="1650">
              <a:latin typeface="Symbol"/>
              <a:cs typeface="Symbol"/>
            </a:endParaRPr>
          </a:p>
        </p:txBody>
      </p:sp>
      <p:sp>
        <p:nvSpPr>
          <p:cNvPr id="13" name="object 13"/>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67</a:t>
            </a:fld>
            <a:endParaRPr sz="900">
              <a:latin typeface="Calibri"/>
              <a:cs typeface="Calibri"/>
            </a:endParaRPr>
          </a:p>
        </p:txBody>
      </p:sp>
      <p:sp>
        <p:nvSpPr>
          <p:cNvPr id="11" name="object 11"/>
          <p:cNvSpPr txBox="1"/>
          <p:nvPr/>
        </p:nvSpPr>
        <p:spPr>
          <a:xfrm>
            <a:off x="3831432" y="5080482"/>
            <a:ext cx="347186" cy="263053"/>
          </a:xfrm>
          <a:prstGeom prst="rect">
            <a:avLst/>
          </a:prstGeom>
        </p:spPr>
        <p:txBody>
          <a:bodyPr vert="horz" wrap="square" lIns="0" tIns="9049" rIns="0" bIns="0" rtlCol="0">
            <a:spAutoFit/>
          </a:bodyPr>
          <a:lstStyle/>
          <a:p>
            <a:pPr marL="9525">
              <a:spcBef>
                <a:spcPts val="71"/>
              </a:spcBef>
            </a:pPr>
            <a:r>
              <a:rPr sz="1650" spc="45" dirty="0">
                <a:latin typeface="Cambria Math"/>
                <a:cs typeface="Cambria Math"/>
              </a:rPr>
              <a:t>𝑥</a:t>
            </a:r>
            <a:r>
              <a:rPr sz="1650" spc="-8" dirty="0">
                <a:latin typeface="Calibri"/>
                <a:cs typeface="Calibri"/>
              </a:rPr>
              <a:t>=0</a:t>
            </a:r>
            <a:endParaRPr sz="1650">
              <a:latin typeface="Calibri"/>
              <a:cs typeface="Calibri"/>
            </a:endParaRPr>
          </a:p>
        </p:txBody>
      </p:sp>
      <p:sp>
        <p:nvSpPr>
          <p:cNvPr id="14" name="Title 1"/>
          <p:cNvSpPr txBox="1">
            <a:spLocks/>
          </p:cNvSpPr>
          <p:nvPr/>
        </p:nvSpPr>
        <p:spPr>
          <a:xfrm>
            <a:off x="3300704" y="25394"/>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12" name="Picture 2" descr="E:\NIET\Project\xLogo11.png.pagespeed.ic.pydHLuCQEZ.png">
            <a:extLst>
              <a:ext uri="{FF2B5EF4-FFF2-40B4-BE49-F238E27FC236}">
                <a16:creationId xmlns:a16="http://schemas.microsoft.com/office/drawing/2014/main" id="{2289BB74-FF22-93E3-D5BF-4F7BC8D2CC8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5" name="Date Placeholder 14"/>
          <p:cNvSpPr>
            <a:spLocks noGrp="1"/>
          </p:cNvSpPr>
          <p:nvPr>
            <p:ph type="dt" sz="half" idx="10"/>
          </p:nvPr>
        </p:nvSpPr>
        <p:spPr/>
        <p:txBody>
          <a:bodyPr/>
          <a:lstStyle/>
          <a:p>
            <a:r>
              <a:rPr lang="en-US"/>
              <a:t>1/5/2020</a:t>
            </a:r>
          </a:p>
        </p:txBody>
      </p:sp>
      <p:sp>
        <p:nvSpPr>
          <p:cNvPr id="16" name="Footer Placeholder 15"/>
          <p:cNvSpPr>
            <a:spLocks noGrp="1"/>
          </p:cNvSpPr>
          <p:nvPr>
            <p:ph type="ftr" sz="quarter" idx="11"/>
          </p:nvPr>
        </p:nvSpPr>
        <p:spPr/>
        <p:txBody>
          <a:bodyPr/>
          <a:lstStyle/>
          <a:p>
            <a:r>
              <a:rPr lang="it-IT"/>
              <a:t>Ms.Shivani Sharma              COMPUTER VISION  UNIT- 1</a:t>
            </a:r>
            <a:endParaRPr lang="en-US" dirty="0"/>
          </a:p>
        </p:txBody>
      </p:sp>
      <p:sp>
        <p:nvSpPr>
          <p:cNvPr id="17" name="Slide Number Placeholder 16"/>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02389" y="1332590"/>
            <a:ext cx="6342113" cy="370121"/>
          </a:xfrm>
          <a:prstGeom prst="rect">
            <a:avLst/>
          </a:prstGeom>
        </p:spPr>
      </p:pic>
      <p:sp>
        <p:nvSpPr>
          <p:cNvPr id="3" name="object 3"/>
          <p:cNvSpPr txBox="1">
            <a:spLocks noGrp="1"/>
          </p:cNvSpPr>
          <p:nvPr>
            <p:ph type="title" idx="4294967295"/>
          </p:nvPr>
        </p:nvSpPr>
        <p:spPr>
          <a:xfrm>
            <a:off x="1545146" y="670440"/>
            <a:ext cx="6388894" cy="563616"/>
          </a:xfrm>
          <a:prstGeom prst="rect">
            <a:avLst/>
          </a:prstGeom>
        </p:spPr>
        <p:txBody>
          <a:bodyPr vert="horz" wrap="square" lIns="0" tIns="9525" rIns="0" bIns="0" rtlCol="0" anchor="ctr">
            <a:spAutoFit/>
          </a:bodyPr>
          <a:lstStyle/>
          <a:p>
            <a:pPr marL="9525">
              <a:lnSpc>
                <a:spcPct val="100000"/>
              </a:lnSpc>
              <a:spcBef>
                <a:spcPts val="75"/>
              </a:spcBef>
            </a:pPr>
            <a:r>
              <a:rPr sz="3600" spc="203" dirty="0"/>
              <a:t>Other</a:t>
            </a:r>
            <a:r>
              <a:rPr sz="3600" spc="-113" dirty="0"/>
              <a:t> </a:t>
            </a:r>
            <a:r>
              <a:rPr sz="3600" spc="188" dirty="0"/>
              <a:t>Activation</a:t>
            </a:r>
            <a:r>
              <a:rPr sz="3600" spc="-127" dirty="0"/>
              <a:t> </a:t>
            </a:r>
            <a:r>
              <a:rPr sz="3600" spc="158" dirty="0"/>
              <a:t>Functions…</a:t>
            </a:r>
            <a:endParaRPr sz="3600" dirty="0"/>
          </a:p>
        </p:txBody>
      </p:sp>
      <p:sp>
        <p:nvSpPr>
          <p:cNvPr id="4" name="object 4"/>
          <p:cNvSpPr/>
          <p:nvPr/>
        </p:nvSpPr>
        <p:spPr>
          <a:xfrm>
            <a:off x="2444876" y="2913031"/>
            <a:ext cx="348615" cy="264795"/>
          </a:xfrm>
          <a:custGeom>
            <a:avLst/>
            <a:gdLst/>
            <a:ahLst/>
            <a:cxnLst/>
            <a:rect l="l" t="t" r="r" b="b"/>
            <a:pathLst>
              <a:path w="464820" h="353060">
                <a:moveTo>
                  <a:pt x="351916" y="0"/>
                </a:moveTo>
                <a:lnTo>
                  <a:pt x="346963" y="14350"/>
                </a:lnTo>
                <a:lnTo>
                  <a:pt x="367367" y="23207"/>
                </a:lnTo>
                <a:lnTo>
                  <a:pt x="384937" y="35480"/>
                </a:lnTo>
                <a:lnTo>
                  <a:pt x="411479" y="70231"/>
                </a:lnTo>
                <a:lnTo>
                  <a:pt x="427085" y="117205"/>
                </a:lnTo>
                <a:lnTo>
                  <a:pt x="432308" y="174751"/>
                </a:lnTo>
                <a:lnTo>
                  <a:pt x="430998" y="205878"/>
                </a:lnTo>
                <a:lnTo>
                  <a:pt x="420520" y="259512"/>
                </a:lnTo>
                <a:lnTo>
                  <a:pt x="399514" y="301452"/>
                </a:lnTo>
                <a:lnTo>
                  <a:pt x="367597" y="329697"/>
                </a:lnTo>
                <a:lnTo>
                  <a:pt x="347472" y="338582"/>
                </a:lnTo>
                <a:lnTo>
                  <a:pt x="351916" y="352933"/>
                </a:lnTo>
                <a:lnTo>
                  <a:pt x="400081" y="330374"/>
                </a:lnTo>
                <a:lnTo>
                  <a:pt x="435483" y="291338"/>
                </a:lnTo>
                <a:lnTo>
                  <a:pt x="457200" y="238934"/>
                </a:lnTo>
                <a:lnTo>
                  <a:pt x="464438" y="176530"/>
                </a:lnTo>
                <a:lnTo>
                  <a:pt x="462627" y="144216"/>
                </a:lnTo>
                <a:lnTo>
                  <a:pt x="448097" y="86875"/>
                </a:lnTo>
                <a:lnTo>
                  <a:pt x="419211" y="40201"/>
                </a:lnTo>
                <a:lnTo>
                  <a:pt x="377491" y="9288"/>
                </a:lnTo>
                <a:lnTo>
                  <a:pt x="351916" y="0"/>
                </a:lnTo>
                <a:close/>
              </a:path>
              <a:path w="464820" h="353060">
                <a:moveTo>
                  <a:pt x="112522" y="0"/>
                </a:moveTo>
                <a:lnTo>
                  <a:pt x="64516" y="22685"/>
                </a:lnTo>
                <a:lnTo>
                  <a:pt x="29083" y="61849"/>
                </a:lnTo>
                <a:lnTo>
                  <a:pt x="7254" y="114331"/>
                </a:lnTo>
                <a:lnTo>
                  <a:pt x="0" y="176530"/>
                </a:lnTo>
                <a:lnTo>
                  <a:pt x="1809" y="208988"/>
                </a:lnTo>
                <a:lnTo>
                  <a:pt x="16287" y="266380"/>
                </a:lnTo>
                <a:lnTo>
                  <a:pt x="45102" y="312910"/>
                </a:lnTo>
                <a:lnTo>
                  <a:pt x="86873" y="343719"/>
                </a:lnTo>
                <a:lnTo>
                  <a:pt x="112522" y="352933"/>
                </a:lnTo>
                <a:lnTo>
                  <a:pt x="116966" y="338582"/>
                </a:lnTo>
                <a:lnTo>
                  <a:pt x="96841" y="329697"/>
                </a:lnTo>
                <a:lnTo>
                  <a:pt x="79501" y="317325"/>
                </a:lnTo>
                <a:lnTo>
                  <a:pt x="53086" y="282067"/>
                </a:lnTo>
                <a:lnTo>
                  <a:pt x="37369" y="234124"/>
                </a:lnTo>
                <a:lnTo>
                  <a:pt x="32130" y="174751"/>
                </a:lnTo>
                <a:lnTo>
                  <a:pt x="33440" y="144651"/>
                </a:lnTo>
                <a:lnTo>
                  <a:pt x="43918" y="92402"/>
                </a:lnTo>
                <a:lnTo>
                  <a:pt x="64968" y="51159"/>
                </a:lnTo>
                <a:lnTo>
                  <a:pt x="97162" y="23207"/>
                </a:lnTo>
                <a:lnTo>
                  <a:pt x="117475" y="14350"/>
                </a:lnTo>
                <a:lnTo>
                  <a:pt x="112522" y="0"/>
                </a:lnTo>
                <a:close/>
              </a:path>
            </a:pathLst>
          </a:custGeom>
          <a:solidFill>
            <a:srgbClr val="000000"/>
          </a:solidFill>
        </p:spPr>
        <p:txBody>
          <a:bodyPr wrap="square" lIns="0" tIns="0" rIns="0" bIns="0" rtlCol="0"/>
          <a:lstStyle/>
          <a:p>
            <a:endParaRPr sz="1350"/>
          </a:p>
        </p:txBody>
      </p:sp>
      <p:sp>
        <p:nvSpPr>
          <p:cNvPr id="5" name="object 5"/>
          <p:cNvSpPr/>
          <p:nvPr/>
        </p:nvSpPr>
        <p:spPr>
          <a:xfrm>
            <a:off x="3584448" y="3324510"/>
            <a:ext cx="506254" cy="264795"/>
          </a:xfrm>
          <a:custGeom>
            <a:avLst/>
            <a:gdLst/>
            <a:ahLst/>
            <a:cxnLst/>
            <a:rect l="l" t="t" r="r" b="b"/>
            <a:pathLst>
              <a:path w="675004" h="353060">
                <a:moveTo>
                  <a:pt x="562228" y="0"/>
                </a:moveTo>
                <a:lnTo>
                  <a:pt x="557276" y="14351"/>
                </a:lnTo>
                <a:lnTo>
                  <a:pt x="577679" y="23207"/>
                </a:lnTo>
                <a:lnTo>
                  <a:pt x="595249" y="35480"/>
                </a:lnTo>
                <a:lnTo>
                  <a:pt x="621791" y="70231"/>
                </a:lnTo>
                <a:lnTo>
                  <a:pt x="637397" y="117205"/>
                </a:lnTo>
                <a:lnTo>
                  <a:pt x="642620" y="174752"/>
                </a:lnTo>
                <a:lnTo>
                  <a:pt x="641310" y="205878"/>
                </a:lnTo>
                <a:lnTo>
                  <a:pt x="630832" y="259512"/>
                </a:lnTo>
                <a:lnTo>
                  <a:pt x="609826" y="301452"/>
                </a:lnTo>
                <a:lnTo>
                  <a:pt x="577909" y="329697"/>
                </a:lnTo>
                <a:lnTo>
                  <a:pt x="557784" y="338582"/>
                </a:lnTo>
                <a:lnTo>
                  <a:pt x="562228" y="352933"/>
                </a:lnTo>
                <a:lnTo>
                  <a:pt x="610393" y="330374"/>
                </a:lnTo>
                <a:lnTo>
                  <a:pt x="645795" y="291338"/>
                </a:lnTo>
                <a:lnTo>
                  <a:pt x="667512" y="238934"/>
                </a:lnTo>
                <a:lnTo>
                  <a:pt x="674751" y="176530"/>
                </a:lnTo>
                <a:lnTo>
                  <a:pt x="672939" y="144216"/>
                </a:lnTo>
                <a:lnTo>
                  <a:pt x="658409" y="86875"/>
                </a:lnTo>
                <a:lnTo>
                  <a:pt x="629523" y="40201"/>
                </a:lnTo>
                <a:lnTo>
                  <a:pt x="587803" y="9288"/>
                </a:lnTo>
                <a:lnTo>
                  <a:pt x="562228" y="0"/>
                </a:lnTo>
                <a:close/>
              </a:path>
              <a:path w="675004" h="353060">
                <a:moveTo>
                  <a:pt x="112522" y="0"/>
                </a:moveTo>
                <a:lnTo>
                  <a:pt x="64516" y="22685"/>
                </a:lnTo>
                <a:lnTo>
                  <a:pt x="29083" y="61849"/>
                </a:lnTo>
                <a:lnTo>
                  <a:pt x="7254" y="114331"/>
                </a:lnTo>
                <a:lnTo>
                  <a:pt x="0" y="176530"/>
                </a:lnTo>
                <a:lnTo>
                  <a:pt x="1809" y="208988"/>
                </a:lnTo>
                <a:lnTo>
                  <a:pt x="16287" y="266380"/>
                </a:lnTo>
                <a:lnTo>
                  <a:pt x="45102" y="312910"/>
                </a:lnTo>
                <a:lnTo>
                  <a:pt x="86873" y="343719"/>
                </a:lnTo>
                <a:lnTo>
                  <a:pt x="112522" y="352933"/>
                </a:lnTo>
                <a:lnTo>
                  <a:pt x="116966" y="338582"/>
                </a:lnTo>
                <a:lnTo>
                  <a:pt x="96841" y="329697"/>
                </a:lnTo>
                <a:lnTo>
                  <a:pt x="79501" y="317325"/>
                </a:lnTo>
                <a:lnTo>
                  <a:pt x="53086" y="282067"/>
                </a:lnTo>
                <a:lnTo>
                  <a:pt x="37369" y="234124"/>
                </a:lnTo>
                <a:lnTo>
                  <a:pt x="32131" y="174752"/>
                </a:lnTo>
                <a:lnTo>
                  <a:pt x="33440" y="144651"/>
                </a:lnTo>
                <a:lnTo>
                  <a:pt x="43918" y="92402"/>
                </a:lnTo>
                <a:lnTo>
                  <a:pt x="64968" y="51159"/>
                </a:lnTo>
                <a:lnTo>
                  <a:pt x="97162" y="23207"/>
                </a:lnTo>
                <a:lnTo>
                  <a:pt x="117475" y="14351"/>
                </a:lnTo>
                <a:lnTo>
                  <a:pt x="112522" y="0"/>
                </a:lnTo>
                <a:close/>
              </a:path>
            </a:pathLst>
          </a:custGeom>
          <a:solidFill>
            <a:srgbClr val="000000"/>
          </a:solidFill>
        </p:spPr>
        <p:txBody>
          <a:bodyPr wrap="square" lIns="0" tIns="0" rIns="0" bIns="0" rtlCol="0"/>
          <a:lstStyle/>
          <a:p>
            <a:endParaRPr sz="1350"/>
          </a:p>
        </p:txBody>
      </p:sp>
      <p:sp>
        <p:nvSpPr>
          <p:cNvPr id="6" name="object 6"/>
          <p:cNvSpPr txBox="1"/>
          <p:nvPr/>
        </p:nvSpPr>
        <p:spPr>
          <a:xfrm>
            <a:off x="1545146" y="2006918"/>
            <a:ext cx="3078956" cy="1585690"/>
          </a:xfrm>
          <a:prstGeom prst="rect">
            <a:avLst/>
          </a:prstGeom>
        </p:spPr>
        <p:txBody>
          <a:bodyPr vert="horz" wrap="square" lIns="0" tIns="9525" rIns="0" bIns="0" rtlCol="0">
            <a:spAutoFit/>
          </a:bodyPr>
          <a:lstStyle/>
          <a:p>
            <a:pPr marL="266700" indent="-257175">
              <a:spcBef>
                <a:spcPts val="75"/>
              </a:spcBef>
              <a:buFont typeface="Arial MT"/>
              <a:buChar char="•"/>
              <a:tabLst>
                <a:tab pos="266224" algn="l"/>
                <a:tab pos="266700" algn="l"/>
              </a:tabLst>
            </a:pPr>
            <a:r>
              <a:rPr sz="2250" spc="-4" dirty="0">
                <a:latin typeface="Calibri"/>
                <a:cs typeface="Calibri"/>
              </a:rPr>
              <a:t>Hyperbolic</a:t>
            </a:r>
            <a:r>
              <a:rPr sz="2250" spc="-19" dirty="0">
                <a:latin typeface="Calibri"/>
                <a:cs typeface="Calibri"/>
              </a:rPr>
              <a:t> </a:t>
            </a:r>
            <a:r>
              <a:rPr sz="2250" spc="-11" dirty="0">
                <a:latin typeface="Calibri"/>
                <a:cs typeface="Calibri"/>
              </a:rPr>
              <a:t>tangent</a:t>
            </a:r>
            <a:endParaRPr sz="2250">
              <a:latin typeface="Calibri"/>
              <a:cs typeface="Calibri"/>
            </a:endParaRPr>
          </a:p>
          <a:p>
            <a:pPr>
              <a:spcBef>
                <a:spcPts val="38"/>
              </a:spcBef>
            </a:pPr>
            <a:endParaRPr sz="3075">
              <a:latin typeface="Calibri"/>
              <a:cs typeface="Calibri"/>
            </a:endParaRPr>
          </a:p>
          <a:p>
            <a:pPr marL="330518" algn="ctr">
              <a:tabLst>
                <a:tab pos="628650" algn="l"/>
                <a:tab pos="987743" algn="l"/>
              </a:tabLst>
            </a:pPr>
            <a:r>
              <a:rPr sz="2250" dirty="0">
                <a:latin typeface="Cambria Math"/>
                <a:cs typeface="Cambria Math"/>
              </a:rPr>
              <a:t>𝑔	𝑥	=</a:t>
            </a:r>
            <a:r>
              <a:rPr sz="2250" spc="127" dirty="0">
                <a:latin typeface="Cambria Math"/>
                <a:cs typeface="Cambria Math"/>
              </a:rPr>
              <a:t> </a:t>
            </a:r>
            <a:r>
              <a:rPr sz="2250" spc="-4" dirty="0">
                <a:latin typeface="Cambria Math"/>
                <a:cs typeface="Cambria Math"/>
              </a:rPr>
              <a:t>ta</a:t>
            </a:r>
            <a:r>
              <a:rPr sz="2250" dirty="0">
                <a:latin typeface="Cambria Math"/>
                <a:cs typeface="Cambria Math"/>
              </a:rPr>
              <a:t>n</a:t>
            </a:r>
            <a:r>
              <a:rPr sz="2250" spc="-120" dirty="0">
                <a:latin typeface="Cambria Math"/>
                <a:cs typeface="Cambria Math"/>
              </a:rPr>
              <a:t> </a:t>
            </a:r>
            <a:r>
              <a:rPr sz="2250" dirty="0">
                <a:latin typeface="Cambria Math"/>
                <a:cs typeface="Cambria Math"/>
              </a:rPr>
              <a:t>ℎ</a:t>
            </a:r>
            <a:r>
              <a:rPr sz="2250" spc="38" dirty="0">
                <a:latin typeface="Cambria Math"/>
                <a:cs typeface="Cambria Math"/>
              </a:rPr>
              <a:t> </a:t>
            </a:r>
            <a:r>
              <a:rPr sz="2250" dirty="0">
                <a:latin typeface="Cambria Math"/>
                <a:cs typeface="Cambria Math"/>
              </a:rPr>
              <a:t>(</a:t>
            </a:r>
            <a:r>
              <a:rPr sz="2250" spc="71" dirty="0">
                <a:latin typeface="Cambria Math"/>
                <a:cs typeface="Cambria Math"/>
              </a:rPr>
              <a:t>𝑥</a:t>
            </a:r>
            <a:r>
              <a:rPr sz="2250" dirty="0">
                <a:latin typeface="Cambria Math"/>
                <a:cs typeface="Cambria Math"/>
              </a:rPr>
              <a:t>)</a:t>
            </a:r>
            <a:endParaRPr sz="2250">
              <a:latin typeface="Cambria Math"/>
              <a:cs typeface="Cambria Math"/>
            </a:endParaRPr>
          </a:p>
          <a:p>
            <a:pPr marL="1316354" algn="ctr">
              <a:spcBef>
                <a:spcPts val="540"/>
              </a:spcBef>
              <a:tabLst>
                <a:tab pos="2123599" algn="l"/>
                <a:tab pos="2624138" algn="l"/>
              </a:tabLst>
            </a:pPr>
            <a:r>
              <a:rPr sz="2250" dirty="0">
                <a:latin typeface="Cambria Math"/>
                <a:cs typeface="Cambria Math"/>
              </a:rPr>
              <a:t>=</a:t>
            </a:r>
            <a:r>
              <a:rPr sz="2250" spc="127" dirty="0">
                <a:latin typeface="Cambria Math"/>
                <a:cs typeface="Cambria Math"/>
              </a:rPr>
              <a:t> </a:t>
            </a:r>
            <a:r>
              <a:rPr sz="2250" dirty="0">
                <a:latin typeface="Cambria Math"/>
                <a:cs typeface="Cambria Math"/>
              </a:rPr>
              <a:t>2 𝜎	</a:t>
            </a:r>
            <a:r>
              <a:rPr sz="2250" spc="-4" dirty="0">
                <a:latin typeface="Cambria Math"/>
                <a:cs typeface="Cambria Math"/>
              </a:rPr>
              <a:t>2𝑥	</a:t>
            </a:r>
            <a:r>
              <a:rPr sz="2250" dirty="0">
                <a:latin typeface="Cambria Math"/>
                <a:cs typeface="Cambria Math"/>
              </a:rPr>
              <a:t>−</a:t>
            </a:r>
            <a:r>
              <a:rPr sz="2250" spc="-56" dirty="0">
                <a:latin typeface="Cambria Math"/>
                <a:cs typeface="Cambria Math"/>
              </a:rPr>
              <a:t> </a:t>
            </a:r>
            <a:r>
              <a:rPr sz="2250" dirty="0">
                <a:latin typeface="Cambria Math"/>
                <a:cs typeface="Cambria Math"/>
              </a:rPr>
              <a:t>1</a:t>
            </a:r>
            <a:endParaRPr sz="2250">
              <a:latin typeface="Cambria Math"/>
              <a:cs typeface="Cambria Math"/>
            </a:endParaRPr>
          </a:p>
        </p:txBody>
      </p:sp>
      <p:pic>
        <p:nvPicPr>
          <p:cNvPr id="7" name="object 7"/>
          <p:cNvPicPr/>
          <p:nvPr/>
        </p:nvPicPr>
        <p:blipFill>
          <a:blip r:embed="rId4" cstate="print"/>
          <a:stretch>
            <a:fillRect/>
          </a:stretch>
        </p:blipFill>
        <p:spPr>
          <a:xfrm>
            <a:off x="2403730" y="3638168"/>
            <a:ext cx="4099940" cy="2100834"/>
          </a:xfrm>
          <a:prstGeom prst="rect">
            <a:avLst/>
          </a:prstGeom>
        </p:spPr>
      </p:pic>
      <p:sp>
        <p:nvSpPr>
          <p:cNvPr id="8" name="object 8"/>
          <p:cNvSpPr txBox="1"/>
          <p:nvPr/>
        </p:nvSpPr>
        <p:spPr>
          <a:xfrm>
            <a:off x="4860131" y="5614721"/>
            <a:ext cx="2896553"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Image</a:t>
            </a:r>
            <a:r>
              <a:rPr sz="1350" spc="4" dirty="0">
                <a:latin typeface="Calibri"/>
                <a:cs typeface="Calibri"/>
              </a:rPr>
              <a:t> </a:t>
            </a:r>
            <a:r>
              <a:rPr sz="1350" spc="-8" dirty="0">
                <a:latin typeface="Calibri"/>
                <a:cs typeface="Calibri"/>
              </a:rPr>
              <a:t>from:</a:t>
            </a:r>
            <a:r>
              <a:rPr sz="1350" spc="19" dirty="0">
                <a:latin typeface="Calibri"/>
                <a:cs typeface="Calibri"/>
              </a:rPr>
              <a:t> </a:t>
            </a:r>
            <a:r>
              <a:rPr sz="1350" spc="-8" dirty="0">
                <a:latin typeface="Calibri"/>
                <a:cs typeface="Calibri"/>
                <a:hlinkClick r:id="rId5"/>
              </a:rPr>
              <a:t>http://math.feld.cvut.cz/mt/</a:t>
            </a:r>
            <a:endParaRPr sz="1350">
              <a:latin typeface="Calibri"/>
              <a:cs typeface="Calibri"/>
            </a:endParaRPr>
          </a:p>
        </p:txBody>
      </p:sp>
      <p:sp>
        <p:nvSpPr>
          <p:cNvPr id="10" name="object 10"/>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68</a:t>
            </a:fld>
            <a:endParaRPr sz="900">
              <a:latin typeface="Calibri"/>
              <a:cs typeface="Calibri"/>
            </a:endParaRPr>
          </a:p>
        </p:txBody>
      </p:sp>
      <p:sp>
        <p:nvSpPr>
          <p:cNvPr id="11" name="Title 1"/>
          <p:cNvSpPr txBox="1">
            <a:spLocks/>
          </p:cNvSpPr>
          <p:nvPr/>
        </p:nvSpPr>
        <p:spPr>
          <a:xfrm>
            <a:off x="3314700" y="-34491"/>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9" name="Picture 2" descr="E:\NIET\Project\xLogo11.png.pagespeed.ic.pydHLuCQEZ.png">
            <a:extLst>
              <a:ext uri="{FF2B5EF4-FFF2-40B4-BE49-F238E27FC236}">
                <a16:creationId xmlns:a16="http://schemas.microsoft.com/office/drawing/2014/main" id="{B5D2A130-5E3A-B3B7-1E79-13164CAA2BC4}"/>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12" name="Date Placeholder 11"/>
          <p:cNvSpPr>
            <a:spLocks noGrp="1"/>
          </p:cNvSpPr>
          <p:nvPr>
            <p:ph type="dt" sz="half" idx="10"/>
          </p:nvPr>
        </p:nvSpPr>
        <p:spPr/>
        <p:txBody>
          <a:bodyPr/>
          <a:lstStyle/>
          <a:p>
            <a:r>
              <a:rPr lang="en-US"/>
              <a:t>1/5/2020</a:t>
            </a:r>
          </a:p>
        </p:txBody>
      </p:sp>
      <p:sp>
        <p:nvSpPr>
          <p:cNvPr id="13" name="Footer Placeholder 12"/>
          <p:cNvSpPr>
            <a:spLocks noGrp="1"/>
          </p:cNvSpPr>
          <p:nvPr>
            <p:ph type="ftr" sz="quarter" idx="11"/>
          </p:nvPr>
        </p:nvSpPr>
        <p:spPr/>
        <p:txBody>
          <a:bodyPr/>
          <a:lstStyle/>
          <a:p>
            <a:r>
              <a:rPr lang="it-IT"/>
              <a:t>Ms.Shivani Sharma              COMPUTER VISION  UNIT- 1</a:t>
            </a:r>
            <a:endParaRPr lang="en-US" dirty="0"/>
          </a:p>
        </p:txBody>
      </p:sp>
      <p:sp>
        <p:nvSpPr>
          <p:cNvPr id="14" name="Slide Number Placeholder 13"/>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3864" y="1332590"/>
            <a:ext cx="5378561" cy="370121"/>
          </a:xfrm>
          <a:prstGeom prst="rect">
            <a:avLst/>
          </a:prstGeom>
        </p:spPr>
      </p:pic>
      <p:sp>
        <p:nvSpPr>
          <p:cNvPr id="3" name="object 3"/>
          <p:cNvSpPr txBox="1">
            <a:spLocks noGrp="1"/>
          </p:cNvSpPr>
          <p:nvPr>
            <p:ph type="title" idx="4294967295"/>
          </p:nvPr>
        </p:nvSpPr>
        <p:spPr>
          <a:xfrm>
            <a:off x="1918811" y="768974"/>
            <a:ext cx="5412581" cy="563616"/>
          </a:xfrm>
          <a:prstGeom prst="rect">
            <a:avLst/>
          </a:prstGeom>
        </p:spPr>
        <p:txBody>
          <a:bodyPr vert="horz" wrap="square" lIns="0" tIns="9525" rIns="0" bIns="0" rtlCol="0" anchor="ctr">
            <a:spAutoFit/>
          </a:bodyPr>
          <a:lstStyle/>
          <a:p>
            <a:pPr marL="9525">
              <a:lnSpc>
                <a:spcPct val="100000"/>
              </a:lnSpc>
              <a:spcBef>
                <a:spcPts val="75"/>
              </a:spcBef>
            </a:pPr>
            <a:r>
              <a:rPr sz="3600" spc="180" dirty="0"/>
              <a:t>Gradient</a:t>
            </a:r>
            <a:r>
              <a:rPr sz="3600" spc="-116" dirty="0"/>
              <a:t> </a:t>
            </a:r>
            <a:r>
              <a:rPr sz="3600" spc="169" dirty="0"/>
              <a:t>Based</a:t>
            </a:r>
            <a:r>
              <a:rPr sz="3600" spc="-116" dirty="0"/>
              <a:t> </a:t>
            </a:r>
            <a:r>
              <a:rPr sz="3600" spc="161" dirty="0"/>
              <a:t>Solution</a:t>
            </a:r>
            <a:endParaRPr sz="3600" dirty="0"/>
          </a:p>
        </p:txBody>
      </p:sp>
      <p:sp>
        <p:nvSpPr>
          <p:cNvPr id="4" name="object 4"/>
          <p:cNvSpPr/>
          <p:nvPr/>
        </p:nvSpPr>
        <p:spPr>
          <a:xfrm>
            <a:off x="1400842" y="3804952"/>
            <a:ext cx="497205" cy="211931"/>
          </a:xfrm>
          <a:custGeom>
            <a:avLst/>
            <a:gdLst/>
            <a:ahLst/>
            <a:cxnLst/>
            <a:rect l="l" t="t" r="r" b="b"/>
            <a:pathLst>
              <a:path w="662939" h="282575">
                <a:moveTo>
                  <a:pt x="572643" y="0"/>
                </a:moveTo>
                <a:lnTo>
                  <a:pt x="568706" y="11429"/>
                </a:lnTo>
                <a:lnTo>
                  <a:pt x="585013" y="18504"/>
                </a:lnTo>
                <a:lnTo>
                  <a:pt x="599058" y="28305"/>
                </a:lnTo>
                <a:lnTo>
                  <a:pt x="627582" y="73852"/>
                </a:lnTo>
                <a:lnTo>
                  <a:pt x="635877" y="115623"/>
                </a:lnTo>
                <a:lnTo>
                  <a:pt x="636905" y="139699"/>
                </a:lnTo>
                <a:lnTo>
                  <a:pt x="635859" y="164580"/>
                </a:lnTo>
                <a:lnTo>
                  <a:pt x="627528" y="207529"/>
                </a:lnTo>
                <a:lnTo>
                  <a:pt x="599106" y="253777"/>
                </a:lnTo>
                <a:lnTo>
                  <a:pt x="569087" y="270763"/>
                </a:lnTo>
                <a:lnTo>
                  <a:pt x="572643" y="282320"/>
                </a:lnTo>
                <a:lnTo>
                  <a:pt x="611139" y="264239"/>
                </a:lnTo>
                <a:lnTo>
                  <a:pt x="639444" y="232917"/>
                </a:lnTo>
                <a:lnTo>
                  <a:pt x="656875" y="191071"/>
                </a:lnTo>
                <a:lnTo>
                  <a:pt x="662686" y="141223"/>
                </a:lnTo>
                <a:lnTo>
                  <a:pt x="661233" y="115339"/>
                </a:lnTo>
                <a:lnTo>
                  <a:pt x="649612" y="69429"/>
                </a:lnTo>
                <a:lnTo>
                  <a:pt x="626489" y="32093"/>
                </a:lnTo>
                <a:lnTo>
                  <a:pt x="593099" y="7379"/>
                </a:lnTo>
                <a:lnTo>
                  <a:pt x="572643" y="0"/>
                </a:lnTo>
                <a:close/>
              </a:path>
              <a:path w="662939" h="282575">
                <a:moveTo>
                  <a:pt x="90043" y="0"/>
                </a:moveTo>
                <a:lnTo>
                  <a:pt x="51641" y="18081"/>
                </a:lnTo>
                <a:lnTo>
                  <a:pt x="23241" y="49402"/>
                </a:lnTo>
                <a:lnTo>
                  <a:pt x="5810" y="91408"/>
                </a:lnTo>
                <a:lnTo>
                  <a:pt x="0" y="141223"/>
                </a:lnTo>
                <a:lnTo>
                  <a:pt x="1452" y="167159"/>
                </a:lnTo>
                <a:lnTo>
                  <a:pt x="13073" y="212982"/>
                </a:lnTo>
                <a:lnTo>
                  <a:pt x="36125" y="250227"/>
                </a:lnTo>
                <a:lnTo>
                  <a:pt x="69514" y="274941"/>
                </a:lnTo>
                <a:lnTo>
                  <a:pt x="90043" y="282320"/>
                </a:lnTo>
                <a:lnTo>
                  <a:pt x="93599" y="270763"/>
                </a:lnTo>
                <a:lnTo>
                  <a:pt x="77531" y="263663"/>
                </a:lnTo>
                <a:lnTo>
                  <a:pt x="63642" y="253777"/>
                </a:lnTo>
                <a:lnTo>
                  <a:pt x="35210" y="207529"/>
                </a:lnTo>
                <a:lnTo>
                  <a:pt x="26828" y="164580"/>
                </a:lnTo>
                <a:lnTo>
                  <a:pt x="25781" y="139699"/>
                </a:lnTo>
                <a:lnTo>
                  <a:pt x="26828" y="115623"/>
                </a:lnTo>
                <a:lnTo>
                  <a:pt x="35210" y="73852"/>
                </a:lnTo>
                <a:lnTo>
                  <a:pt x="63753" y="28305"/>
                </a:lnTo>
                <a:lnTo>
                  <a:pt x="94106" y="11429"/>
                </a:lnTo>
                <a:lnTo>
                  <a:pt x="90043" y="0"/>
                </a:lnTo>
                <a:close/>
              </a:path>
            </a:pathLst>
          </a:custGeom>
          <a:solidFill>
            <a:srgbClr val="0000FF"/>
          </a:solidFill>
        </p:spPr>
        <p:txBody>
          <a:bodyPr wrap="square" lIns="0" tIns="0" rIns="0" bIns="0" rtlCol="0"/>
          <a:lstStyle/>
          <a:p>
            <a:endParaRPr sz="1350"/>
          </a:p>
        </p:txBody>
      </p:sp>
      <p:sp>
        <p:nvSpPr>
          <p:cNvPr id="5" name="object 5"/>
          <p:cNvSpPr/>
          <p:nvPr/>
        </p:nvSpPr>
        <p:spPr>
          <a:xfrm>
            <a:off x="3457099" y="3804952"/>
            <a:ext cx="680085" cy="211931"/>
          </a:xfrm>
          <a:custGeom>
            <a:avLst/>
            <a:gdLst/>
            <a:ahLst/>
            <a:cxnLst/>
            <a:rect l="l" t="t" r="r" b="b"/>
            <a:pathLst>
              <a:path w="906779" h="282575">
                <a:moveTo>
                  <a:pt x="816483" y="0"/>
                </a:moveTo>
                <a:lnTo>
                  <a:pt x="812546" y="11429"/>
                </a:lnTo>
                <a:lnTo>
                  <a:pt x="828853" y="18504"/>
                </a:lnTo>
                <a:lnTo>
                  <a:pt x="842899" y="28305"/>
                </a:lnTo>
                <a:lnTo>
                  <a:pt x="871422" y="73852"/>
                </a:lnTo>
                <a:lnTo>
                  <a:pt x="879717" y="115623"/>
                </a:lnTo>
                <a:lnTo>
                  <a:pt x="880745" y="139699"/>
                </a:lnTo>
                <a:lnTo>
                  <a:pt x="879699" y="164580"/>
                </a:lnTo>
                <a:lnTo>
                  <a:pt x="871368" y="207529"/>
                </a:lnTo>
                <a:lnTo>
                  <a:pt x="842946" y="253777"/>
                </a:lnTo>
                <a:lnTo>
                  <a:pt x="812926" y="270763"/>
                </a:lnTo>
                <a:lnTo>
                  <a:pt x="816483" y="282320"/>
                </a:lnTo>
                <a:lnTo>
                  <a:pt x="854979" y="264239"/>
                </a:lnTo>
                <a:lnTo>
                  <a:pt x="883285" y="232917"/>
                </a:lnTo>
                <a:lnTo>
                  <a:pt x="900715" y="191071"/>
                </a:lnTo>
                <a:lnTo>
                  <a:pt x="906526" y="141223"/>
                </a:lnTo>
                <a:lnTo>
                  <a:pt x="905073" y="115339"/>
                </a:lnTo>
                <a:lnTo>
                  <a:pt x="893452" y="69429"/>
                </a:lnTo>
                <a:lnTo>
                  <a:pt x="870329" y="32093"/>
                </a:lnTo>
                <a:lnTo>
                  <a:pt x="836939" y="7379"/>
                </a:lnTo>
                <a:lnTo>
                  <a:pt x="816483" y="0"/>
                </a:lnTo>
                <a:close/>
              </a:path>
              <a:path w="906779" h="282575">
                <a:moveTo>
                  <a:pt x="90043" y="0"/>
                </a:moveTo>
                <a:lnTo>
                  <a:pt x="51641" y="18081"/>
                </a:lnTo>
                <a:lnTo>
                  <a:pt x="23240" y="49402"/>
                </a:lnTo>
                <a:lnTo>
                  <a:pt x="5810" y="91408"/>
                </a:lnTo>
                <a:lnTo>
                  <a:pt x="0" y="141223"/>
                </a:lnTo>
                <a:lnTo>
                  <a:pt x="1452" y="167159"/>
                </a:lnTo>
                <a:lnTo>
                  <a:pt x="13073" y="212982"/>
                </a:lnTo>
                <a:lnTo>
                  <a:pt x="36125" y="250227"/>
                </a:lnTo>
                <a:lnTo>
                  <a:pt x="69514" y="274941"/>
                </a:lnTo>
                <a:lnTo>
                  <a:pt x="90043" y="282320"/>
                </a:lnTo>
                <a:lnTo>
                  <a:pt x="93599" y="270763"/>
                </a:lnTo>
                <a:lnTo>
                  <a:pt x="77531" y="263663"/>
                </a:lnTo>
                <a:lnTo>
                  <a:pt x="63642" y="253777"/>
                </a:lnTo>
                <a:lnTo>
                  <a:pt x="35210" y="207529"/>
                </a:lnTo>
                <a:lnTo>
                  <a:pt x="26828" y="164580"/>
                </a:lnTo>
                <a:lnTo>
                  <a:pt x="25781" y="139699"/>
                </a:lnTo>
                <a:lnTo>
                  <a:pt x="26828" y="115623"/>
                </a:lnTo>
                <a:lnTo>
                  <a:pt x="35210" y="73852"/>
                </a:lnTo>
                <a:lnTo>
                  <a:pt x="63754" y="28305"/>
                </a:lnTo>
                <a:lnTo>
                  <a:pt x="94107" y="11429"/>
                </a:lnTo>
                <a:lnTo>
                  <a:pt x="90043" y="0"/>
                </a:lnTo>
                <a:close/>
              </a:path>
            </a:pathLst>
          </a:custGeom>
          <a:solidFill>
            <a:srgbClr val="0000FF"/>
          </a:solidFill>
        </p:spPr>
        <p:txBody>
          <a:bodyPr wrap="square" lIns="0" tIns="0" rIns="0" bIns="0" rtlCol="0"/>
          <a:lstStyle/>
          <a:p>
            <a:endParaRPr sz="1350"/>
          </a:p>
        </p:txBody>
      </p:sp>
      <p:sp>
        <p:nvSpPr>
          <p:cNvPr id="6" name="object 6"/>
          <p:cNvSpPr txBox="1"/>
          <p:nvPr/>
        </p:nvSpPr>
        <p:spPr>
          <a:xfrm>
            <a:off x="687705" y="2008060"/>
            <a:ext cx="7874794" cy="3458576"/>
          </a:xfrm>
          <a:prstGeom prst="rect">
            <a:avLst/>
          </a:prstGeom>
        </p:spPr>
        <p:txBody>
          <a:bodyPr vert="horz" wrap="square" lIns="0" tIns="70485" rIns="0" bIns="0" rtlCol="0">
            <a:spAutoFit/>
          </a:bodyPr>
          <a:lstStyle/>
          <a:p>
            <a:pPr marL="266700" marR="414814" indent="-257175">
              <a:lnSpc>
                <a:spcPts val="2018"/>
              </a:lnSpc>
              <a:spcBef>
                <a:spcPts val="555"/>
              </a:spcBef>
              <a:buFont typeface="Arial MT"/>
              <a:buChar char="•"/>
              <a:tabLst>
                <a:tab pos="266224" algn="l"/>
                <a:tab pos="266700" algn="l"/>
              </a:tabLst>
            </a:pPr>
            <a:r>
              <a:rPr sz="2100" spc="-4" dirty="0">
                <a:latin typeface="Calibri"/>
                <a:cs typeface="Calibri"/>
              </a:rPr>
              <a:t>NNs</a:t>
            </a:r>
            <a:r>
              <a:rPr sz="2100" spc="19" dirty="0">
                <a:latin typeface="Calibri"/>
                <a:cs typeface="Calibri"/>
              </a:rPr>
              <a:t> </a:t>
            </a:r>
            <a:r>
              <a:rPr sz="2100" spc="-11" dirty="0">
                <a:latin typeface="Calibri"/>
                <a:cs typeface="Calibri"/>
              </a:rPr>
              <a:t>are</a:t>
            </a:r>
            <a:r>
              <a:rPr sz="2100" dirty="0">
                <a:latin typeface="Calibri"/>
                <a:cs typeface="Calibri"/>
              </a:rPr>
              <a:t> </a:t>
            </a:r>
            <a:r>
              <a:rPr sz="2100" spc="-8" dirty="0">
                <a:latin typeface="Calibri"/>
                <a:cs typeface="Calibri"/>
              </a:rPr>
              <a:t>usually</a:t>
            </a:r>
            <a:r>
              <a:rPr sz="2100" spc="23" dirty="0">
                <a:latin typeface="Calibri"/>
                <a:cs typeface="Calibri"/>
              </a:rPr>
              <a:t> </a:t>
            </a:r>
            <a:r>
              <a:rPr sz="2100" spc="-11" dirty="0">
                <a:latin typeface="Calibri"/>
                <a:cs typeface="Calibri"/>
              </a:rPr>
              <a:t>trained</a:t>
            </a:r>
            <a:r>
              <a:rPr sz="2100" spc="15" dirty="0">
                <a:latin typeface="Calibri"/>
                <a:cs typeface="Calibri"/>
              </a:rPr>
              <a:t> </a:t>
            </a:r>
            <a:r>
              <a:rPr sz="2100" spc="-8" dirty="0">
                <a:latin typeface="Calibri"/>
                <a:cs typeface="Calibri"/>
              </a:rPr>
              <a:t>using</a:t>
            </a:r>
            <a:r>
              <a:rPr sz="2100" spc="19" dirty="0">
                <a:latin typeface="Calibri"/>
                <a:cs typeface="Calibri"/>
              </a:rPr>
              <a:t> </a:t>
            </a:r>
            <a:r>
              <a:rPr sz="2100" spc="-15" dirty="0">
                <a:latin typeface="Calibri"/>
                <a:cs typeface="Calibri"/>
              </a:rPr>
              <a:t>iterative</a:t>
            </a:r>
            <a:r>
              <a:rPr sz="2100" dirty="0">
                <a:latin typeface="Calibri"/>
                <a:cs typeface="Calibri"/>
              </a:rPr>
              <a:t> </a:t>
            </a:r>
            <a:r>
              <a:rPr sz="2100" spc="-11" dirty="0">
                <a:latin typeface="Calibri"/>
                <a:cs typeface="Calibri"/>
              </a:rPr>
              <a:t>gradient</a:t>
            </a:r>
            <a:r>
              <a:rPr sz="2100" spc="8" dirty="0">
                <a:latin typeface="Calibri"/>
                <a:cs typeface="Calibri"/>
              </a:rPr>
              <a:t> </a:t>
            </a:r>
            <a:r>
              <a:rPr sz="2100" spc="-8" dirty="0">
                <a:latin typeface="Calibri"/>
                <a:cs typeface="Calibri"/>
              </a:rPr>
              <a:t>based</a:t>
            </a:r>
            <a:r>
              <a:rPr sz="2100" spc="11" dirty="0">
                <a:latin typeface="Calibri"/>
                <a:cs typeface="Calibri"/>
              </a:rPr>
              <a:t> </a:t>
            </a:r>
            <a:r>
              <a:rPr sz="2100" spc="-8" dirty="0">
                <a:latin typeface="Calibri"/>
                <a:cs typeface="Calibri"/>
              </a:rPr>
              <a:t>optimization </a:t>
            </a:r>
            <a:r>
              <a:rPr sz="2100" spc="-461" dirty="0">
                <a:latin typeface="Calibri"/>
                <a:cs typeface="Calibri"/>
              </a:rPr>
              <a:t> </a:t>
            </a:r>
            <a:r>
              <a:rPr sz="2100" spc="-11" dirty="0">
                <a:latin typeface="Calibri"/>
                <a:cs typeface="Calibri"/>
              </a:rPr>
              <a:t>process.</a:t>
            </a:r>
            <a:endParaRPr sz="2100">
              <a:latin typeface="Calibri"/>
              <a:cs typeface="Calibri"/>
            </a:endParaRPr>
          </a:p>
          <a:p>
            <a:pPr marL="266700" marR="398145" indent="-257175">
              <a:lnSpc>
                <a:spcPts val="2018"/>
              </a:lnSpc>
              <a:spcBef>
                <a:spcPts val="506"/>
              </a:spcBef>
              <a:buFont typeface="Arial MT"/>
              <a:buChar char="•"/>
              <a:tabLst>
                <a:tab pos="266224" algn="l"/>
                <a:tab pos="266700" algn="l"/>
              </a:tabLst>
            </a:pPr>
            <a:r>
              <a:rPr sz="2100" spc="-8" dirty="0">
                <a:latin typeface="Calibri"/>
                <a:cs typeface="Calibri"/>
              </a:rPr>
              <a:t>This</a:t>
            </a:r>
            <a:r>
              <a:rPr sz="2100" spc="8" dirty="0">
                <a:latin typeface="Calibri"/>
                <a:cs typeface="Calibri"/>
              </a:rPr>
              <a:t> </a:t>
            </a:r>
            <a:r>
              <a:rPr sz="2100" spc="-11" dirty="0">
                <a:latin typeface="Calibri"/>
                <a:cs typeface="Calibri"/>
              </a:rPr>
              <a:t>drives</a:t>
            </a:r>
            <a:r>
              <a:rPr sz="2100" spc="23" dirty="0">
                <a:latin typeface="Calibri"/>
                <a:cs typeface="Calibri"/>
              </a:rPr>
              <a:t> </a:t>
            </a:r>
            <a:r>
              <a:rPr sz="2100" spc="-4" dirty="0">
                <a:latin typeface="Calibri"/>
                <a:cs typeface="Calibri"/>
              </a:rPr>
              <a:t>the</a:t>
            </a:r>
            <a:r>
              <a:rPr sz="2100" spc="11" dirty="0">
                <a:latin typeface="Calibri"/>
                <a:cs typeface="Calibri"/>
              </a:rPr>
              <a:t> </a:t>
            </a:r>
            <a:r>
              <a:rPr sz="2100" spc="-8" dirty="0">
                <a:latin typeface="Calibri"/>
                <a:cs typeface="Calibri"/>
              </a:rPr>
              <a:t>solution</a:t>
            </a:r>
            <a:r>
              <a:rPr sz="2100" spc="30" dirty="0">
                <a:latin typeface="Calibri"/>
                <a:cs typeface="Calibri"/>
              </a:rPr>
              <a:t> </a:t>
            </a:r>
            <a:r>
              <a:rPr sz="2100" spc="-15" dirty="0">
                <a:latin typeface="Calibri"/>
                <a:cs typeface="Calibri"/>
              </a:rPr>
              <a:t>to</a:t>
            </a:r>
            <a:r>
              <a:rPr sz="2100" spc="4" dirty="0">
                <a:latin typeface="Calibri"/>
                <a:cs typeface="Calibri"/>
              </a:rPr>
              <a:t> </a:t>
            </a:r>
            <a:r>
              <a:rPr sz="2100" spc="-8" dirty="0">
                <a:latin typeface="Calibri"/>
                <a:cs typeface="Calibri"/>
              </a:rPr>
              <a:t>result</a:t>
            </a:r>
            <a:r>
              <a:rPr sz="2100" spc="8" dirty="0">
                <a:latin typeface="Calibri"/>
                <a:cs typeface="Calibri"/>
              </a:rPr>
              <a:t> </a:t>
            </a:r>
            <a:r>
              <a:rPr sz="2100" spc="-4" dirty="0">
                <a:latin typeface="Calibri"/>
                <a:cs typeface="Calibri"/>
              </a:rPr>
              <a:t>in</a:t>
            </a:r>
            <a:r>
              <a:rPr sz="2100" dirty="0">
                <a:latin typeface="Calibri"/>
                <a:cs typeface="Calibri"/>
              </a:rPr>
              <a:t> </a:t>
            </a:r>
            <a:r>
              <a:rPr sz="2100" spc="-4" dirty="0">
                <a:latin typeface="Calibri"/>
                <a:cs typeface="Calibri"/>
              </a:rPr>
              <a:t>a</a:t>
            </a:r>
            <a:r>
              <a:rPr sz="2100" spc="8" dirty="0">
                <a:latin typeface="Calibri"/>
                <a:cs typeface="Calibri"/>
              </a:rPr>
              <a:t> </a:t>
            </a:r>
            <a:r>
              <a:rPr sz="2100" spc="-11" dirty="0">
                <a:latin typeface="Calibri"/>
                <a:cs typeface="Calibri"/>
              </a:rPr>
              <a:t>error</a:t>
            </a:r>
            <a:r>
              <a:rPr sz="2100" spc="11" dirty="0">
                <a:latin typeface="Calibri"/>
                <a:cs typeface="Calibri"/>
              </a:rPr>
              <a:t> </a:t>
            </a:r>
            <a:r>
              <a:rPr sz="2100" spc="-8" dirty="0">
                <a:latin typeface="Calibri"/>
                <a:cs typeface="Calibri"/>
              </a:rPr>
              <a:t>function</a:t>
            </a:r>
            <a:r>
              <a:rPr sz="2100" spc="30" dirty="0">
                <a:latin typeface="Calibri"/>
                <a:cs typeface="Calibri"/>
              </a:rPr>
              <a:t> </a:t>
            </a:r>
            <a:r>
              <a:rPr sz="2100" spc="-4" dirty="0">
                <a:latin typeface="Calibri"/>
                <a:cs typeface="Calibri"/>
              </a:rPr>
              <a:t>with</a:t>
            </a:r>
            <a:r>
              <a:rPr sz="2100" dirty="0">
                <a:latin typeface="Calibri"/>
                <a:cs typeface="Calibri"/>
              </a:rPr>
              <a:t> </a:t>
            </a:r>
            <a:r>
              <a:rPr sz="2100" spc="-4" dirty="0">
                <a:latin typeface="Calibri"/>
                <a:cs typeface="Calibri"/>
              </a:rPr>
              <a:t>a</a:t>
            </a:r>
            <a:r>
              <a:rPr sz="2100" spc="4" dirty="0">
                <a:latin typeface="Calibri"/>
                <a:cs typeface="Calibri"/>
              </a:rPr>
              <a:t> </a:t>
            </a:r>
            <a:r>
              <a:rPr sz="2100" spc="-8" dirty="0">
                <a:latin typeface="Calibri"/>
                <a:cs typeface="Calibri"/>
              </a:rPr>
              <a:t>very</a:t>
            </a:r>
            <a:r>
              <a:rPr sz="2100" spc="4" dirty="0">
                <a:latin typeface="Calibri"/>
                <a:cs typeface="Calibri"/>
              </a:rPr>
              <a:t> </a:t>
            </a:r>
            <a:r>
              <a:rPr sz="2100" spc="-8" dirty="0">
                <a:latin typeface="Calibri"/>
                <a:cs typeface="Calibri"/>
              </a:rPr>
              <a:t>low </a:t>
            </a:r>
            <a:r>
              <a:rPr sz="2100" spc="-465" dirty="0">
                <a:latin typeface="Calibri"/>
                <a:cs typeface="Calibri"/>
              </a:rPr>
              <a:t> </a:t>
            </a:r>
            <a:r>
              <a:rPr sz="2100" spc="-8" dirty="0">
                <a:latin typeface="Calibri"/>
                <a:cs typeface="Calibri"/>
              </a:rPr>
              <a:t>value.</a:t>
            </a:r>
            <a:endParaRPr sz="2100">
              <a:latin typeface="Calibri"/>
              <a:cs typeface="Calibri"/>
            </a:endParaRPr>
          </a:p>
          <a:p>
            <a:pPr marL="266700" marR="543401" indent="-257175">
              <a:lnSpc>
                <a:spcPts val="2018"/>
              </a:lnSpc>
              <a:spcBef>
                <a:spcPts val="499"/>
              </a:spcBef>
              <a:buFont typeface="Arial MT"/>
              <a:buChar char="•"/>
              <a:tabLst>
                <a:tab pos="266224" algn="l"/>
                <a:tab pos="266700" algn="l"/>
              </a:tabLst>
            </a:pPr>
            <a:r>
              <a:rPr sz="2100" spc="-15" dirty="0">
                <a:latin typeface="Calibri"/>
                <a:cs typeface="Calibri"/>
              </a:rPr>
              <a:t>Error</a:t>
            </a:r>
            <a:r>
              <a:rPr sz="2100" spc="11" dirty="0">
                <a:latin typeface="Calibri"/>
                <a:cs typeface="Calibri"/>
              </a:rPr>
              <a:t> </a:t>
            </a:r>
            <a:r>
              <a:rPr sz="2100" spc="-4" dirty="0">
                <a:latin typeface="Calibri"/>
                <a:cs typeface="Calibri"/>
              </a:rPr>
              <a:t>(</a:t>
            </a:r>
            <a:r>
              <a:rPr sz="2100" spc="8" dirty="0">
                <a:latin typeface="Calibri"/>
                <a:cs typeface="Calibri"/>
              </a:rPr>
              <a:t> </a:t>
            </a:r>
            <a:r>
              <a:rPr sz="2100" spc="-15" dirty="0">
                <a:latin typeface="Calibri"/>
                <a:cs typeface="Calibri"/>
              </a:rPr>
              <a:t>cost</a:t>
            </a:r>
            <a:r>
              <a:rPr sz="2100" spc="11" dirty="0">
                <a:latin typeface="Calibri"/>
                <a:cs typeface="Calibri"/>
              </a:rPr>
              <a:t> </a:t>
            </a:r>
            <a:r>
              <a:rPr sz="2100" spc="-4" dirty="0">
                <a:latin typeface="Calibri"/>
                <a:cs typeface="Calibri"/>
              </a:rPr>
              <a:t>)</a:t>
            </a:r>
            <a:r>
              <a:rPr sz="2100" spc="8" dirty="0">
                <a:latin typeface="Calibri"/>
                <a:cs typeface="Calibri"/>
              </a:rPr>
              <a:t> </a:t>
            </a:r>
            <a:r>
              <a:rPr sz="2100" spc="-8" dirty="0">
                <a:latin typeface="Calibri"/>
                <a:cs typeface="Calibri"/>
              </a:rPr>
              <a:t>function</a:t>
            </a:r>
            <a:r>
              <a:rPr sz="2100" spc="26" dirty="0">
                <a:latin typeface="Calibri"/>
                <a:cs typeface="Calibri"/>
              </a:rPr>
              <a:t> </a:t>
            </a:r>
            <a:r>
              <a:rPr sz="2100" spc="-4" dirty="0">
                <a:latin typeface="Calibri"/>
                <a:cs typeface="Calibri"/>
              </a:rPr>
              <a:t>in</a:t>
            </a:r>
            <a:r>
              <a:rPr sz="2100" spc="11" dirty="0">
                <a:latin typeface="Calibri"/>
                <a:cs typeface="Calibri"/>
              </a:rPr>
              <a:t> </a:t>
            </a:r>
            <a:r>
              <a:rPr sz="2100" spc="-8" dirty="0">
                <a:latin typeface="Calibri"/>
                <a:cs typeface="Calibri"/>
              </a:rPr>
              <a:t>case</a:t>
            </a:r>
            <a:r>
              <a:rPr sz="2100" spc="8" dirty="0">
                <a:latin typeface="Calibri"/>
                <a:cs typeface="Calibri"/>
              </a:rPr>
              <a:t> </a:t>
            </a:r>
            <a:r>
              <a:rPr sz="2100" spc="-4" dirty="0">
                <a:latin typeface="Calibri"/>
                <a:cs typeface="Calibri"/>
              </a:rPr>
              <a:t>of</a:t>
            </a:r>
            <a:r>
              <a:rPr sz="2100" spc="4" dirty="0">
                <a:latin typeface="Calibri"/>
                <a:cs typeface="Calibri"/>
              </a:rPr>
              <a:t> </a:t>
            </a:r>
            <a:r>
              <a:rPr sz="2100" spc="-4" dirty="0">
                <a:latin typeface="Calibri"/>
                <a:cs typeface="Calibri"/>
              </a:rPr>
              <a:t>binary</a:t>
            </a:r>
            <a:r>
              <a:rPr sz="2100" spc="19" dirty="0">
                <a:latin typeface="Calibri"/>
                <a:cs typeface="Calibri"/>
              </a:rPr>
              <a:t> </a:t>
            </a:r>
            <a:r>
              <a:rPr sz="2100" spc="-8" dirty="0">
                <a:latin typeface="Calibri"/>
                <a:cs typeface="Calibri"/>
              </a:rPr>
              <a:t>classification</a:t>
            </a:r>
            <a:r>
              <a:rPr sz="2100" spc="11" dirty="0">
                <a:latin typeface="Calibri"/>
                <a:cs typeface="Calibri"/>
              </a:rPr>
              <a:t> </a:t>
            </a:r>
            <a:r>
              <a:rPr sz="2100" spc="-11" dirty="0">
                <a:latin typeface="Calibri"/>
                <a:cs typeface="Calibri"/>
              </a:rPr>
              <a:t>problem</a:t>
            </a:r>
            <a:r>
              <a:rPr sz="2100" spc="30" dirty="0">
                <a:latin typeface="Calibri"/>
                <a:cs typeface="Calibri"/>
              </a:rPr>
              <a:t> </a:t>
            </a:r>
            <a:r>
              <a:rPr sz="2100" spc="-4" dirty="0">
                <a:latin typeface="Calibri"/>
                <a:cs typeface="Calibri"/>
              </a:rPr>
              <a:t>is</a:t>
            </a:r>
            <a:r>
              <a:rPr sz="2100" spc="4" dirty="0">
                <a:latin typeface="Calibri"/>
                <a:cs typeface="Calibri"/>
              </a:rPr>
              <a:t> </a:t>
            </a:r>
            <a:r>
              <a:rPr sz="2100" dirty="0">
                <a:latin typeface="Calibri"/>
                <a:cs typeface="Calibri"/>
              </a:rPr>
              <a:t>as </a:t>
            </a:r>
            <a:r>
              <a:rPr sz="2100" spc="-465" dirty="0">
                <a:latin typeface="Calibri"/>
                <a:cs typeface="Calibri"/>
              </a:rPr>
              <a:t> </a:t>
            </a:r>
            <a:r>
              <a:rPr sz="2100" spc="-15" dirty="0">
                <a:latin typeface="Calibri"/>
                <a:cs typeface="Calibri"/>
              </a:rPr>
              <a:t>follows</a:t>
            </a:r>
            <a:r>
              <a:rPr sz="2100" spc="-4" dirty="0">
                <a:latin typeface="Calibri"/>
                <a:cs typeface="Calibri"/>
              </a:rPr>
              <a:t> –</a:t>
            </a:r>
            <a:endParaRPr sz="2100">
              <a:latin typeface="Calibri"/>
              <a:cs typeface="Calibri"/>
            </a:endParaRPr>
          </a:p>
          <a:p>
            <a:pPr marL="352425">
              <a:spcBef>
                <a:spcPts val="30"/>
              </a:spcBef>
              <a:tabLst>
                <a:tab pos="787718" algn="l"/>
                <a:tab pos="1293019" algn="l"/>
                <a:tab pos="2844165" algn="l"/>
                <a:tab pos="3507105" algn="l"/>
                <a:tab pos="4721543" algn="l"/>
              </a:tabLst>
            </a:pPr>
            <a:r>
              <a:rPr dirty="0">
                <a:solidFill>
                  <a:srgbClr val="0000FF"/>
                </a:solidFill>
                <a:latin typeface="Arial MT"/>
                <a:cs typeface="Arial MT"/>
              </a:rPr>
              <a:t>–</a:t>
            </a:r>
            <a:r>
              <a:rPr spc="188" dirty="0">
                <a:solidFill>
                  <a:srgbClr val="0000FF"/>
                </a:solidFill>
                <a:latin typeface="Arial MT"/>
                <a:cs typeface="Arial MT"/>
              </a:rPr>
              <a:t> </a:t>
            </a:r>
            <a:r>
              <a:rPr dirty="0">
                <a:solidFill>
                  <a:srgbClr val="0000FF"/>
                </a:solidFill>
                <a:latin typeface="Cambria Math"/>
                <a:cs typeface="Cambria Math"/>
              </a:rPr>
              <a:t>𝐿	</a:t>
            </a:r>
            <a:r>
              <a:rPr spc="-593" dirty="0">
                <a:solidFill>
                  <a:srgbClr val="0000FF"/>
                </a:solidFill>
                <a:latin typeface="Cambria Math"/>
                <a:cs typeface="Cambria Math"/>
              </a:rPr>
              <a:t>𝑦ො,</a:t>
            </a:r>
            <a:r>
              <a:rPr spc="-101" dirty="0">
                <a:solidFill>
                  <a:srgbClr val="0000FF"/>
                </a:solidFill>
                <a:latin typeface="Cambria Math"/>
                <a:cs typeface="Cambria Math"/>
              </a:rPr>
              <a:t> </a:t>
            </a:r>
            <a:r>
              <a:rPr dirty="0">
                <a:solidFill>
                  <a:srgbClr val="0000FF"/>
                </a:solidFill>
                <a:latin typeface="Cambria Math"/>
                <a:cs typeface="Cambria Math"/>
              </a:rPr>
              <a:t>𝑦	=</a:t>
            </a:r>
            <a:r>
              <a:rPr spc="101" dirty="0">
                <a:solidFill>
                  <a:srgbClr val="0000FF"/>
                </a:solidFill>
                <a:latin typeface="Cambria Math"/>
                <a:cs typeface="Cambria Math"/>
              </a:rPr>
              <a:t> </a:t>
            </a:r>
            <a:r>
              <a:rPr spc="-4" dirty="0">
                <a:solidFill>
                  <a:srgbClr val="0000FF"/>
                </a:solidFill>
                <a:latin typeface="Cambria Math"/>
                <a:cs typeface="Cambria Math"/>
              </a:rPr>
              <a:t>−( </a:t>
            </a:r>
            <a:r>
              <a:rPr dirty="0">
                <a:solidFill>
                  <a:srgbClr val="0000FF"/>
                </a:solidFill>
                <a:latin typeface="Cambria Math"/>
                <a:cs typeface="Cambria Math"/>
              </a:rPr>
              <a:t>𝑦</a:t>
            </a:r>
            <a:r>
              <a:rPr spc="-71" dirty="0">
                <a:solidFill>
                  <a:srgbClr val="0000FF"/>
                </a:solidFill>
                <a:latin typeface="Cambria Math"/>
                <a:cs typeface="Cambria Math"/>
              </a:rPr>
              <a:t> </a:t>
            </a:r>
            <a:r>
              <a:rPr spc="-4" dirty="0">
                <a:solidFill>
                  <a:srgbClr val="0000FF"/>
                </a:solidFill>
                <a:latin typeface="Cambria Math"/>
                <a:cs typeface="Cambria Math"/>
              </a:rPr>
              <a:t>log</a:t>
            </a:r>
            <a:r>
              <a:rPr spc="-86" dirty="0">
                <a:solidFill>
                  <a:srgbClr val="0000FF"/>
                </a:solidFill>
                <a:latin typeface="Cambria Math"/>
                <a:cs typeface="Cambria Math"/>
              </a:rPr>
              <a:t> </a:t>
            </a:r>
            <a:r>
              <a:rPr spc="-919" dirty="0">
                <a:solidFill>
                  <a:srgbClr val="0000FF"/>
                </a:solidFill>
                <a:latin typeface="Cambria Math"/>
                <a:cs typeface="Cambria Math"/>
              </a:rPr>
              <a:t>𝑦ො</a:t>
            </a:r>
            <a:r>
              <a:rPr spc="60" dirty="0">
                <a:solidFill>
                  <a:srgbClr val="0000FF"/>
                </a:solidFill>
                <a:latin typeface="Cambria Math"/>
                <a:cs typeface="Cambria Math"/>
              </a:rPr>
              <a:t> </a:t>
            </a:r>
            <a:r>
              <a:rPr dirty="0">
                <a:solidFill>
                  <a:srgbClr val="0000FF"/>
                </a:solidFill>
                <a:latin typeface="Cambria Math"/>
                <a:cs typeface="Cambria Math"/>
              </a:rPr>
              <a:t>+	1 −</a:t>
            </a:r>
            <a:r>
              <a:rPr spc="4" dirty="0">
                <a:solidFill>
                  <a:srgbClr val="0000FF"/>
                </a:solidFill>
                <a:latin typeface="Cambria Math"/>
                <a:cs typeface="Cambria Math"/>
              </a:rPr>
              <a:t> </a:t>
            </a:r>
            <a:r>
              <a:rPr dirty="0">
                <a:solidFill>
                  <a:srgbClr val="0000FF"/>
                </a:solidFill>
                <a:latin typeface="Cambria Math"/>
                <a:cs typeface="Cambria Math"/>
              </a:rPr>
              <a:t>𝑦	log(1</a:t>
            </a:r>
            <a:r>
              <a:rPr spc="-4" dirty="0">
                <a:solidFill>
                  <a:srgbClr val="0000FF"/>
                </a:solidFill>
                <a:latin typeface="Cambria Math"/>
                <a:cs typeface="Cambria Math"/>
              </a:rPr>
              <a:t> </a:t>
            </a:r>
            <a:r>
              <a:rPr dirty="0">
                <a:solidFill>
                  <a:srgbClr val="0000FF"/>
                </a:solidFill>
                <a:latin typeface="Cambria Math"/>
                <a:cs typeface="Cambria Math"/>
              </a:rPr>
              <a:t>−</a:t>
            </a:r>
            <a:r>
              <a:rPr spc="4" dirty="0">
                <a:solidFill>
                  <a:srgbClr val="0000FF"/>
                </a:solidFill>
                <a:latin typeface="Cambria Math"/>
                <a:cs typeface="Cambria Math"/>
              </a:rPr>
              <a:t> </a:t>
            </a:r>
            <a:r>
              <a:rPr spc="-446" dirty="0">
                <a:solidFill>
                  <a:srgbClr val="0000FF"/>
                </a:solidFill>
                <a:latin typeface="Cambria Math"/>
                <a:cs typeface="Cambria Math"/>
              </a:rPr>
              <a:t>𝑦ො))	</a:t>
            </a:r>
            <a:r>
              <a:rPr dirty="0">
                <a:solidFill>
                  <a:srgbClr val="0000FF"/>
                </a:solidFill>
                <a:latin typeface="Calibri"/>
                <a:cs typeface="Calibri"/>
              </a:rPr>
              <a:t>[</a:t>
            </a:r>
            <a:r>
              <a:rPr spc="-8" dirty="0">
                <a:solidFill>
                  <a:srgbClr val="0000FF"/>
                </a:solidFill>
                <a:latin typeface="Calibri"/>
                <a:cs typeface="Calibri"/>
              </a:rPr>
              <a:t> </a:t>
            </a:r>
            <a:r>
              <a:rPr dirty="0">
                <a:solidFill>
                  <a:srgbClr val="0000FF"/>
                </a:solidFill>
                <a:latin typeface="Calibri"/>
                <a:cs typeface="Calibri"/>
              </a:rPr>
              <a:t>Binary</a:t>
            </a:r>
            <a:r>
              <a:rPr spc="-26" dirty="0">
                <a:solidFill>
                  <a:srgbClr val="0000FF"/>
                </a:solidFill>
                <a:latin typeface="Calibri"/>
                <a:cs typeface="Calibri"/>
              </a:rPr>
              <a:t> </a:t>
            </a:r>
            <a:r>
              <a:rPr spc="-8" dirty="0">
                <a:solidFill>
                  <a:srgbClr val="0000FF"/>
                </a:solidFill>
                <a:latin typeface="Calibri"/>
                <a:cs typeface="Calibri"/>
              </a:rPr>
              <a:t>cross</a:t>
            </a:r>
            <a:r>
              <a:rPr spc="-11" dirty="0">
                <a:solidFill>
                  <a:srgbClr val="0000FF"/>
                </a:solidFill>
                <a:latin typeface="Calibri"/>
                <a:cs typeface="Calibri"/>
              </a:rPr>
              <a:t> entropy</a:t>
            </a:r>
            <a:r>
              <a:rPr spc="-19" dirty="0">
                <a:solidFill>
                  <a:srgbClr val="0000FF"/>
                </a:solidFill>
                <a:latin typeface="Calibri"/>
                <a:cs typeface="Calibri"/>
              </a:rPr>
              <a:t> </a:t>
            </a:r>
            <a:r>
              <a:rPr dirty="0">
                <a:solidFill>
                  <a:srgbClr val="0000FF"/>
                </a:solidFill>
                <a:latin typeface="Calibri"/>
                <a:cs typeface="Calibri"/>
              </a:rPr>
              <a:t>]</a:t>
            </a:r>
            <a:endParaRPr>
              <a:latin typeface="Calibri"/>
              <a:cs typeface="Calibri"/>
            </a:endParaRPr>
          </a:p>
          <a:p>
            <a:pPr>
              <a:lnSpc>
                <a:spcPct val="100000"/>
              </a:lnSpc>
            </a:pPr>
            <a:endParaRPr sz="2025">
              <a:latin typeface="Calibri"/>
              <a:cs typeface="Calibri"/>
            </a:endParaRPr>
          </a:p>
          <a:p>
            <a:pPr>
              <a:spcBef>
                <a:spcPts val="26"/>
              </a:spcBef>
            </a:pPr>
            <a:endParaRPr sz="2175">
              <a:latin typeface="Calibri"/>
              <a:cs typeface="Calibri"/>
            </a:endParaRPr>
          </a:p>
          <a:p>
            <a:pPr marL="266700" marR="3810" indent="-257175">
              <a:lnSpc>
                <a:spcPts val="2018"/>
              </a:lnSpc>
              <a:buFont typeface="Arial MT"/>
              <a:buChar char="•"/>
              <a:tabLst>
                <a:tab pos="266224" algn="l"/>
                <a:tab pos="266700" algn="l"/>
              </a:tabLst>
            </a:pPr>
            <a:r>
              <a:rPr sz="2100" spc="-11" dirty="0">
                <a:latin typeface="Calibri"/>
                <a:cs typeface="Calibri"/>
              </a:rPr>
              <a:t>By</a:t>
            </a:r>
            <a:r>
              <a:rPr sz="2100" spc="4" dirty="0">
                <a:latin typeface="Calibri"/>
                <a:cs typeface="Calibri"/>
              </a:rPr>
              <a:t> </a:t>
            </a:r>
            <a:r>
              <a:rPr sz="2100" spc="-11" dirty="0">
                <a:latin typeface="Calibri"/>
                <a:cs typeface="Calibri"/>
              </a:rPr>
              <a:t>proper</a:t>
            </a:r>
            <a:r>
              <a:rPr sz="2100" spc="15" dirty="0">
                <a:latin typeface="Calibri"/>
                <a:cs typeface="Calibri"/>
              </a:rPr>
              <a:t> </a:t>
            </a:r>
            <a:r>
              <a:rPr sz="2100" spc="-8" dirty="0">
                <a:latin typeface="Calibri"/>
                <a:cs typeface="Calibri"/>
              </a:rPr>
              <a:t>training,</a:t>
            </a:r>
            <a:r>
              <a:rPr sz="2100" spc="19" dirty="0">
                <a:latin typeface="Calibri"/>
                <a:cs typeface="Calibri"/>
              </a:rPr>
              <a:t> </a:t>
            </a:r>
            <a:r>
              <a:rPr sz="2100" spc="-4" dirty="0">
                <a:latin typeface="Calibri"/>
                <a:cs typeface="Calibri"/>
              </a:rPr>
              <a:t>a</a:t>
            </a:r>
            <a:r>
              <a:rPr sz="2100" spc="8" dirty="0">
                <a:latin typeface="Calibri"/>
                <a:cs typeface="Calibri"/>
              </a:rPr>
              <a:t> </a:t>
            </a:r>
            <a:r>
              <a:rPr sz="2100" spc="-15" dirty="0">
                <a:latin typeface="Calibri"/>
                <a:cs typeface="Calibri"/>
              </a:rPr>
              <a:t>neural</a:t>
            </a:r>
            <a:r>
              <a:rPr sz="2100" spc="11" dirty="0">
                <a:latin typeface="Calibri"/>
                <a:cs typeface="Calibri"/>
              </a:rPr>
              <a:t> </a:t>
            </a:r>
            <a:r>
              <a:rPr sz="2100" spc="-8" dirty="0">
                <a:latin typeface="Calibri"/>
                <a:cs typeface="Calibri"/>
              </a:rPr>
              <a:t>network</a:t>
            </a:r>
            <a:r>
              <a:rPr sz="2100" spc="8" dirty="0">
                <a:latin typeface="Calibri"/>
                <a:cs typeface="Calibri"/>
              </a:rPr>
              <a:t> </a:t>
            </a:r>
            <a:r>
              <a:rPr sz="2100" spc="-15" dirty="0">
                <a:latin typeface="Calibri"/>
                <a:cs typeface="Calibri"/>
              </a:rPr>
              <a:t>may</a:t>
            </a:r>
            <a:r>
              <a:rPr sz="2100" spc="4" dirty="0">
                <a:latin typeface="Calibri"/>
                <a:cs typeface="Calibri"/>
              </a:rPr>
              <a:t> </a:t>
            </a:r>
            <a:r>
              <a:rPr sz="2100" spc="-11" dirty="0">
                <a:latin typeface="Calibri"/>
                <a:cs typeface="Calibri"/>
              </a:rPr>
              <a:t>produce</a:t>
            </a:r>
            <a:r>
              <a:rPr sz="2100" spc="23" dirty="0">
                <a:latin typeface="Calibri"/>
                <a:cs typeface="Calibri"/>
              </a:rPr>
              <a:t> </a:t>
            </a:r>
            <a:r>
              <a:rPr sz="2100" spc="-8" dirty="0">
                <a:latin typeface="Calibri"/>
                <a:cs typeface="Calibri"/>
              </a:rPr>
              <a:t>reasonable</a:t>
            </a:r>
            <a:r>
              <a:rPr sz="2100" spc="15" dirty="0">
                <a:latin typeface="Calibri"/>
                <a:cs typeface="Calibri"/>
              </a:rPr>
              <a:t> </a:t>
            </a:r>
            <a:r>
              <a:rPr sz="2100" spc="-11" dirty="0">
                <a:latin typeface="Calibri"/>
                <a:cs typeface="Calibri"/>
              </a:rPr>
              <a:t>answers </a:t>
            </a:r>
            <a:r>
              <a:rPr sz="2100" spc="-465" dirty="0">
                <a:latin typeface="Calibri"/>
                <a:cs typeface="Calibri"/>
              </a:rPr>
              <a:t> </a:t>
            </a:r>
            <a:r>
              <a:rPr sz="2100" spc="-19" dirty="0">
                <a:latin typeface="Calibri"/>
                <a:cs typeface="Calibri"/>
              </a:rPr>
              <a:t>for</a:t>
            </a:r>
            <a:r>
              <a:rPr sz="2100" spc="-4" dirty="0">
                <a:latin typeface="Calibri"/>
                <a:cs typeface="Calibri"/>
              </a:rPr>
              <a:t> input</a:t>
            </a:r>
            <a:r>
              <a:rPr sz="2100" spc="23" dirty="0">
                <a:latin typeface="Calibri"/>
                <a:cs typeface="Calibri"/>
              </a:rPr>
              <a:t> </a:t>
            </a:r>
            <a:r>
              <a:rPr sz="2100" spc="-11" dirty="0">
                <a:latin typeface="Calibri"/>
                <a:cs typeface="Calibri"/>
              </a:rPr>
              <a:t>patterns</a:t>
            </a:r>
            <a:r>
              <a:rPr sz="2100" spc="-8" dirty="0">
                <a:latin typeface="Calibri"/>
                <a:cs typeface="Calibri"/>
              </a:rPr>
              <a:t> </a:t>
            </a:r>
            <a:r>
              <a:rPr sz="2100" b="1" spc="-4" dirty="0">
                <a:latin typeface="Calibri"/>
                <a:cs typeface="Calibri"/>
              </a:rPr>
              <a:t>not</a:t>
            </a:r>
            <a:r>
              <a:rPr sz="2100" b="1" dirty="0">
                <a:latin typeface="Calibri"/>
                <a:cs typeface="Calibri"/>
              </a:rPr>
              <a:t> </a:t>
            </a:r>
            <a:r>
              <a:rPr sz="2100" b="1" spc="-4" dirty="0">
                <a:latin typeface="Calibri"/>
                <a:cs typeface="Calibri"/>
              </a:rPr>
              <a:t>seen</a:t>
            </a:r>
            <a:r>
              <a:rPr sz="2100" b="1" spc="11" dirty="0">
                <a:latin typeface="Calibri"/>
                <a:cs typeface="Calibri"/>
              </a:rPr>
              <a:t> </a:t>
            </a:r>
            <a:r>
              <a:rPr sz="2100" b="1" spc="-4" dirty="0">
                <a:latin typeface="Calibri"/>
                <a:cs typeface="Calibri"/>
              </a:rPr>
              <a:t>during</a:t>
            </a:r>
            <a:r>
              <a:rPr sz="2100" b="1" spc="11" dirty="0">
                <a:latin typeface="Calibri"/>
                <a:cs typeface="Calibri"/>
              </a:rPr>
              <a:t> </a:t>
            </a:r>
            <a:r>
              <a:rPr sz="2100" b="1" spc="-8" dirty="0">
                <a:latin typeface="Calibri"/>
                <a:cs typeface="Calibri"/>
              </a:rPr>
              <a:t>training</a:t>
            </a:r>
            <a:r>
              <a:rPr sz="2100" b="1" spc="-4" dirty="0">
                <a:latin typeface="Calibri"/>
                <a:cs typeface="Calibri"/>
              </a:rPr>
              <a:t> </a:t>
            </a:r>
            <a:r>
              <a:rPr sz="2100" spc="-11" dirty="0">
                <a:latin typeface="Calibri"/>
                <a:cs typeface="Calibri"/>
              </a:rPr>
              <a:t>(generalization).</a:t>
            </a:r>
            <a:endParaRPr sz="2100">
              <a:latin typeface="Calibri"/>
              <a:cs typeface="Calibri"/>
            </a:endParaRPr>
          </a:p>
        </p:txBody>
      </p:sp>
      <p:sp>
        <p:nvSpPr>
          <p:cNvPr id="8" name="object 8"/>
          <p:cNvSpPr txBox="1"/>
          <p:nvPr/>
        </p:nvSpPr>
        <p:spPr>
          <a:xfrm>
            <a:off x="40004" y="5864123"/>
            <a:ext cx="177641" cy="128240"/>
          </a:xfrm>
          <a:prstGeom prst="rect">
            <a:avLst/>
          </a:prstGeom>
        </p:spPr>
        <p:txBody>
          <a:bodyPr vert="horz" wrap="square" lIns="0" tIns="0" rIns="0" bIns="0" rtlCol="0">
            <a:spAutoFit/>
          </a:bodyPr>
          <a:lstStyle/>
          <a:p>
            <a:pPr marL="31909">
              <a:lnSpc>
                <a:spcPts val="982"/>
              </a:lnSpc>
            </a:pPr>
            <a:fld id="{81D60167-4931-47E6-BA6A-407CBD079E47}" type="slidenum">
              <a:rPr sz="900" dirty="0">
                <a:solidFill>
                  <a:srgbClr val="888888"/>
                </a:solidFill>
                <a:latin typeface="Calibri"/>
                <a:cs typeface="Calibri"/>
              </a:rPr>
              <a:pPr marL="31909">
                <a:lnSpc>
                  <a:spcPts val="982"/>
                </a:lnSpc>
              </a:pPr>
              <a:t>69</a:t>
            </a:fld>
            <a:endParaRPr sz="900">
              <a:latin typeface="Calibri"/>
              <a:cs typeface="Calibri"/>
            </a:endParaRPr>
          </a:p>
        </p:txBody>
      </p:sp>
      <p:sp>
        <p:nvSpPr>
          <p:cNvPr id="9" name="Title 1"/>
          <p:cNvSpPr txBox="1">
            <a:spLocks/>
          </p:cNvSpPr>
          <p:nvPr/>
        </p:nvSpPr>
        <p:spPr>
          <a:xfrm>
            <a:off x="3314700" y="0"/>
            <a:ext cx="5829300" cy="514349"/>
          </a:xfrm>
          <a:prstGeom prst="rect">
            <a:avLst/>
          </a:prstGeom>
        </p:spPr>
        <p:style>
          <a:lnRef idx="1">
            <a:schemeClr val="accent5"/>
          </a:lnRef>
          <a:fillRef idx="2">
            <a:schemeClr val="accent5"/>
          </a:fillRef>
          <a:effectRef idx="1">
            <a:schemeClr val="accent5"/>
          </a:effectRef>
          <a:fontRef idx="minor">
            <a:schemeClr val="dk1"/>
          </a:fontRef>
        </p:style>
        <p:txBody>
          <a:bodyPr>
            <a:no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kern="0" dirty="0"/>
              <a:t>Noida Institute of Engineering and Technology, Greater Noida</a:t>
            </a:r>
          </a:p>
        </p:txBody>
      </p:sp>
      <p:pic>
        <p:nvPicPr>
          <p:cNvPr id="7" name="Picture 2" descr="E:\NIET\Project\xLogo11.png.pagespeed.ic.pydHLuCQEZ.png">
            <a:extLst>
              <a:ext uri="{FF2B5EF4-FFF2-40B4-BE49-F238E27FC236}">
                <a16:creationId xmlns:a16="http://schemas.microsoft.com/office/drawing/2014/main" id="{99496270-921B-C277-86BC-DE30EFD2F6D2}"/>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Date Placeholder 9"/>
          <p:cNvSpPr>
            <a:spLocks noGrp="1"/>
          </p:cNvSpPr>
          <p:nvPr>
            <p:ph type="dt" sz="half" idx="10"/>
          </p:nvPr>
        </p:nvSpPr>
        <p:spPr/>
        <p:txBody>
          <a:bodyPr/>
          <a:lstStyle/>
          <a:p>
            <a:r>
              <a:rPr lang="en-US"/>
              <a:t>1/5/2020</a:t>
            </a:r>
          </a:p>
        </p:txBody>
      </p:sp>
      <p:sp>
        <p:nvSpPr>
          <p:cNvPr id="11" name="Footer Placeholder 10"/>
          <p:cNvSpPr>
            <a:spLocks noGrp="1"/>
          </p:cNvSpPr>
          <p:nvPr>
            <p:ph type="ftr" sz="quarter" idx="11"/>
          </p:nvPr>
        </p:nvSpPr>
        <p:spPr/>
        <p:txBody>
          <a:bodyPr/>
          <a:lstStyle/>
          <a:p>
            <a:r>
              <a:rPr lang="it-IT"/>
              <a:t>Ms.Shivani Sharma              COMPUTER VISION  UNIT- 1</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a:xfrm>
            <a:off x="7315200" y="6356351"/>
            <a:ext cx="1200150" cy="365125"/>
          </a:xfrm>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anose="02020603050405020304" pitchFamily="18" charset="0"/>
                <a:cs typeface="Times New Roman" panose="02020603050405020304" pitchFamily="18" charset="0"/>
              </a:rPr>
              <a:t>Syllabus</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3" name="Table 12"/>
          <p:cNvGraphicFramePr>
            <a:graphicFrameLocks noGrp="1"/>
          </p:cNvGraphicFramePr>
          <p:nvPr>
            <p:extLst>
              <p:ext uri="{D42A27DB-BD31-4B8C-83A1-F6EECF244321}">
                <p14:modId xmlns:p14="http://schemas.microsoft.com/office/powerpoint/2010/main" val="1413191065"/>
              </p:ext>
            </p:extLst>
          </p:nvPr>
        </p:nvGraphicFramePr>
        <p:xfrm>
          <a:off x="234463" y="904340"/>
          <a:ext cx="8757136" cy="5272153"/>
        </p:xfrm>
        <a:graphic>
          <a:graphicData uri="http://schemas.openxmlformats.org/drawingml/2006/table">
            <a:tbl>
              <a:tblPr firstRow="1" firstCol="1" bandRow="1">
                <a:tableStyleId>{5C22544A-7EE6-4342-B048-85BDC9FD1C3A}</a:tableStyleId>
              </a:tblPr>
              <a:tblGrid>
                <a:gridCol w="449379">
                  <a:extLst>
                    <a:ext uri="{9D8B030D-6E8A-4147-A177-3AD203B41FA5}">
                      <a16:colId xmlns:a16="http://schemas.microsoft.com/office/drawing/2014/main" val="3750308691"/>
                    </a:ext>
                  </a:extLst>
                </a:gridCol>
                <a:gridCol w="1144958">
                  <a:extLst>
                    <a:ext uri="{9D8B030D-6E8A-4147-A177-3AD203B41FA5}">
                      <a16:colId xmlns:a16="http://schemas.microsoft.com/office/drawing/2014/main" val="1266988224"/>
                    </a:ext>
                  </a:extLst>
                </a:gridCol>
                <a:gridCol w="7162799">
                  <a:extLst>
                    <a:ext uri="{9D8B030D-6E8A-4147-A177-3AD203B41FA5}">
                      <a16:colId xmlns:a16="http://schemas.microsoft.com/office/drawing/2014/main" val="3719325867"/>
                    </a:ext>
                  </a:extLst>
                </a:gridCol>
              </a:tblGrid>
              <a:tr h="18094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Unit</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Module</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Topics Covered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extLst>
                  <a:ext uri="{0D108BD9-81ED-4DB2-BD59-A6C34878D82A}">
                    <a16:rowId xmlns:a16="http://schemas.microsoft.com/office/drawing/2014/main" val="2085078514"/>
                  </a:ext>
                </a:extLst>
              </a:tr>
              <a:tr h="89575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1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Introduction to Computer Vision: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highlight>
                            <a:srgbClr val="D3D3D3"/>
                          </a:highlight>
                          <a:latin typeface="Times New Roman" panose="02020603050405020304" pitchFamily="18" charset="0"/>
                          <a:cs typeface="Times New Roman" panose="02020603050405020304" pitchFamily="18" charset="0"/>
                        </a:rPr>
                        <a:t>Computer Vision, Research and Applications, (Self-Driving Cars, Facial Recognition, Augmented &amp; Mixed Reality, Healthcare). Most popular examples Categorization of Images, Object</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 Detection, Observation of Moving Objects, Retrieval of Images Based on Their Contents, Computer Vision Tasks classification, ,object detection, Instance segmentation</a:t>
                      </a:r>
                      <a:r>
                        <a:rPr lang="en-GB" sz="1200" kern="100" dirty="0">
                          <a:effectLst/>
                          <a:latin typeface="Times New Roman" panose="02020603050405020304" pitchFamily="18" charset="0"/>
                          <a:cs typeface="Times New Roman" panose="02020603050405020304" pitchFamily="18" charset="0"/>
                        </a:rPr>
                        <a:t>. Convolutional Neural Networks, Evolution of CNN Architectures for Image, Recent CNN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4116754695"/>
                  </a:ext>
                </a:extLst>
              </a:tr>
              <a:tr h="723776">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a:effectLst/>
                          <a:latin typeface="Times New Roman" panose="02020603050405020304" pitchFamily="18" charset="0"/>
                          <a:cs typeface="Times New Roman" panose="02020603050405020304" pitchFamily="18" charset="0"/>
                        </a:rPr>
                        <a:t>Architectures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Representation of a Three-Dimensional Moving Scene. Convolutional layers, pooling layers, and padding. Transfer learning and pre-trained models Architectures. </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Architectures Design : LeNet-5, </a:t>
                      </a:r>
                      <a:r>
                        <a:rPr lang="en-GB" sz="1200" kern="100" dirty="0" err="1">
                          <a:effectLst/>
                          <a:latin typeface="Times New Roman" panose="02020603050405020304" pitchFamily="18" charset="0"/>
                          <a:cs typeface="Times New Roman" panose="02020603050405020304" pitchFamily="18" charset="0"/>
                        </a:rPr>
                        <a:t>AlexNet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VGGNet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GoogLeNet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ResNet</a:t>
                      </a:r>
                      <a:r>
                        <a:rPr lang="en-GB" sz="1200" kern="100" dirty="0">
                          <a:effectLst/>
                          <a:latin typeface="Times New Roman" panose="02020603050405020304" pitchFamily="18" charset="0"/>
                          <a:cs typeface="Times New Roman" panose="02020603050405020304" pitchFamily="18" charset="0"/>
                        </a:rPr>
                        <a:t>, Efficient Net, Mobile Net . RNN Introduction, perceptron      Backpropagation in CNN,RNN.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1162194211"/>
                  </a:ext>
                </a:extLst>
              </a:tr>
              <a:tr h="1196990">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Segmentation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Popular Image Segmentation Architectures, FCN Architecture, </a:t>
                      </a:r>
                      <a:r>
                        <a:rPr lang="en-GB" sz="1200" kern="100" dirty="0" err="1">
                          <a:effectLst/>
                          <a:latin typeface="Times New Roman" panose="02020603050405020304" pitchFamily="18" charset="0"/>
                          <a:cs typeface="Times New Roman" panose="02020603050405020304" pitchFamily="18" charset="0"/>
                        </a:rPr>
                        <a:t>Upsampling</a:t>
                      </a:r>
                      <a:r>
                        <a:rPr lang="en-GB" sz="1200" kern="100" dirty="0">
                          <a:effectLst/>
                          <a:latin typeface="Times New Roman" panose="02020603050405020304" pitchFamily="18" charset="0"/>
                          <a:cs typeface="Times New Roman" panose="02020603050405020304" pitchFamily="18" charset="0"/>
                        </a:rPr>
                        <a:t> Methods, Pixel Transformations, Geometric Operations, Spatial Operations in Image Processing, Instance Segmentation, Localisation, Object detection  and image segmentation using CNNs, LSTM and GRU’s. Vision Models, Vision Languages,  Quality Analysis, Visual Dialogue, other attention models, self attention and transformers. Active Contours &amp; Application, Split &amp; Merge, Mean Shift &amp; Mode Finding, Normalized Cuts,</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202851331"/>
                  </a:ext>
                </a:extLst>
              </a:tr>
              <a:tr h="108566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Object Detection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highlight>
                            <a:srgbClr val="D3D3D3"/>
                          </a:highlight>
                          <a:latin typeface="Times New Roman" panose="02020603050405020304" pitchFamily="18" charset="0"/>
                          <a:cs typeface="Times New Roman" panose="02020603050405020304" pitchFamily="18" charset="0"/>
                        </a:rPr>
                        <a:t>Object Detection and Sliding Windows, R-CNN, Fast R-CNN, Object Recognition, 3-D vision and Geometry, Digital Watermarking. Object Detection, face recognition instance Recognition, Category Recognition   Objects, Scenes, Activities, Object classification and detection, Encoder in Code, Decoder in Code, U-Net Code: Encoder, Decoder ,</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Few Shot and zero shot learning, self-supervised learning, Adversarial Robustness, Pruning and model compression, Neural Architecture search, Objects in Scenes.</a:t>
                      </a:r>
                      <a:r>
                        <a:rPr lang="en-GB" sz="1200" kern="100" dirty="0">
                          <a:effectLst/>
                          <a:latin typeface="Times New Roman" panose="02020603050405020304" pitchFamily="18" charset="0"/>
                          <a:cs typeface="Times New Roman" panose="02020603050405020304" pitchFamily="18" charset="0"/>
                        </a:rPr>
                        <a:t> YOLO Fundamentals of Image Formation, Convolution and Filtering.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783879934"/>
                  </a:ext>
                </a:extLst>
              </a:tr>
              <a:tr h="102436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Visualization and Generative Models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Benefits of Interpretability, Fashion MNIST Class Activation Map code walkthrough, </a:t>
                      </a:r>
                      <a:r>
                        <a:rPr lang="en-GB" sz="1200" kern="100" dirty="0" err="1">
                          <a:effectLst/>
                          <a:latin typeface="Times New Roman" panose="02020603050405020304" pitchFamily="18" charset="0"/>
                          <a:cs typeface="Times New Roman" panose="02020603050405020304" pitchFamily="18" charset="0"/>
                        </a:rPr>
                        <a:t>GradCAM,ZFNet.Image</a:t>
                      </a:r>
                      <a:r>
                        <a:rPr lang="en-GB" sz="1200" kern="100" dirty="0">
                          <a:effectLst/>
                          <a:latin typeface="Times New Roman" panose="02020603050405020304" pitchFamily="18" charset="0"/>
                          <a:cs typeface="Times New Roman" panose="02020603050405020304" pitchFamily="18" charset="0"/>
                        </a:rPr>
                        <a:t> compression methods and its  </a:t>
                      </a:r>
                      <a:r>
                        <a:rPr lang="en-GB" sz="1200" kern="100" dirty="0" err="1">
                          <a:effectLst/>
                          <a:latin typeface="Times New Roman" panose="02020603050405020304" pitchFamily="18" charset="0"/>
                          <a:cs typeface="Times New Roman" panose="02020603050405020304" pitchFamily="18" charset="0"/>
                        </a:rPr>
                        <a:t>requirements,statisticalcompression</a:t>
                      </a:r>
                      <a:r>
                        <a:rPr lang="en-GB" sz="1200" kern="100" dirty="0">
                          <a:effectLst/>
                          <a:latin typeface="Times New Roman" panose="02020603050405020304" pitchFamily="18" charset="0"/>
                          <a:cs typeface="Times New Roman" panose="02020603050405020304" pitchFamily="18" charset="0"/>
                        </a:rPr>
                        <a:t>, spatial compression, contour coding. Deep Generative Models </a:t>
                      </a:r>
                      <a:r>
                        <a:rPr lang="en-GB" sz="1200" kern="100" dirty="0" err="1">
                          <a:effectLst/>
                          <a:latin typeface="Times New Roman" panose="02020603050405020304" pitchFamily="18" charset="0"/>
                          <a:cs typeface="Times New Roman" panose="02020603050405020304" pitchFamily="18" charset="0"/>
                        </a:rPr>
                        <a:t>introduction,Generative</a:t>
                      </a:r>
                      <a:r>
                        <a:rPr lang="en-GB" sz="1200" kern="100" dirty="0">
                          <a:effectLst/>
                          <a:latin typeface="Times New Roman" panose="02020603050405020304" pitchFamily="18" charset="0"/>
                          <a:cs typeface="Times New Roman" panose="02020603050405020304" pitchFamily="18" charset="0"/>
                        </a:rPr>
                        <a:t> Adversarial Networks Combination VAE and GAN’s,  other VAE and GAN’s deep generative models. GAN Improvements, Deep Generative Models across multiple domains, Deep Generative Models image and video applications.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973944303"/>
                  </a:ext>
                </a:extLst>
              </a:tr>
            </a:tbl>
          </a:graphicData>
        </a:graphic>
      </p:graphicFrame>
    </p:spTree>
    <p:extLst>
      <p:ext uri="{BB962C8B-B14F-4D97-AF65-F5344CB8AC3E}">
        <p14:creationId xmlns:p14="http://schemas.microsoft.com/office/powerpoint/2010/main" val="123310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1/5/2020</a:t>
            </a:r>
          </a:p>
        </p:txBody>
      </p:sp>
      <p:sp>
        <p:nvSpPr>
          <p:cNvPr id="3" name="Footer Placeholder 2"/>
          <p:cNvSpPr>
            <a:spLocks noGrp="1"/>
          </p:cNvSpPr>
          <p:nvPr>
            <p:ph type="ftr" sz="quarter" idx="11"/>
          </p:nvPr>
        </p:nvSpPr>
        <p:spPr/>
        <p:txBody>
          <a:bodyPr/>
          <a:lstStyle/>
          <a:p>
            <a:r>
              <a:rPr lang="it-IT"/>
              <a:t>Ms.Shivani Sharma              COMPUTER VISION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extBox 7">
            <a:extLst>
              <a:ext uri="{FF2B5EF4-FFF2-40B4-BE49-F238E27FC236}">
                <a16:creationId xmlns:a16="http://schemas.microsoft.com/office/drawing/2014/main" id="{12B8C43B-B5DD-5909-B874-212DC251CE32}"/>
              </a:ext>
            </a:extLst>
          </p:cNvPr>
          <p:cNvSpPr txBox="1"/>
          <p:nvPr/>
        </p:nvSpPr>
        <p:spPr>
          <a:xfrm>
            <a:off x="152400" y="817163"/>
            <a:ext cx="8534400" cy="1477328"/>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The number of architectures and algorithms that are used in deep learning is wide and varied. This section explores six of the deep learning architectures spanning the past 20 years. Notably, long short-term memory (LSTM) and convolutional neural networks (CNNs) are two of the oldest approaches in this list but also two of the most used in various applications.</a:t>
            </a:r>
            <a:endParaRPr lang="en-IN" dirty="0"/>
          </a:p>
        </p:txBody>
      </p:sp>
      <p:pic>
        <p:nvPicPr>
          <p:cNvPr id="9" name="Picture 8">
            <a:extLst>
              <a:ext uri="{FF2B5EF4-FFF2-40B4-BE49-F238E27FC236}">
                <a16:creationId xmlns:a16="http://schemas.microsoft.com/office/drawing/2014/main" id="{91EC50DC-E781-9B1D-3160-E9CF85C85C3E}"/>
              </a:ext>
            </a:extLst>
          </p:cNvPr>
          <p:cNvPicPr>
            <a:picLocks noChangeAspect="1"/>
          </p:cNvPicPr>
          <p:nvPr/>
        </p:nvPicPr>
        <p:blipFill>
          <a:blip r:embed="rId3"/>
          <a:stretch>
            <a:fillRect/>
          </a:stretch>
        </p:blipFill>
        <p:spPr>
          <a:xfrm>
            <a:off x="43154" y="2436494"/>
            <a:ext cx="8876454" cy="3724979"/>
          </a:xfrm>
          <a:prstGeom prst="rect">
            <a:avLst/>
          </a:prstGeom>
        </p:spPr>
      </p:pic>
    </p:spTree>
    <p:extLst>
      <p:ext uri="{BB962C8B-B14F-4D97-AF65-F5344CB8AC3E}">
        <p14:creationId xmlns:p14="http://schemas.microsoft.com/office/powerpoint/2010/main" val="290065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7B25-0736-C553-EDCD-DAA7B032212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EC9B356-8B9E-1E7B-6A55-7B1D42E9FC06}"/>
              </a:ext>
            </a:extLst>
          </p:cNvPr>
          <p:cNvSpPr>
            <a:spLocks noGrp="1"/>
          </p:cNvSpPr>
          <p:nvPr>
            <p:ph idx="1"/>
          </p:nvPr>
        </p:nvSpPr>
        <p:spPr>
          <a:xfrm>
            <a:off x="492711" y="2226469"/>
            <a:ext cx="8022639" cy="3263504"/>
          </a:xfrm>
        </p:spPr>
        <p:txBody>
          <a:bodyPr/>
          <a:lstStyle/>
          <a:p>
            <a:r>
              <a:rPr lang="en-IN" b="0" i="0" dirty="0">
                <a:solidFill>
                  <a:srgbClr val="161616"/>
                </a:solidFill>
                <a:effectLst/>
                <a:latin typeface="IBM Plex Sans" panose="020B0503050203000203" pitchFamily="34" charset="0"/>
              </a:rPr>
              <a:t>This unit  classifies deep learning architectures into supervised and unsupervised learning and introduces several popular deep learning architectures: convolutional neural networks, recurrent neural networks (RNNs), long short-term memory/gated recurrent unit (GRU), self-organizing map (SOM), autoencoders (AE) and restricted </a:t>
            </a:r>
            <a:r>
              <a:rPr lang="en-IN" b="0" i="0" dirty="0" err="1">
                <a:solidFill>
                  <a:srgbClr val="161616"/>
                </a:solidFill>
                <a:effectLst/>
                <a:latin typeface="IBM Plex Sans" panose="020B0503050203000203" pitchFamily="34" charset="0"/>
              </a:rPr>
              <a:t>Boltzman</a:t>
            </a:r>
            <a:r>
              <a:rPr lang="en-IN" b="0" i="0" dirty="0">
                <a:solidFill>
                  <a:srgbClr val="161616"/>
                </a:solidFill>
                <a:effectLst/>
                <a:latin typeface="IBM Plex Sans" panose="020B0503050203000203" pitchFamily="34" charset="0"/>
              </a:rPr>
              <a:t> machine (RBM).</a:t>
            </a:r>
            <a:endParaRPr lang="en-IN" dirty="0"/>
          </a:p>
        </p:txBody>
      </p:sp>
      <p:sp>
        <p:nvSpPr>
          <p:cNvPr id="4" name="Title 1">
            <a:extLst>
              <a:ext uri="{FF2B5EF4-FFF2-40B4-BE49-F238E27FC236}">
                <a16:creationId xmlns:a16="http://schemas.microsoft.com/office/drawing/2014/main" id="{31894F59-F03C-E613-9989-5CBA4EEC5A97}"/>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71</a:t>
            </a:fld>
            <a:endParaRPr lang="en-IN"/>
          </a:p>
        </p:txBody>
      </p:sp>
    </p:spTree>
    <p:extLst>
      <p:ext uri="{BB962C8B-B14F-4D97-AF65-F5344CB8AC3E}">
        <p14:creationId xmlns:p14="http://schemas.microsoft.com/office/powerpoint/2010/main" val="948561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E32F-0E38-433E-FEEC-080254787BAC}"/>
              </a:ext>
            </a:extLst>
          </p:cNvPr>
          <p:cNvSpPr>
            <a:spLocks noGrp="1"/>
          </p:cNvSpPr>
          <p:nvPr>
            <p:ph type="title"/>
          </p:nvPr>
        </p:nvSpPr>
        <p:spPr/>
        <p:txBody>
          <a:bodyPr/>
          <a:lstStyle/>
          <a:p>
            <a:r>
              <a:rPr lang="en-IN" b="0" i="0" dirty="0">
                <a:solidFill>
                  <a:srgbClr val="161616"/>
                </a:solidFill>
                <a:effectLst/>
                <a:latin typeface="IBM Plex Sans" panose="020B0503050203000203" pitchFamily="34" charset="0"/>
              </a:rPr>
              <a:t>Supervised deep learning</a:t>
            </a:r>
            <a:br>
              <a:rPr lang="en-IN"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609D0B64-0E1F-C840-96C0-BD51A86052CF}"/>
              </a:ext>
            </a:extLst>
          </p:cNvPr>
          <p:cNvSpPr>
            <a:spLocks noGrp="1"/>
          </p:cNvSpPr>
          <p:nvPr>
            <p:ph idx="1"/>
          </p:nvPr>
        </p:nvSpPr>
        <p:spPr/>
        <p:txBody>
          <a:bodyPr/>
          <a:lstStyle/>
          <a:p>
            <a:r>
              <a:rPr lang="en-US" b="0" i="0" dirty="0">
                <a:solidFill>
                  <a:srgbClr val="161616"/>
                </a:solidFill>
                <a:effectLst/>
                <a:latin typeface="IBM Plex Sans" panose="020B0503050203000203" pitchFamily="34" charset="0"/>
              </a:rPr>
              <a:t>Supervised learning refers to the problem space wherein the target to be predicted is clearly labelled within the data that is used for training.</a:t>
            </a: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r>
              <a:rPr lang="en-US" b="0" i="0" dirty="0">
                <a:solidFill>
                  <a:srgbClr val="161616"/>
                </a:solidFill>
                <a:effectLst/>
                <a:latin typeface="IBM Plex Sans" panose="020B0503050203000203" pitchFamily="34" charset="0"/>
              </a:rPr>
              <a:t>high-level two of the most popular supervised deep learning architectures - convolutional neural networks and recurrent neural networks as well as some of their variants.</a:t>
            </a:r>
            <a:endParaRPr lang="en-IN" dirty="0"/>
          </a:p>
        </p:txBody>
      </p:sp>
      <p:sp>
        <p:nvSpPr>
          <p:cNvPr id="4" name="Title 1">
            <a:extLst>
              <a:ext uri="{FF2B5EF4-FFF2-40B4-BE49-F238E27FC236}">
                <a16:creationId xmlns:a16="http://schemas.microsoft.com/office/drawing/2014/main" id="{7B929C90-D814-E8F4-DECC-D3F7896F47E7}"/>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72</a:t>
            </a:fld>
            <a:endParaRPr lang="en-IN"/>
          </a:p>
        </p:txBody>
      </p:sp>
    </p:spTree>
    <p:extLst>
      <p:ext uri="{BB962C8B-B14F-4D97-AF65-F5344CB8AC3E}">
        <p14:creationId xmlns:p14="http://schemas.microsoft.com/office/powerpoint/2010/main" val="832490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1B42-77A8-B8D5-1287-DC30BE50BDB4}"/>
              </a:ext>
            </a:extLst>
          </p:cNvPr>
          <p:cNvSpPr>
            <a:spLocks noGrp="1"/>
          </p:cNvSpPr>
          <p:nvPr>
            <p:ph type="title"/>
          </p:nvPr>
        </p:nvSpPr>
        <p:spPr/>
        <p:txBody>
          <a:bodyPr>
            <a:normAutofit fontScale="90000"/>
          </a:bodyPr>
          <a:lstStyle/>
          <a:p>
            <a:br>
              <a:rPr lang="en-US" b="0" i="0" dirty="0">
                <a:solidFill>
                  <a:srgbClr val="161616"/>
                </a:solidFill>
                <a:effectLst/>
                <a:latin typeface="IBM Plex Sans" panose="020B0503050203000203" pitchFamily="34" charset="0"/>
              </a:rPr>
            </a:br>
            <a:r>
              <a:rPr lang="en-US" b="0" i="0" dirty="0">
                <a:solidFill>
                  <a:srgbClr val="161616"/>
                </a:solidFill>
                <a:effectLst/>
                <a:latin typeface="IBM Plex Sans" panose="020B0503050203000203" pitchFamily="34" charset="0"/>
              </a:rPr>
              <a:t>Convolutional neural networks</a:t>
            </a:r>
            <a:br>
              <a:rPr lang="en-US" b="0" i="0" dirty="0">
                <a:solidFill>
                  <a:srgbClr val="161616"/>
                </a:solidFill>
                <a:effectLst/>
                <a:latin typeface="IBM Plex Sans" panose="020B0503050203000203" pitchFamily="34" charset="0"/>
              </a:rPr>
            </a:br>
            <a:endParaRPr lang="en-IN" dirty="0"/>
          </a:p>
        </p:txBody>
      </p:sp>
      <p:sp>
        <p:nvSpPr>
          <p:cNvPr id="3" name="Content Placeholder 2">
            <a:extLst>
              <a:ext uri="{FF2B5EF4-FFF2-40B4-BE49-F238E27FC236}">
                <a16:creationId xmlns:a16="http://schemas.microsoft.com/office/drawing/2014/main" id="{8E920D21-D0AF-F505-48A5-6A382217B93C}"/>
              </a:ext>
            </a:extLst>
          </p:cNvPr>
          <p:cNvSpPr>
            <a:spLocks noGrp="1"/>
          </p:cNvSpPr>
          <p:nvPr>
            <p:ph idx="1"/>
          </p:nvPr>
        </p:nvSpPr>
        <p:spPr>
          <a:xfrm>
            <a:off x="292963" y="1219200"/>
            <a:ext cx="8698637" cy="4270773"/>
          </a:xfrm>
        </p:spPr>
        <p:txBody>
          <a:bodyPr>
            <a:normAutofit fontScale="85000" lnSpcReduction="20000"/>
          </a:bodyPr>
          <a:lstStyle/>
          <a:p>
            <a:pPr fontAlgn="base"/>
            <a:endParaRPr lang="en-US" b="0" i="0" dirty="0">
              <a:solidFill>
                <a:srgbClr val="161616"/>
              </a:solidFill>
              <a:effectLst/>
              <a:latin typeface="IBM Plex Sans" panose="020B0503050203000203" pitchFamily="34" charset="0"/>
            </a:endParaRPr>
          </a:p>
          <a:p>
            <a:pPr fontAlgn="base"/>
            <a:r>
              <a:rPr lang="en-US" b="0" i="0" dirty="0">
                <a:solidFill>
                  <a:srgbClr val="161616"/>
                </a:solidFill>
                <a:effectLst/>
                <a:latin typeface="Times New Roman" panose="02020603050405020304" pitchFamily="18" charset="0"/>
                <a:cs typeface="Times New Roman" panose="02020603050405020304" pitchFamily="18" charset="0"/>
              </a:rPr>
              <a:t>A CNN is a multilayer neural network that was biologically inspired by the animal visual cortex. The architecture is particularly useful in image-processing applications. The first CNN was created by Yann </a:t>
            </a:r>
            <a:r>
              <a:rPr lang="en-US" b="0" i="0" dirty="0" err="1">
                <a:solidFill>
                  <a:srgbClr val="161616"/>
                </a:solidFill>
                <a:effectLst/>
                <a:latin typeface="Times New Roman" panose="02020603050405020304" pitchFamily="18" charset="0"/>
                <a:cs typeface="Times New Roman" panose="02020603050405020304" pitchFamily="18" charset="0"/>
              </a:rPr>
              <a:t>LeCun</a:t>
            </a:r>
            <a:r>
              <a:rPr lang="en-US" b="0" i="0" dirty="0">
                <a:solidFill>
                  <a:srgbClr val="161616"/>
                </a:solidFill>
                <a:effectLst/>
                <a:latin typeface="Times New Roman" panose="02020603050405020304" pitchFamily="18" charset="0"/>
                <a:cs typeface="Times New Roman" panose="02020603050405020304" pitchFamily="18" charset="0"/>
              </a:rPr>
              <a:t>; at the time, the architecture focused on handwritten character recognition, such as postal code interpretation. As a deep network, early layers recognize features (such as edges), and later layers recombine these features into higher-level attributes of the input.</a:t>
            </a:r>
          </a:p>
          <a:p>
            <a:pPr fontAlgn="base"/>
            <a:endParaRPr lang="en-US" b="0" i="0" dirty="0">
              <a:solidFill>
                <a:srgbClr val="161616"/>
              </a:solidFill>
              <a:effectLst/>
              <a:latin typeface="Times New Roman" panose="02020603050405020304" pitchFamily="18" charset="0"/>
              <a:cs typeface="Times New Roman" panose="02020603050405020304" pitchFamily="18" charset="0"/>
            </a:endParaRPr>
          </a:p>
          <a:p>
            <a:pPr fontAlgn="base"/>
            <a:endParaRPr lang="en-US" dirty="0">
              <a:solidFill>
                <a:srgbClr val="161616"/>
              </a:solidFill>
              <a:latin typeface="Times New Roman" panose="02020603050405020304" pitchFamily="18" charset="0"/>
              <a:cs typeface="Times New Roman" panose="02020603050405020304" pitchFamily="18" charset="0"/>
            </a:endParaRPr>
          </a:p>
          <a:p>
            <a:pPr fontAlgn="base"/>
            <a:endParaRPr lang="en-US" b="0" i="0" dirty="0">
              <a:solidFill>
                <a:srgbClr val="161616"/>
              </a:solidFill>
              <a:effectLst/>
              <a:latin typeface="Times New Roman" panose="02020603050405020304" pitchFamily="18" charset="0"/>
              <a:cs typeface="Times New Roman" panose="02020603050405020304" pitchFamily="18" charset="0"/>
            </a:endParaRPr>
          </a:p>
          <a:p>
            <a:pPr fontAlgn="base"/>
            <a:r>
              <a:rPr lang="en-US" b="0" i="0" dirty="0">
                <a:solidFill>
                  <a:srgbClr val="161616"/>
                </a:solidFill>
                <a:effectLst/>
                <a:latin typeface="Times New Roman" panose="02020603050405020304" pitchFamily="18" charset="0"/>
                <a:cs typeface="Times New Roman" panose="02020603050405020304" pitchFamily="18" charset="0"/>
              </a:rPr>
              <a:t>The </a:t>
            </a:r>
            <a:r>
              <a:rPr lang="en-US" b="0" i="0" dirty="0" err="1">
                <a:solidFill>
                  <a:srgbClr val="161616"/>
                </a:solidFill>
                <a:effectLst/>
                <a:latin typeface="Times New Roman" panose="02020603050405020304" pitchFamily="18" charset="0"/>
                <a:cs typeface="Times New Roman" panose="02020603050405020304" pitchFamily="18" charset="0"/>
              </a:rPr>
              <a:t>LeNet</a:t>
            </a:r>
            <a:r>
              <a:rPr lang="en-US" b="0" i="0" dirty="0">
                <a:solidFill>
                  <a:srgbClr val="161616"/>
                </a:solidFill>
                <a:effectLst/>
                <a:latin typeface="Times New Roman" panose="02020603050405020304" pitchFamily="18" charset="0"/>
                <a:cs typeface="Times New Roman" panose="02020603050405020304" pitchFamily="18" charset="0"/>
              </a:rPr>
              <a:t> CNN architecture is made up of several layers that implement feature extraction and then classification (see the following image). The image is divided into receptive fields that feed into a convolutional layer, which then extracts features from the input image. The next step is pooling, which reduces the dimensionality of the extracted features (through down-sampling) while retaining the most important information (typically, through max pooling). Another convolution and pooling step is then performed that feeds into a fully connected multilayer perceptron. The final output layer of this network is a set of nodes that identify features of the image (in this case, a node per identified number). You train the network by using back-propagation.</a:t>
            </a:r>
          </a:p>
          <a:p>
            <a:endParaRPr lang="en-IN" dirty="0"/>
          </a:p>
        </p:txBody>
      </p:sp>
      <p:sp>
        <p:nvSpPr>
          <p:cNvPr id="4" name="Title 1">
            <a:extLst>
              <a:ext uri="{FF2B5EF4-FFF2-40B4-BE49-F238E27FC236}">
                <a16:creationId xmlns:a16="http://schemas.microsoft.com/office/drawing/2014/main" id="{B0921356-A1A0-CACD-4213-4E0D6F9C58DA}"/>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73</a:t>
            </a:fld>
            <a:endParaRPr lang="en-IN"/>
          </a:p>
        </p:txBody>
      </p:sp>
    </p:spTree>
    <p:extLst>
      <p:ext uri="{BB962C8B-B14F-4D97-AF65-F5344CB8AC3E}">
        <p14:creationId xmlns:p14="http://schemas.microsoft.com/office/powerpoint/2010/main" val="841299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4FA0-38E9-97A5-7A81-3A9F7DA4D0C5}"/>
              </a:ext>
            </a:extLst>
          </p:cNvPr>
          <p:cNvSpPr>
            <a:spLocks noGrp="1"/>
          </p:cNvSpPr>
          <p:nvPr>
            <p:ph type="title"/>
          </p:nvPr>
        </p:nvSpPr>
        <p:spPr>
          <a:xfrm>
            <a:off x="685800" y="1219200"/>
            <a:ext cx="7886700" cy="1325563"/>
          </a:xfrm>
        </p:spPr>
        <p:txBody>
          <a:bodyPr>
            <a:normAutofit fontScale="90000"/>
          </a:bodyPr>
          <a:lstStyle/>
          <a:p>
            <a:r>
              <a:rPr lang="en-IN" b="0" i="1" dirty="0">
                <a:solidFill>
                  <a:srgbClr val="161616"/>
                </a:solidFill>
                <a:effectLst/>
                <a:latin typeface="IBM Plex Sans" panose="020B0503050203000203" pitchFamily="34" charset="0"/>
              </a:rPr>
              <a:t>Example applications: Image recognition, video analysis, and natural language processing</a:t>
            </a:r>
            <a:endParaRPr lang="en-IN" dirty="0"/>
          </a:p>
        </p:txBody>
      </p:sp>
      <p:pic>
        <p:nvPicPr>
          <p:cNvPr id="2050" name="Picture 2" descr="Diagram of a typical LeNet CNN architecture">
            <a:extLst>
              <a:ext uri="{FF2B5EF4-FFF2-40B4-BE49-F238E27FC236}">
                <a16:creationId xmlns:a16="http://schemas.microsoft.com/office/drawing/2014/main" id="{206E92BF-8938-AC4A-2EB0-71C4BB0B0C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319" y="3047405"/>
            <a:ext cx="6329363" cy="1621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18919F8-F3C0-FBAB-30E0-ADF326451B57}"/>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6" name="Slide Number Placeholder 5"/>
          <p:cNvSpPr>
            <a:spLocks noGrp="1"/>
          </p:cNvSpPr>
          <p:nvPr>
            <p:ph type="sldNum" sz="quarter" idx="12"/>
          </p:nvPr>
        </p:nvSpPr>
        <p:spPr/>
        <p:txBody>
          <a:bodyPr/>
          <a:lstStyle/>
          <a:p>
            <a:fld id="{948C9BFC-5A87-4A3D-9E47-B247C20123F2}" type="slidenum">
              <a:rPr lang="en-IN" smtClean="0"/>
              <a:t>74</a:t>
            </a:fld>
            <a:endParaRPr lang="en-IN"/>
          </a:p>
        </p:txBody>
      </p:sp>
    </p:spTree>
    <p:extLst>
      <p:ext uri="{BB962C8B-B14F-4D97-AF65-F5344CB8AC3E}">
        <p14:creationId xmlns:p14="http://schemas.microsoft.com/office/powerpoint/2010/main" val="2553127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3189" y="3220234"/>
            <a:ext cx="7899890" cy="420721"/>
          </a:xfrm>
          <a:prstGeom prst="rect">
            <a:avLst/>
          </a:prstGeom>
        </p:spPr>
      </p:pic>
      <p:sp>
        <p:nvSpPr>
          <p:cNvPr id="3" name="object 3"/>
          <p:cNvSpPr txBox="1"/>
          <p:nvPr/>
        </p:nvSpPr>
        <p:spPr>
          <a:xfrm>
            <a:off x="520141" y="3069240"/>
            <a:ext cx="7931944" cy="643927"/>
          </a:xfrm>
          <a:prstGeom prst="rect">
            <a:avLst/>
          </a:prstGeom>
        </p:spPr>
        <p:txBody>
          <a:bodyPr vert="horz" wrap="square" lIns="0" tIns="9049" rIns="0" bIns="0" rtlCol="0">
            <a:spAutoFit/>
          </a:bodyPr>
          <a:lstStyle/>
          <a:p>
            <a:pPr marL="9525">
              <a:spcBef>
                <a:spcPts val="71"/>
              </a:spcBef>
            </a:pPr>
            <a:r>
              <a:rPr sz="4125" spc="188" dirty="0">
                <a:solidFill>
                  <a:srgbClr val="0000E4"/>
                </a:solidFill>
                <a:latin typeface="Arial MT"/>
                <a:cs typeface="Arial MT"/>
              </a:rPr>
              <a:t>Convolutional</a:t>
            </a:r>
            <a:r>
              <a:rPr sz="4125" spc="-113" dirty="0">
                <a:solidFill>
                  <a:srgbClr val="0000E4"/>
                </a:solidFill>
                <a:latin typeface="Arial MT"/>
                <a:cs typeface="Arial MT"/>
              </a:rPr>
              <a:t> </a:t>
            </a:r>
            <a:r>
              <a:rPr sz="4125" spc="214" dirty="0">
                <a:solidFill>
                  <a:srgbClr val="0000E4"/>
                </a:solidFill>
                <a:latin typeface="Arial MT"/>
                <a:cs typeface="Arial MT"/>
              </a:rPr>
              <a:t>Neural</a:t>
            </a:r>
            <a:r>
              <a:rPr sz="4125" spc="-124" dirty="0">
                <a:solidFill>
                  <a:srgbClr val="0000E4"/>
                </a:solidFill>
                <a:latin typeface="Arial MT"/>
                <a:cs typeface="Arial MT"/>
              </a:rPr>
              <a:t> </a:t>
            </a:r>
            <a:r>
              <a:rPr sz="4125" spc="259" dirty="0">
                <a:solidFill>
                  <a:srgbClr val="0000E4"/>
                </a:solidFill>
                <a:latin typeface="Arial MT"/>
                <a:cs typeface="Arial MT"/>
              </a:rPr>
              <a:t>Networks</a:t>
            </a:r>
            <a:endParaRPr sz="4125" dirty="0">
              <a:latin typeface="Arial MT"/>
              <a:cs typeface="Arial MT"/>
            </a:endParaRPr>
          </a:p>
        </p:txBody>
      </p:sp>
      <p:sp>
        <p:nvSpPr>
          <p:cNvPr id="13" name="Date Placeholder 12"/>
          <p:cNvSpPr>
            <a:spLocks noGrp="1"/>
          </p:cNvSpPr>
          <p:nvPr>
            <p:ph type="dt" sz="half" idx="6"/>
          </p:nvPr>
        </p:nvSpPr>
        <p:spPr>
          <a:xfrm>
            <a:off x="4591939" y="6691985"/>
            <a:ext cx="3103879"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lang="en-US" spc="-8" dirty="0"/>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5" name="Slide Number Placeholder 4"/>
          <p:cNvSpPr>
            <a:spLocks noGrp="1"/>
          </p:cNvSpPr>
          <p:nvPr>
            <p:ph type="sldNum" sz="quarter" idx="12"/>
          </p:nvPr>
        </p:nvSpPr>
        <p:spPr/>
        <p:txBody>
          <a:bodyPr/>
          <a:lstStyle/>
          <a:p>
            <a:fld id="{948C9BFC-5A87-4A3D-9E47-B247C20123F2}" type="slidenum">
              <a:rPr lang="en-IN" smtClean="0"/>
              <a:t>75</a:t>
            </a:fld>
            <a:endParaRPr lang="en-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731572" y="1266297"/>
            <a:ext cx="5717999" cy="387213"/>
          </a:xfrm>
          <a:prstGeom prst="rect">
            <a:avLst/>
          </a:prstGeom>
        </p:spPr>
      </p:pic>
      <p:sp>
        <p:nvSpPr>
          <p:cNvPr id="6" name="object 6"/>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1731572" y="648538"/>
            <a:ext cx="5755481" cy="516969"/>
          </a:xfrm>
          <a:prstGeom prst="rect">
            <a:avLst/>
          </a:prstGeom>
        </p:spPr>
        <p:txBody>
          <a:bodyPr vert="horz" wrap="square" lIns="0" tIns="9049" rIns="0" bIns="0" rtlCol="0" anchor="ctr">
            <a:spAutoFit/>
          </a:bodyPr>
          <a:lstStyle/>
          <a:p>
            <a:pPr marL="9525">
              <a:lnSpc>
                <a:spcPct val="100000"/>
              </a:lnSpc>
              <a:spcBef>
                <a:spcPts val="71"/>
              </a:spcBef>
            </a:pPr>
            <a:r>
              <a:rPr spc="153" dirty="0"/>
              <a:t>Neural</a:t>
            </a:r>
            <a:r>
              <a:rPr spc="-94" dirty="0"/>
              <a:t> </a:t>
            </a:r>
            <a:r>
              <a:rPr spc="199" dirty="0"/>
              <a:t>Network</a:t>
            </a:r>
            <a:r>
              <a:rPr spc="-94" dirty="0"/>
              <a:t> </a:t>
            </a:r>
            <a:r>
              <a:rPr spc="203" dirty="0"/>
              <a:t>for</a:t>
            </a:r>
            <a:r>
              <a:rPr spc="-94" dirty="0"/>
              <a:t> </a:t>
            </a:r>
            <a:r>
              <a:rPr spc="135" dirty="0"/>
              <a:t>Image</a:t>
            </a:r>
            <a:r>
              <a:rPr spc="-94" dirty="0"/>
              <a:t> </a:t>
            </a:r>
            <a:r>
              <a:rPr spc="120" dirty="0"/>
              <a:t>Data</a:t>
            </a:r>
          </a:p>
        </p:txBody>
      </p:sp>
      <p:sp>
        <p:nvSpPr>
          <p:cNvPr id="4" name="object 4"/>
          <p:cNvSpPr txBox="1"/>
          <p:nvPr/>
        </p:nvSpPr>
        <p:spPr>
          <a:xfrm>
            <a:off x="516255" y="1848040"/>
            <a:ext cx="5058251" cy="3298980"/>
          </a:xfrm>
          <a:prstGeom prst="rect">
            <a:avLst/>
          </a:prstGeom>
        </p:spPr>
        <p:txBody>
          <a:bodyPr vert="horz" wrap="square" lIns="0" tIns="9525" rIns="0" bIns="0" rtlCol="0">
            <a:spAutoFit/>
          </a:bodyPr>
          <a:lstStyle/>
          <a:p>
            <a:pPr marL="266700" marR="503873" indent="-257175">
              <a:spcBef>
                <a:spcPts val="75"/>
              </a:spcBef>
              <a:buClr>
                <a:srgbClr val="6A6AFF"/>
              </a:buClr>
              <a:buFont typeface="Wingdings"/>
              <a:buChar char=""/>
              <a:tabLst>
                <a:tab pos="266700" algn="l"/>
              </a:tabLst>
            </a:pPr>
            <a:r>
              <a:rPr spc="-4" dirty="0">
                <a:latin typeface="Arial MT"/>
                <a:cs typeface="Arial MT"/>
              </a:rPr>
              <a:t>Suppose</a:t>
            </a:r>
            <a:r>
              <a:rPr spc="11" dirty="0">
                <a:latin typeface="Arial MT"/>
                <a:cs typeface="Arial MT"/>
              </a:rPr>
              <a:t> </a:t>
            </a:r>
            <a:r>
              <a:rPr dirty="0">
                <a:latin typeface="Arial MT"/>
                <a:cs typeface="Arial MT"/>
              </a:rPr>
              <a:t>the</a:t>
            </a:r>
            <a:r>
              <a:rPr spc="-4" dirty="0">
                <a:latin typeface="Arial MT"/>
                <a:cs typeface="Arial MT"/>
              </a:rPr>
              <a:t> </a:t>
            </a:r>
            <a:r>
              <a:rPr spc="-8" dirty="0">
                <a:latin typeface="Arial MT"/>
                <a:cs typeface="Arial MT"/>
              </a:rPr>
              <a:t>input</a:t>
            </a:r>
            <a:r>
              <a:rPr spc="11" dirty="0">
                <a:latin typeface="Arial MT"/>
                <a:cs typeface="Arial MT"/>
              </a:rPr>
              <a:t> </a:t>
            </a:r>
            <a:r>
              <a:rPr dirty="0">
                <a:latin typeface="Arial MT"/>
                <a:cs typeface="Arial MT"/>
              </a:rPr>
              <a:t>vector</a:t>
            </a:r>
            <a:r>
              <a:rPr spc="-4" dirty="0">
                <a:latin typeface="Arial MT"/>
                <a:cs typeface="Arial MT"/>
              </a:rPr>
              <a:t> is</a:t>
            </a:r>
            <a:r>
              <a:rPr dirty="0">
                <a:latin typeface="Arial MT"/>
                <a:cs typeface="Arial MT"/>
              </a:rPr>
              <a:t> from</a:t>
            </a:r>
            <a:r>
              <a:rPr spc="-19" dirty="0">
                <a:latin typeface="Arial MT"/>
                <a:cs typeface="Arial MT"/>
              </a:rPr>
              <a:t> </a:t>
            </a:r>
            <a:r>
              <a:rPr spc="-4" dirty="0">
                <a:latin typeface="Arial MT"/>
                <a:cs typeface="Arial MT"/>
              </a:rPr>
              <a:t>an image </a:t>
            </a:r>
            <a:r>
              <a:rPr spc="-488" dirty="0">
                <a:latin typeface="Arial MT"/>
                <a:cs typeface="Arial MT"/>
              </a:rPr>
              <a:t> </a:t>
            </a:r>
            <a:r>
              <a:rPr spc="-4" dirty="0">
                <a:latin typeface="Arial MT"/>
                <a:cs typeface="Arial MT"/>
              </a:rPr>
              <a:t>database.</a:t>
            </a:r>
            <a:endParaRPr dirty="0">
              <a:latin typeface="Arial MT"/>
              <a:cs typeface="Arial MT"/>
            </a:endParaRPr>
          </a:p>
          <a:p>
            <a:pPr marL="266700" marR="200501" indent="-257175">
              <a:spcBef>
                <a:spcPts val="435"/>
              </a:spcBef>
              <a:buClr>
                <a:srgbClr val="6A6AFF"/>
              </a:buClr>
              <a:buFont typeface="Wingdings"/>
              <a:buChar char=""/>
              <a:tabLst>
                <a:tab pos="266700" algn="l"/>
              </a:tabLst>
            </a:pPr>
            <a:r>
              <a:rPr dirty="0">
                <a:latin typeface="Arial MT"/>
                <a:cs typeface="Arial MT"/>
              </a:rPr>
              <a:t>Task</a:t>
            </a:r>
            <a:r>
              <a:rPr spc="-4" dirty="0">
                <a:latin typeface="Arial MT"/>
                <a:cs typeface="Arial MT"/>
              </a:rPr>
              <a:t> is</a:t>
            </a:r>
            <a:r>
              <a:rPr dirty="0">
                <a:latin typeface="Arial MT"/>
                <a:cs typeface="Arial MT"/>
              </a:rPr>
              <a:t> to</a:t>
            </a:r>
            <a:r>
              <a:rPr spc="-15" dirty="0">
                <a:latin typeface="Arial MT"/>
                <a:cs typeface="Arial MT"/>
              </a:rPr>
              <a:t> </a:t>
            </a:r>
            <a:r>
              <a:rPr spc="-4" dirty="0">
                <a:latin typeface="Arial MT"/>
                <a:cs typeface="Arial MT"/>
              </a:rPr>
              <a:t>classify</a:t>
            </a:r>
            <a:r>
              <a:rPr spc="8" dirty="0">
                <a:latin typeface="Arial MT"/>
                <a:cs typeface="Arial MT"/>
              </a:rPr>
              <a:t> </a:t>
            </a:r>
            <a:r>
              <a:rPr dirty="0">
                <a:latin typeface="Arial MT"/>
                <a:cs typeface="Arial MT"/>
              </a:rPr>
              <a:t>if</a:t>
            </a:r>
            <a:r>
              <a:rPr spc="-11" dirty="0">
                <a:latin typeface="Arial MT"/>
                <a:cs typeface="Arial MT"/>
              </a:rPr>
              <a:t> </a:t>
            </a:r>
            <a:r>
              <a:rPr dirty="0">
                <a:latin typeface="Arial MT"/>
                <a:cs typeface="Arial MT"/>
              </a:rPr>
              <a:t>the </a:t>
            </a:r>
            <a:r>
              <a:rPr spc="-4" dirty="0">
                <a:latin typeface="Arial MT"/>
                <a:cs typeface="Arial MT"/>
              </a:rPr>
              <a:t>image</a:t>
            </a:r>
            <a:r>
              <a:rPr spc="8" dirty="0">
                <a:latin typeface="Arial MT"/>
                <a:cs typeface="Arial MT"/>
              </a:rPr>
              <a:t> </a:t>
            </a:r>
            <a:r>
              <a:rPr spc="-4" dirty="0">
                <a:latin typeface="Arial MT"/>
                <a:cs typeface="Arial MT"/>
              </a:rPr>
              <a:t>contains</a:t>
            </a:r>
            <a:r>
              <a:rPr spc="15" dirty="0">
                <a:latin typeface="Arial MT"/>
                <a:cs typeface="Arial MT"/>
              </a:rPr>
              <a:t> </a:t>
            </a:r>
            <a:r>
              <a:rPr spc="-4" dirty="0">
                <a:latin typeface="Arial MT"/>
                <a:cs typeface="Arial MT"/>
              </a:rPr>
              <a:t>a</a:t>
            </a:r>
            <a:r>
              <a:rPr spc="-11" dirty="0">
                <a:latin typeface="Arial MT"/>
                <a:cs typeface="Arial MT"/>
              </a:rPr>
              <a:t> </a:t>
            </a:r>
            <a:r>
              <a:rPr spc="-4" dirty="0">
                <a:latin typeface="Arial MT"/>
                <a:cs typeface="Arial MT"/>
              </a:rPr>
              <a:t>bird </a:t>
            </a:r>
            <a:r>
              <a:rPr spc="-488" dirty="0">
                <a:latin typeface="Arial MT"/>
                <a:cs typeface="Arial MT"/>
              </a:rPr>
              <a:t> </a:t>
            </a:r>
            <a:r>
              <a:rPr spc="-4" dirty="0">
                <a:latin typeface="Arial MT"/>
                <a:cs typeface="Arial MT"/>
              </a:rPr>
              <a:t>or not.</a:t>
            </a:r>
            <a:endParaRPr dirty="0">
              <a:latin typeface="Arial MT"/>
              <a:cs typeface="Arial MT"/>
            </a:endParaRPr>
          </a:p>
          <a:p>
            <a:pPr marL="266700" indent="-257175">
              <a:spcBef>
                <a:spcPts val="431"/>
              </a:spcBef>
              <a:buClr>
                <a:srgbClr val="6A6AFF"/>
              </a:buClr>
              <a:buFont typeface="Wingdings"/>
              <a:buChar char=""/>
              <a:tabLst>
                <a:tab pos="266700" algn="l"/>
              </a:tabLst>
            </a:pPr>
            <a:r>
              <a:rPr spc="-4" dirty="0">
                <a:latin typeface="Arial MT"/>
                <a:cs typeface="Arial MT"/>
              </a:rPr>
              <a:t>You have</a:t>
            </a:r>
            <a:r>
              <a:rPr dirty="0">
                <a:latin typeface="Arial MT"/>
                <a:cs typeface="Arial MT"/>
              </a:rPr>
              <a:t> to</a:t>
            </a:r>
            <a:r>
              <a:rPr spc="-8" dirty="0">
                <a:latin typeface="Arial MT"/>
                <a:cs typeface="Arial MT"/>
              </a:rPr>
              <a:t> </a:t>
            </a:r>
            <a:r>
              <a:rPr dirty="0">
                <a:latin typeface="Arial MT"/>
                <a:cs typeface="Arial MT"/>
              </a:rPr>
              <a:t>detect</a:t>
            </a:r>
            <a:r>
              <a:rPr spc="-4" dirty="0">
                <a:latin typeface="Arial MT"/>
                <a:cs typeface="Arial MT"/>
              </a:rPr>
              <a:t> a bird in</a:t>
            </a:r>
            <a:r>
              <a:rPr spc="4" dirty="0">
                <a:latin typeface="Arial MT"/>
                <a:cs typeface="Arial MT"/>
              </a:rPr>
              <a:t> </a:t>
            </a:r>
            <a:r>
              <a:rPr dirty="0">
                <a:latin typeface="Arial MT"/>
                <a:cs typeface="Arial MT"/>
              </a:rPr>
              <a:t>the </a:t>
            </a:r>
            <a:r>
              <a:rPr spc="-4" dirty="0">
                <a:latin typeface="Arial MT"/>
                <a:cs typeface="Arial MT"/>
              </a:rPr>
              <a:t>image.</a:t>
            </a:r>
            <a:endParaRPr dirty="0">
              <a:latin typeface="Arial MT"/>
              <a:cs typeface="Arial MT"/>
            </a:endParaRPr>
          </a:p>
          <a:p>
            <a:pPr marL="266700" indent="-257175">
              <a:spcBef>
                <a:spcPts val="431"/>
              </a:spcBef>
              <a:buClr>
                <a:srgbClr val="6A6AFF"/>
              </a:buClr>
              <a:buFont typeface="Wingdings"/>
              <a:buChar char=""/>
              <a:tabLst>
                <a:tab pos="266700" algn="l"/>
                <a:tab pos="913924" algn="l"/>
              </a:tabLst>
            </a:pPr>
            <a:r>
              <a:rPr spc="-4" dirty="0">
                <a:latin typeface="Arial MT"/>
                <a:cs typeface="Arial MT"/>
              </a:rPr>
              <a:t>Each	image</a:t>
            </a:r>
            <a:r>
              <a:rPr dirty="0">
                <a:latin typeface="Arial MT"/>
                <a:cs typeface="Arial MT"/>
              </a:rPr>
              <a:t> is</a:t>
            </a:r>
            <a:r>
              <a:rPr spc="-4" dirty="0">
                <a:latin typeface="Arial MT"/>
                <a:cs typeface="Arial MT"/>
              </a:rPr>
              <a:t> </a:t>
            </a:r>
            <a:r>
              <a:rPr dirty="0">
                <a:latin typeface="Arial MT"/>
                <a:cs typeface="Arial MT"/>
              </a:rPr>
              <a:t>of</a:t>
            </a:r>
            <a:r>
              <a:rPr spc="-11" dirty="0">
                <a:latin typeface="Arial MT"/>
                <a:cs typeface="Arial MT"/>
              </a:rPr>
              <a:t> </a:t>
            </a:r>
            <a:r>
              <a:rPr spc="-4" dirty="0">
                <a:latin typeface="Arial MT"/>
                <a:cs typeface="Arial MT"/>
              </a:rPr>
              <a:t>size</a:t>
            </a:r>
            <a:r>
              <a:rPr spc="-8" dirty="0">
                <a:latin typeface="Arial MT"/>
                <a:cs typeface="Arial MT"/>
              </a:rPr>
              <a:t> </a:t>
            </a:r>
            <a:r>
              <a:rPr dirty="0">
                <a:latin typeface="Arial MT"/>
                <a:cs typeface="Arial MT"/>
              </a:rPr>
              <a:t>say</a:t>
            </a:r>
            <a:r>
              <a:rPr spc="-4" dirty="0">
                <a:latin typeface="Arial MT"/>
                <a:cs typeface="Arial MT"/>
              </a:rPr>
              <a:t> 256X256.</a:t>
            </a:r>
            <a:endParaRPr dirty="0">
              <a:latin typeface="Arial MT"/>
              <a:cs typeface="Arial MT"/>
            </a:endParaRPr>
          </a:p>
          <a:p>
            <a:pPr marL="266700" indent="-257175">
              <a:spcBef>
                <a:spcPts val="435"/>
              </a:spcBef>
              <a:buClr>
                <a:srgbClr val="6A6AFF"/>
              </a:buClr>
              <a:buFont typeface="Wingdings"/>
              <a:buChar char=""/>
              <a:tabLst>
                <a:tab pos="266700" algn="l"/>
              </a:tabLst>
            </a:pPr>
            <a:r>
              <a:rPr dirty="0">
                <a:latin typeface="Arial MT"/>
                <a:cs typeface="Arial MT"/>
              </a:rPr>
              <a:t>What</a:t>
            </a:r>
            <a:r>
              <a:rPr spc="-4" dirty="0">
                <a:latin typeface="Arial MT"/>
                <a:cs typeface="Arial MT"/>
              </a:rPr>
              <a:t> </a:t>
            </a:r>
            <a:r>
              <a:rPr spc="-8" dirty="0">
                <a:latin typeface="Arial MT"/>
                <a:cs typeface="Arial MT"/>
              </a:rPr>
              <a:t>will</a:t>
            </a:r>
            <a:r>
              <a:rPr spc="15" dirty="0">
                <a:latin typeface="Arial MT"/>
                <a:cs typeface="Arial MT"/>
              </a:rPr>
              <a:t> </a:t>
            </a:r>
            <a:r>
              <a:rPr spc="-4" dirty="0">
                <a:latin typeface="Arial MT"/>
                <a:cs typeface="Arial MT"/>
              </a:rPr>
              <a:t>be</a:t>
            </a:r>
            <a:r>
              <a:rPr dirty="0">
                <a:latin typeface="Arial MT"/>
                <a:cs typeface="Arial MT"/>
              </a:rPr>
              <a:t> the </a:t>
            </a:r>
            <a:r>
              <a:rPr spc="-4" dirty="0">
                <a:latin typeface="Arial MT"/>
                <a:cs typeface="Arial MT"/>
              </a:rPr>
              <a:t>size</a:t>
            </a:r>
            <a:r>
              <a:rPr dirty="0">
                <a:latin typeface="Arial MT"/>
                <a:cs typeface="Arial MT"/>
              </a:rPr>
              <a:t> of the</a:t>
            </a:r>
            <a:r>
              <a:rPr spc="-8" dirty="0">
                <a:latin typeface="Arial MT"/>
                <a:cs typeface="Arial MT"/>
              </a:rPr>
              <a:t> </a:t>
            </a:r>
            <a:r>
              <a:rPr spc="-4" dirty="0">
                <a:latin typeface="Arial MT"/>
                <a:cs typeface="Arial MT"/>
              </a:rPr>
              <a:t>input</a:t>
            </a:r>
            <a:r>
              <a:rPr spc="8" dirty="0">
                <a:latin typeface="Arial MT"/>
                <a:cs typeface="Arial MT"/>
              </a:rPr>
              <a:t> </a:t>
            </a:r>
            <a:r>
              <a:rPr spc="-4" dirty="0">
                <a:latin typeface="Arial MT"/>
                <a:cs typeface="Arial MT"/>
              </a:rPr>
              <a:t>layer</a:t>
            </a:r>
            <a:r>
              <a:rPr spc="11" dirty="0">
                <a:latin typeface="Arial MT"/>
                <a:cs typeface="Arial MT"/>
              </a:rPr>
              <a:t> </a:t>
            </a:r>
            <a:r>
              <a:rPr spc="-4" dirty="0">
                <a:latin typeface="Arial MT"/>
                <a:cs typeface="Arial MT"/>
              </a:rPr>
              <a:t>here</a:t>
            </a:r>
            <a:r>
              <a:rPr dirty="0">
                <a:latin typeface="Arial MT"/>
                <a:cs typeface="Arial MT"/>
              </a:rPr>
              <a:t> </a:t>
            </a:r>
            <a:r>
              <a:rPr spc="-4" dirty="0">
                <a:latin typeface="Arial MT"/>
                <a:cs typeface="Arial MT"/>
              </a:rPr>
              <a:t>?</a:t>
            </a:r>
            <a:endParaRPr dirty="0">
              <a:latin typeface="Arial MT"/>
              <a:cs typeface="Arial MT"/>
            </a:endParaRPr>
          </a:p>
          <a:p>
            <a:pPr marL="567214" lvl="1" indent="-215265">
              <a:spcBef>
                <a:spcPts val="344"/>
              </a:spcBef>
              <a:buClr>
                <a:srgbClr val="6A6AFF"/>
              </a:buClr>
              <a:buFont typeface="Wingdings"/>
              <a:buChar char=""/>
              <a:tabLst>
                <a:tab pos="567690" algn="l"/>
              </a:tabLst>
            </a:pPr>
            <a:r>
              <a:rPr sz="1425" spc="-4" dirty="0">
                <a:latin typeface="Arial MT"/>
                <a:cs typeface="Arial MT"/>
              </a:rPr>
              <a:t>66,536</a:t>
            </a:r>
            <a:endParaRPr sz="1425" dirty="0">
              <a:latin typeface="Arial MT"/>
              <a:cs typeface="Arial MT"/>
            </a:endParaRPr>
          </a:p>
          <a:p>
            <a:pPr marL="266700" marR="3810" indent="-257175">
              <a:spcBef>
                <a:spcPts val="428"/>
              </a:spcBef>
              <a:buClr>
                <a:srgbClr val="6A6AFF"/>
              </a:buClr>
              <a:buFont typeface="Wingdings"/>
              <a:buChar char=""/>
              <a:tabLst>
                <a:tab pos="266700" algn="l"/>
              </a:tabLst>
            </a:pPr>
            <a:r>
              <a:rPr dirty="0">
                <a:latin typeface="Arial MT"/>
                <a:cs typeface="Arial MT"/>
              </a:rPr>
              <a:t>If</a:t>
            </a:r>
            <a:r>
              <a:rPr spc="23" dirty="0">
                <a:latin typeface="Arial MT"/>
                <a:cs typeface="Arial MT"/>
              </a:rPr>
              <a:t> </a:t>
            </a:r>
            <a:r>
              <a:rPr dirty="0">
                <a:latin typeface="Arial MT"/>
                <a:cs typeface="Arial MT"/>
              </a:rPr>
              <a:t>the</a:t>
            </a:r>
            <a:r>
              <a:rPr spc="38" dirty="0">
                <a:latin typeface="Arial MT"/>
                <a:cs typeface="Arial MT"/>
              </a:rPr>
              <a:t> </a:t>
            </a:r>
            <a:r>
              <a:rPr spc="-4" dirty="0">
                <a:latin typeface="Arial MT"/>
                <a:cs typeface="Arial MT"/>
              </a:rPr>
              <a:t>first</a:t>
            </a:r>
            <a:r>
              <a:rPr spc="26" dirty="0">
                <a:latin typeface="Arial MT"/>
                <a:cs typeface="Arial MT"/>
              </a:rPr>
              <a:t> </a:t>
            </a:r>
            <a:r>
              <a:rPr spc="-4" dirty="0">
                <a:latin typeface="Arial MT"/>
                <a:cs typeface="Arial MT"/>
              </a:rPr>
              <a:t>hidden</a:t>
            </a:r>
            <a:r>
              <a:rPr spc="53" dirty="0">
                <a:latin typeface="Arial MT"/>
                <a:cs typeface="Arial MT"/>
              </a:rPr>
              <a:t> </a:t>
            </a:r>
            <a:r>
              <a:rPr spc="-4" dirty="0">
                <a:latin typeface="Arial MT"/>
                <a:cs typeface="Arial MT"/>
              </a:rPr>
              <a:t>layer</a:t>
            </a:r>
            <a:r>
              <a:rPr spc="45" dirty="0">
                <a:latin typeface="Arial MT"/>
                <a:cs typeface="Arial MT"/>
              </a:rPr>
              <a:t> </a:t>
            </a:r>
            <a:r>
              <a:rPr spc="-4" dirty="0">
                <a:latin typeface="Arial MT"/>
                <a:cs typeface="Arial MT"/>
              </a:rPr>
              <a:t>contains</a:t>
            </a:r>
            <a:r>
              <a:rPr spc="45" dirty="0">
                <a:latin typeface="Arial MT"/>
                <a:cs typeface="Arial MT"/>
              </a:rPr>
              <a:t> </a:t>
            </a:r>
            <a:r>
              <a:rPr spc="-4" dirty="0">
                <a:latin typeface="Arial MT"/>
                <a:cs typeface="Arial MT"/>
              </a:rPr>
              <a:t>1024</a:t>
            </a:r>
            <a:r>
              <a:rPr spc="45" dirty="0">
                <a:latin typeface="Arial MT"/>
                <a:cs typeface="Arial MT"/>
              </a:rPr>
              <a:t> </a:t>
            </a:r>
            <a:r>
              <a:rPr spc="-4" dirty="0">
                <a:latin typeface="Arial MT"/>
                <a:cs typeface="Arial MT"/>
              </a:rPr>
              <a:t>units, </a:t>
            </a:r>
            <a:r>
              <a:rPr dirty="0">
                <a:latin typeface="Arial MT"/>
                <a:cs typeface="Arial MT"/>
              </a:rPr>
              <a:t> </a:t>
            </a:r>
            <a:r>
              <a:rPr spc="-4" dirty="0">
                <a:latin typeface="Arial MT"/>
                <a:cs typeface="Arial MT"/>
              </a:rPr>
              <a:t>how </a:t>
            </a:r>
            <a:r>
              <a:rPr dirty="0">
                <a:latin typeface="Arial MT"/>
                <a:cs typeface="Arial MT"/>
              </a:rPr>
              <a:t>many</a:t>
            </a:r>
            <a:r>
              <a:rPr spc="-4" dirty="0">
                <a:latin typeface="Arial MT"/>
                <a:cs typeface="Arial MT"/>
              </a:rPr>
              <a:t> weight</a:t>
            </a:r>
            <a:r>
              <a:rPr spc="8" dirty="0">
                <a:latin typeface="Arial MT"/>
                <a:cs typeface="Arial MT"/>
              </a:rPr>
              <a:t> </a:t>
            </a:r>
            <a:r>
              <a:rPr dirty="0">
                <a:latin typeface="Arial MT"/>
                <a:cs typeface="Arial MT"/>
              </a:rPr>
              <a:t>parameters</a:t>
            </a:r>
            <a:r>
              <a:rPr spc="-4" dirty="0">
                <a:latin typeface="Arial MT"/>
                <a:cs typeface="Arial MT"/>
              </a:rPr>
              <a:t> will</a:t>
            </a:r>
            <a:r>
              <a:rPr spc="11" dirty="0">
                <a:latin typeface="Arial MT"/>
                <a:cs typeface="Arial MT"/>
              </a:rPr>
              <a:t> </a:t>
            </a:r>
            <a:r>
              <a:rPr dirty="0">
                <a:latin typeface="Arial MT"/>
                <a:cs typeface="Arial MT"/>
              </a:rPr>
              <a:t>be</a:t>
            </a:r>
            <a:r>
              <a:rPr spc="-11" dirty="0">
                <a:latin typeface="Arial MT"/>
                <a:cs typeface="Arial MT"/>
              </a:rPr>
              <a:t> </a:t>
            </a:r>
            <a:r>
              <a:rPr spc="-4" dirty="0">
                <a:latin typeface="Arial MT"/>
                <a:cs typeface="Arial MT"/>
              </a:rPr>
              <a:t>involved</a:t>
            </a:r>
            <a:r>
              <a:rPr spc="19" dirty="0">
                <a:latin typeface="Arial MT"/>
                <a:cs typeface="Arial MT"/>
              </a:rPr>
              <a:t> </a:t>
            </a:r>
            <a:r>
              <a:rPr dirty="0">
                <a:latin typeface="Arial MT"/>
                <a:cs typeface="Arial MT"/>
              </a:rPr>
              <a:t>?</a:t>
            </a:r>
          </a:p>
          <a:p>
            <a:pPr marL="567214" lvl="1" indent="-215265">
              <a:spcBef>
                <a:spcPts val="363"/>
              </a:spcBef>
              <a:buClr>
                <a:srgbClr val="6A6AFF"/>
              </a:buClr>
              <a:buFont typeface="Wingdings"/>
              <a:buChar char=""/>
              <a:tabLst>
                <a:tab pos="567690" algn="l"/>
              </a:tabLst>
            </a:pPr>
            <a:r>
              <a:rPr sz="1425" spc="-4" dirty="0">
                <a:latin typeface="Arial MT"/>
                <a:cs typeface="Arial MT"/>
              </a:rPr>
              <a:t>66,536</a:t>
            </a:r>
            <a:r>
              <a:rPr sz="1425" spc="11" dirty="0">
                <a:latin typeface="Arial MT"/>
                <a:cs typeface="Arial MT"/>
              </a:rPr>
              <a:t> </a:t>
            </a:r>
            <a:r>
              <a:rPr sz="1425" spc="-4" dirty="0">
                <a:latin typeface="Arial MT"/>
                <a:cs typeface="Arial MT"/>
              </a:rPr>
              <a:t>X</a:t>
            </a:r>
            <a:r>
              <a:rPr sz="1425" spc="-8" dirty="0">
                <a:latin typeface="Arial MT"/>
                <a:cs typeface="Arial MT"/>
              </a:rPr>
              <a:t> </a:t>
            </a:r>
            <a:r>
              <a:rPr sz="1500" dirty="0">
                <a:latin typeface="Arial MT"/>
                <a:cs typeface="Arial MT"/>
              </a:rPr>
              <a:t>1024</a:t>
            </a:r>
            <a:r>
              <a:rPr sz="1500" spc="-15" dirty="0">
                <a:latin typeface="Arial MT"/>
                <a:cs typeface="Arial MT"/>
              </a:rPr>
              <a:t> </a:t>
            </a:r>
            <a:r>
              <a:rPr sz="1500" dirty="0">
                <a:latin typeface="Arial MT"/>
                <a:cs typeface="Arial MT"/>
              </a:rPr>
              <a:t>=</a:t>
            </a:r>
            <a:r>
              <a:rPr sz="1500" spc="-15" dirty="0">
                <a:latin typeface="Arial MT"/>
                <a:cs typeface="Arial MT"/>
              </a:rPr>
              <a:t> </a:t>
            </a:r>
            <a:r>
              <a:rPr sz="1425" spc="-4" dirty="0">
                <a:latin typeface="Arial MT"/>
                <a:cs typeface="Arial MT"/>
              </a:rPr>
              <a:t>68,132,864</a:t>
            </a:r>
            <a:endParaRPr sz="1425" dirty="0">
              <a:latin typeface="Arial MT"/>
              <a:cs typeface="Arial MT"/>
            </a:endParaRPr>
          </a:p>
        </p:txBody>
      </p:sp>
      <p:pic>
        <p:nvPicPr>
          <p:cNvPr id="5" name="object 5"/>
          <p:cNvPicPr/>
          <p:nvPr/>
        </p:nvPicPr>
        <p:blipFill>
          <a:blip r:embed="rId4" cstate="print"/>
          <a:stretch>
            <a:fillRect/>
          </a:stretch>
        </p:blipFill>
        <p:spPr>
          <a:xfrm>
            <a:off x="5886451" y="1855089"/>
            <a:ext cx="2955797" cy="2670048"/>
          </a:xfrm>
          <a:prstGeom prst="rect">
            <a:avLst/>
          </a:prstGeom>
        </p:spPr>
      </p:pic>
      <p:sp>
        <p:nvSpPr>
          <p:cNvPr id="8" name="object 8"/>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76</a:t>
            </a:fld>
            <a:endParaRPr sz="750">
              <a:latin typeface="Arial MT"/>
              <a:cs typeface="Arial MT"/>
            </a:endParaRPr>
          </a:p>
        </p:txBody>
      </p:sp>
      <p:sp>
        <p:nvSpPr>
          <p:cNvPr id="7" name="Title 1">
            <a:extLst>
              <a:ext uri="{FF2B5EF4-FFF2-40B4-BE49-F238E27FC236}">
                <a16:creationId xmlns:a16="http://schemas.microsoft.com/office/drawing/2014/main" id="{BFFCBF5C-1951-463D-D54C-8D77C383EB1D}"/>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11"/>
          </p:nvPr>
        </p:nvSpPr>
        <p:spPr/>
        <p:txBody>
          <a:bodyPr/>
          <a:lstStyle/>
          <a:p>
            <a:r>
              <a:rPr lang="it-IT"/>
              <a:t>Ms.Shivani Sharma              COMPUTER VISION  UNIT- 1</a:t>
            </a:r>
            <a:endParaRPr lang="en-IN"/>
          </a:p>
        </p:txBody>
      </p:sp>
      <p:sp>
        <p:nvSpPr>
          <p:cNvPr id="10" name="Slide Number Placeholder 9"/>
          <p:cNvSpPr>
            <a:spLocks noGrp="1"/>
          </p:cNvSpPr>
          <p:nvPr>
            <p:ph type="sldNum" sz="quarter" idx="12"/>
          </p:nvPr>
        </p:nvSpPr>
        <p:spPr/>
        <p:txBody>
          <a:bodyPr/>
          <a:lstStyle/>
          <a:p>
            <a:fld id="{948C9BFC-5A87-4A3D-9E47-B247C20123F2}" type="slidenum">
              <a:rPr lang="en-IN" smtClean="0"/>
              <a:t>76</a:t>
            </a:fld>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8749" y="1266297"/>
            <a:ext cx="5049388" cy="387213"/>
          </a:xfrm>
          <a:prstGeom prst="rect">
            <a:avLst/>
          </a:prstGeom>
        </p:spPr>
      </p:pic>
      <p:sp>
        <p:nvSpPr>
          <p:cNvPr id="9" name="object 9"/>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1910839" y="1688527"/>
            <a:ext cx="5088731" cy="516969"/>
          </a:xfrm>
          <a:prstGeom prst="rect">
            <a:avLst/>
          </a:prstGeom>
        </p:spPr>
        <p:txBody>
          <a:bodyPr vert="horz" wrap="square" lIns="0" tIns="9049" rIns="0" bIns="0" rtlCol="0" anchor="ctr">
            <a:spAutoFit/>
          </a:bodyPr>
          <a:lstStyle/>
          <a:p>
            <a:pPr marL="9525">
              <a:lnSpc>
                <a:spcPct val="100000"/>
              </a:lnSpc>
              <a:spcBef>
                <a:spcPts val="71"/>
              </a:spcBef>
            </a:pPr>
            <a:r>
              <a:rPr spc="135" dirty="0"/>
              <a:t>Image</a:t>
            </a:r>
            <a:r>
              <a:rPr spc="-113" dirty="0"/>
              <a:t> </a:t>
            </a:r>
            <a:r>
              <a:rPr spc="120" dirty="0"/>
              <a:t>Data</a:t>
            </a:r>
            <a:endParaRPr spc="180" dirty="0"/>
          </a:p>
        </p:txBody>
      </p:sp>
      <p:graphicFrame>
        <p:nvGraphicFramePr>
          <p:cNvPr id="4" name="object 4"/>
          <p:cNvGraphicFramePr>
            <a:graphicFrameLocks noGrp="1"/>
          </p:cNvGraphicFramePr>
          <p:nvPr/>
        </p:nvGraphicFramePr>
        <p:xfrm>
          <a:off x="1302258" y="3532378"/>
          <a:ext cx="6426035" cy="1944500"/>
        </p:xfrm>
        <a:graphic>
          <a:graphicData uri="http://schemas.openxmlformats.org/drawingml/2006/table">
            <a:tbl>
              <a:tblPr firstRow="1" bandRow="1">
                <a:tableStyleId>{2D5ABB26-0587-4C30-8999-92F81FD0307C}</a:tableStyleId>
              </a:tblPr>
              <a:tblGrid>
                <a:gridCol w="350519">
                  <a:extLst>
                    <a:ext uri="{9D8B030D-6E8A-4147-A177-3AD203B41FA5}">
                      <a16:colId xmlns:a16="http://schemas.microsoft.com/office/drawing/2014/main" val="20000"/>
                    </a:ext>
                  </a:extLst>
                </a:gridCol>
                <a:gridCol w="374332">
                  <a:extLst>
                    <a:ext uri="{9D8B030D-6E8A-4147-A177-3AD203B41FA5}">
                      <a16:colId xmlns:a16="http://schemas.microsoft.com/office/drawing/2014/main" val="20001"/>
                    </a:ext>
                  </a:extLst>
                </a:gridCol>
                <a:gridCol w="375285">
                  <a:extLst>
                    <a:ext uri="{9D8B030D-6E8A-4147-A177-3AD203B41FA5}">
                      <a16:colId xmlns:a16="http://schemas.microsoft.com/office/drawing/2014/main" val="20002"/>
                    </a:ext>
                  </a:extLst>
                </a:gridCol>
                <a:gridCol w="374333">
                  <a:extLst>
                    <a:ext uri="{9D8B030D-6E8A-4147-A177-3AD203B41FA5}">
                      <a16:colId xmlns:a16="http://schemas.microsoft.com/office/drawing/2014/main" val="20003"/>
                    </a:ext>
                  </a:extLst>
                </a:gridCol>
                <a:gridCol w="380523">
                  <a:extLst>
                    <a:ext uri="{9D8B030D-6E8A-4147-A177-3AD203B41FA5}">
                      <a16:colId xmlns:a16="http://schemas.microsoft.com/office/drawing/2014/main" val="20004"/>
                    </a:ext>
                  </a:extLst>
                </a:gridCol>
                <a:gridCol w="381476">
                  <a:extLst>
                    <a:ext uri="{9D8B030D-6E8A-4147-A177-3AD203B41FA5}">
                      <a16:colId xmlns:a16="http://schemas.microsoft.com/office/drawing/2014/main" val="20005"/>
                    </a:ext>
                  </a:extLst>
                </a:gridCol>
                <a:gridCol w="380523">
                  <a:extLst>
                    <a:ext uri="{9D8B030D-6E8A-4147-A177-3AD203B41FA5}">
                      <a16:colId xmlns:a16="http://schemas.microsoft.com/office/drawing/2014/main" val="20006"/>
                    </a:ext>
                  </a:extLst>
                </a:gridCol>
                <a:gridCol w="380523">
                  <a:extLst>
                    <a:ext uri="{9D8B030D-6E8A-4147-A177-3AD203B41FA5}">
                      <a16:colId xmlns:a16="http://schemas.microsoft.com/office/drawing/2014/main" val="20007"/>
                    </a:ext>
                  </a:extLst>
                </a:gridCol>
                <a:gridCol w="381476">
                  <a:extLst>
                    <a:ext uri="{9D8B030D-6E8A-4147-A177-3AD203B41FA5}">
                      <a16:colId xmlns:a16="http://schemas.microsoft.com/office/drawing/2014/main" val="20008"/>
                    </a:ext>
                  </a:extLst>
                </a:gridCol>
                <a:gridCol w="380523">
                  <a:extLst>
                    <a:ext uri="{9D8B030D-6E8A-4147-A177-3AD203B41FA5}">
                      <a16:colId xmlns:a16="http://schemas.microsoft.com/office/drawing/2014/main" val="20009"/>
                    </a:ext>
                  </a:extLst>
                </a:gridCol>
                <a:gridCol w="380523">
                  <a:extLst>
                    <a:ext uri="{9D8B030D-6E8A-4147-A177-3AD203B41FA5}">
                      <a16:colId xmlns:a16="http://schemas.microsoft.com/office/drawing/2014/main" val="20010"/>
                    </a:ext>
                  </a:extLst>
                </a:gridCol>
                <a:gridCol w="381476">
                  <a:extLst>
                    <a:ext uri="{9D8B030D-6E8A-4147-A177-3AD203B41FA5}">
                      <a16:colId xmlns:a16="http://schemas.microsoft.com/office/drawing/2014/main" val="20011"/>
                    </a:ext>
                  </a:extLst>
                </a:gridCol>
                <a:gridCol w="380523">
                  <a:extLst>
                    <a:ext uri="{9D8B030D-6E8A-4147-A177-3AD203B41FA5}">
                      <a16:colId xmlns:a16="http://schemas.microsoft.com/office/drawing/2014/main" val="20012"/>
                    </a:ext>
                  </a:extLst>
                </a:gridCol>
                <a:gridCol w="380524">
                  <a:extLst>
                    <a:ext uri="{9D8B030D-6E8A-4147-A177-3AD203B41FA5}">
                      <a16:colId xmlns:a16="http://schemas.microsoft.com/office/drawing/2014/main" val="20013"/>
                    </a:ext>
                  </a:extLst>
                </a:gridCol>
                <a:gridCol w="381476">
                  <a:extLst>
                    <a:ext uri="{9D8B030D-6E8A-4147-A177-3AD203B41FA5}">
                      <a16:colId xmlns:a16="http://schemas.microsoft.com/office/drawing/2014/main" val="20014"/>
                    </a:ext>
                  </a:extLst>
                </a:gridCol>
                <a:gridCol w="380524">
                  <a:extLst>
                    <a:ext uri="{9D8B030D-6E8A-4147-A177-3AD203B41FA5}">
                      <a16:colId xmlns:a16="http://schemas.microsoft.com/office/drawing/2014/main" val="20015"/>
                    </a:ext>
                  </a:extLst>
                </a:gridCol>
                <a:gridCol w="381476">
                  <a:extLst>
                    <a:ext uri="{9D8B030D-6E8A-4147-A177-3AD203B41FA5}">
                      <a16:colId xmlns:a16="http://schemas.microsoft.com/office/drawing/2014/main" val="20016"/>
                    </a:ext>
                  </a:extLst>
                </a:gridCol>
              </a:tblGrid>
              <a:tr h="198967">
                <a:tc>
                  <a:txBody>
                    <a:bodyPr/>
                    <a:lstStyle/>
                    <a:p>
                      <a:pPr marR="32384" algn="ctr">
                        <a:lnSpc>
                          <a:spcPts val="1989"/>
                        </a:lnSpc>
                      </a:pPr>
                      <a:r>
                        <a:rPr sz="1400" spc="-50" dirty="0">
                          <a:latin typeface="Arial MT"/>
                          <a:cs typeface="Arial MT"/>
                        </a:rPr>
                        <a:t>112</a:t>
                      </a:r>
                      <a:endParaRPr sz="1400">
                        <a:latin typeface="Arial MT"/>
                        <a:cs typeface="Arial MT"/>
                      </a:endParaRPr>
                    </a:p>
                  </a:txBody>
                  <a:tcPr marL="0" marR="0" marT="0" marB="0"/>
                </a:tc>
                <a:tc>
                  <a:txBody>
                    <a:bodyPr/>
                    <a:lstStyle/>
                    <a:p>
                      <a:pPr marR="17145" algn="ctr">
                        <a:lnSpc>
                          <a:spcPts val="1989"/>
                        </a:lnSpc>
                      </a:pPr>
                      <a:r>
                        <a:rPr sz="1400" spc="-50" dirty="0">
                          <a:latin typeface="Arial MT"/>
                          <a:cs typeface="Arial MT"/>
                        </a:rPr>
                        <a:t>112</a:t>
                      </a:r>
                      <a:endParaRPr sz="1400">
                        <a:latin typeface="Arial MT"/>
                        <a:cs typeface="Arial MT"/>
                      </a:endParaRPr>
                    </a:p>
                  </a:txBody>
                  <a:tcPr marL="0" marR="0" marT="0" marB="0"/>
                </a:tc>
                <a:tc>
                  <a:txBody>
                    <a:bodyPr/>
                    <a:lstStyle/>
                    <a:p>
                      <a:pPr marL="46355">
                        <a:lnSpc>
                          <a:spcPts val="1989"/>
                        </a:lnSpc>
                      </a:pPr>
                      <a:r>
                        <a:rPr sz="1400" spc="-50" dirty="0">
                          <a:latin typeface="Arial MT"/>
                          <a:cs typeface="Arial MT"/>
                        </a:rPr>
                        <a:t>113</a:t>
                      </a:r>
                      <a:endParaRPr sz="1400">
                        <a:latin typeface="Arial MT"/>
                        <a:cs typeface="Arial MT"/>
                      </a:endParaRPr>
                    </a:p>
                  </a:txBody>
                  <a:tcPr marL="0" marR="0" marT="0" marB="0"/>
                </a:tc>
                <a:tc>
                  <a:txBody>
                    <a:bodyPr/>
                    <a:lstStyle/>
                    <a:p>
                      <a:pPr marL="38100">
                        <a:lnSpc>
                          <a:spcPts val="1989"/>
                        </a:lnSpc>
                      </a:pPr>
                      <a:r>
                        <a:rPr sz="1400" spc="-50" dirty="0">
                          <a:latin typeface="Arial MT"/>
                          <a:cs typeface="Arial MT"/>
                        </a:rPr>
                        <a:t>115</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124</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137</a:t>
                      </a:r>
                      <a:endParaRPr sz="1400">
                        <a:latin typeface="Arial MT"/>
                        <a:cs typeface="Arial MT"/>
                      </a:endParaRPr>
                    </a:p>
                  </a:txBody>
                  <a:tcPr marL="0" marR="0" marT="0" marB="0"/>
                </a:tc>
                <a:tc>
                  <a:txBody>
                    <a:bodyPr/>
                    <a:lstStyle/>
                    <a:p>
                      <a:pPr marL="29845">
                        <a:lnSpc>
                          <a:spcPts val="1989"/>
                        </a:lnSpc>
                      </a:pPr>
                      <a:r>
                        <a:rPr sz="1400" spc="-5" dirty="0">
                          <a:latin typeface="Arial MT"/>
                          <a:cs typeface="Arial MT"/>
                        </a:rPr>
                        <a:t>147</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151</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155</a:t>
                      </a:r>
                      <a:endParaRPr sz="1400">
                        <a:latin typeface="Arial MT"/>
                        <a:cs typeface="Arial MT"/>
                      </a:endParaRPr>
                    </a:p>
                  </a:txBody>
                  <a:tcPr marL="0" marR="0" marT="0" marB="0"/>
                </a:tc>
                <a:tc>
                  <a:txBody>
                    <a:bodyPr/>
                    <a:lstStyle/>
                    <a:p>
                      <a:pPr marL="29845">
                        <a:lnSpc>
                          <a:spcPts val="1989"/>
                        </a:lnSpc>
                      </a:pPr>
                      <a:r>
                        <a:rPr sz="1400" spc="-5" dirty="0">
                          <a:latin typeface="Arial MT"/>
                          <a:cs typeface="Arial MT"/>
                        </a:rPr>
                        <a:t>155</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155</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155</a:t>
                      </a:r>
                      <a:endParaRPr sz="1400">
                        <a:latin typeface="Arial MT"/>
                        <a:cs typeface="Arial MT"/>
                      </a:endParaRPr>
                    </a:p>
                  </a:txBody>
                  <a:tcPr marL="0" marR="0" marT="0" marB="0"/>
                </a:tc>
                <a:tc>
                  <a:txBody>
                    <a:bodyPr/>
                    <a:lstStyle/>
                    <a:p>
                      <a:pPr marL="29845">
                        <a:lnSpc>
                          <a:spcPts val="1989"/>
                        </a:lnSpc>
                      </a:pPr>
                      <a:r>
                        <a:rPr sz="1400" spc="-5" dirty="0">
                          <a:latin typeface="Arial MT"/>
                          <a:cs typeface="Arial MT"/>
                        </a:rPr>
                        <a:t>156</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155</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150</a:t>
                      </a:r>
                      <a:endParaRPr sz="1400">
                        <a:latin typeface="Arial MT"/>
                        <a:cs typeface="Arial MT"/>
                      </a:endParaRPr>
                    </a:p>
                  </a:txBody>
                  <a:tcPr marL="0" marR="0" marT="0" marB="0"/>
                </a:tc>
                <a:tc>
                  <a:txBody>
                    <a:bodyPr/>
                    <a:lstStyle/>
                    <a:p>
                      <a:pPr marL="29845">
                        <a:lnSpc>
                          <a:spcPts val="1989"/>
                        </a:lnSpc>
                      </a:pPr>
                      <a:r>
                        <a:rPr sz="1400" spc="-5" dirty="0">
                          <a:latin typeface="Arial MT"/>
                          <a:cs typeface="Arial MT"/>
                        </a:rPr>
                        <a:t>146</a:t>
                      </a:r>
                      <a:endParaRPr sz="1400">
                        <a:latin typeface="Arial MT"/>
                        <a:cs typeface="Arial MT"/>
                      </a:endParaRPr>
                    </a:p>
                  </a:txBody>
                  <a:tcPr marL="0" marR="0" marT="0" marB="0"/>
                </a:tc>
                <a:tc>
                  <a:txBody>
                    <a:bodyPr/>
                    <a:lstStyle/>
                    <a:p>
                      <a:pPr marL="29845">
                        <a:lnSpc>
                          <a:spcPts val="1989"/>
                        </a:lnSpc>
                      </a:pPr>
                      <a:r>
                        <a:rPr sz="1400" spc="-10" dirty="0">
                          <a:latin typeface="Arial MT"/>
                          <a:cs typeface="Arial MT"/>
                        </a:rPr>
                        <a:t>136</a:t>
                      </a:r>
                      <a:endParaRPr sz="1400">
                        <a:latin typeface="Arial MT"/>
                        <a:cs typeface="Arial MT"/>
                      </a:endParaRPr>
                    </a:p>
                  </a:txBody>
                  <a:tcPr marL="0" marR="0" marT="0" marB="0"/>
                </a:tc>
                <a:extLst>
                  <a:ext uri="{0D108BD9-81ED-4DB2-BD59-A6C34878D82A}">
                    <a16:rowId xmlns:a16="http://schemas.microsoft.com/office/drawing/2014/main" val="10000"/>
                  </a:ext>
                </a:extLst>
              </a:tr>
              <a:tr h="205811">
                <a:tc>
                  <a:txBody>
                    <a:bodyPr/>
                    <a:lstStyle/>
                    <a:p>
                      <a:pPr marR="31750" algn="ctr">
                        <a:lnSpc>
                          <a:spcPts val="2060"/>
                        </a:lnSpc>
                      </a:pPr>
                      <a:r>
                        <a:rPr sz="1400" spc="-50" dirty="0">
                          <a:latin typeface="Arial MT"/>
                          <a:cs typeface="Arial MT"/>
                        </a:rPr>
                        <a:t>112</a:t>
                      </a:r>
                      <a:endParaRPr sz="1400">
                        <a:latin typeface="Arial MT"/>
                        <a:cs typeface="Arial MT"/>
                      </a:endParaRPr>
                    </a:p>
                  </a:txBody>
                  <a:tcPr marL="0" marR="0" marT="0" marB="0"/>
                </a:tc>
                <a:tc>
                  <a:txBody>
                    <a:bodyPr/>
                    <a:lstStyle/>
                    <a:p>
                      <a:pPr marR="16510" algn="ctr">
                        <a:lnSpc>
                          <a:spcPts val="2060"/>
                        </a:lnSpc>
                      </a:pPr>
                      <a:r>
                        <a:rPr sz="1400" spc="-50" dirty="0">
                          <a:latin typeface="Arial MT"/>
                          <a:cs typeface="Arial MT"/>
                        </a:rPr>
                        <a:t>114</a:t>
                      </a:r>
                      <a:endParaRPr sz="1400">
                        <a:latin typeface="Arial MT"/>
                        <a:cs typeface="Arial MT"/>
                      </a:endParaRPr>
                    </a:p>
                  </a:txBody>
                  <a:tcPr marL="0" marR="0" marT="0" marB="0"/>
                </a:tc>
                <a:tc>
                  <a:txBody>
                    <a:bodyPr/>
                    <a:lstStyle/>
                    <a:p>
                      <a:pPr marL="46355">
                        <a:lnSpc>
                          <a:spcPts val="2060"/>
                        </a:lnSpc>
                      </a:pPr>
                      <a:r>
                        <a:rPr sz="1400" spc="-50" dirty="0">
                          <a:latin typeface="Arial MT"/>
                          <a:cs typeface="Arial MT"/>
                        </a:rPr>
                        <a:t>116</a:t>
                      </a:r>
                      <a:endParaRPr sz="1400">
                        <a:latin typeface="Arial MT"/>
                        <a:cs typeface="Arial MT"/>
                      </a:endParaRPr>
                    </a:p>
                  </a:txBody>
                  <a:tcPr marL="0" marR="0" marT="0" marB="0"/>
                </a:tc>
                <a:tc>
                  <a:txBody>
                    <a:bodyPr/>
                    <a:lstStyle/>
                    <a:p>
                      <a:pPr marL="38100">
                        <a:lnSpc>
                          <a:spcPts val="2060"/>
                        </a:lnSpc>
                      </a:pPr>
                      <a:r>
                        <a:rPr sz="1400" spc="-5" dirty="0">
                          <a:latin typeface="Arial MT"/>
                          <a:cs typeface="Arial MT"/>
                        </a:rPr>
                        <a:t>120</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130</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143</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151</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152</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154</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155</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156</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158</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157</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154</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151</a:t>
                      </a:r>
                      <a:endParaRPr sz="1400">
                        <a:latin typeface="Arial MT"/>
                        <a:cs typeface="Arial MT"/>
                      </a:endParaRPr>
                    </a:p>
                  </a:txBody>
                  <a:tcPr marL="0" marR="0" marT="0" marB="0"/>
                </a:tc>
                <a:tc>
                  <a:txBody>
                    <a:bodyPr/>
                    <a:lstStyle/>
                    <a:p>
                      <a:pPr marL="45720">
                        <a:lnSpc>
                          <a:spcPts val="2060"/>
                        </a:lnSpc>
                      </a:pPr>
                      <a:r>
                        <a:rPr sz="1400" spc="-5" dirty="0">
                          <a:latin typeface="Arial MT"/>
                          <a:cs typeface="Arial MT"/>
                        </a:rPr>
                        <a:t>150</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146</a:t>
                      </a:r>
                      <a:endParaRPr sz="1400">
                        <a:latin typeface="Arial MT"/>
                        <a:cs typeface="Arial MT"/>
                      </a:endParaRPr>
                    </a:p>
                  </a:txBody>
                  <a:tcPr marL="0" marR="0" marT="0" marB="0"/>
                </a:tc>
                <a:extLst>
                  <a:ext uri="{0D108BD9-81ED-4DB2-BD59-A6C34878D82A}">
                    <a16:rowId xmlns:a16="http://schemas.microsoft.com/office/drawing/2014/main" val="10001"/>
                  </a:ext>
                </a:extLst>
              </a:tr>
              <a:tr h="205740">
                <a:tc>
                  <a:txBody>
                    <a:bodyPr/>
                    <a:lstStyle/>
                    <a:p>
                      <a:pPr marR="31750" algn="ctr">
                        <a:lnSpc>
                          <a:spcPts val="2060"/>
                        </a:lnSpc>
                      </a:pPr>
                      <a:r>
                        <a:rPr sz="1400" spc="-50" dirty="0">
                          <a:latin typeface="Arial MT"/>
                          <a:cs typeface="Arial MT"/>
                        </a:rPr>
                        <a:t>112</a:t>
                      </a:r>
                      <a:endParaRPr sz="1400">
                        <a:latin typeface="Arial MT"/>
                        <a:cs typeface="Arial MT"/>
                      </a:endParaRPr>
                    </a:p>
                  </a:txBody>
                  <a:tcPr marL="0" marR="0" marT="0" marB="0"/>
                </a:tc>
                <a:tc>
                  <a:txBody>
                    <a:bodyPr/>
                    <a:lstStyle/>
                    <a:p>
                      <a:pPr marR="16510" algn="ctr">
                        <a:lnSpc>
                          <a:spcPts val="2060"/>
                        </a:lnSpc>
                      </a:pPr>
                      <a:r>
                        <a:rPr sz="1400" spc="-50" dirty="0">
                          <a:latin typeface="Arial MT"/>
                          <a:cs typeface="Arial MT"/>
                        </a:rPr>
                        <a:t>116</a:t>
                      </a:r>
                      <a:endParaRPr sz="1400">
                        <a:latin typeface="Arial MT"/>
                        <a:cs typeface="Arial MT"/>
                      </a:endParaRPr>
                    </a:p>
                  </a:txBody>
                  <a:tcPr marL="0" marR="0" marT="0" marB="0"/>
                </a:tc>
                <a:tc>
                  <a:txBody>
                    <a:bodyPr/>
                    <a:lstStyle/>
                    <a:p>
                      <a:pPr marL="46355">
                        <a:lnSpc>
                          <a:spcPts val="2060"/>
                        </a:lnSpc>
                      </a:pPr>
                      <a:r>
                        <a:rPr sz="1400" spc="-50" dirty="0">
                          <a:latin typeface="Arial MT"/>
                          <a:cs typeface="Arial MT"/>
                        </a:rPr>
                        <a:t>119</a:t>
                      </a:r>
                      <a:endParaRPr sz="1400">
                        <a:latin typeface="Arial MT"/>
                        <a:cs typeface="Arial MT"/>
                      </a:endParaRPr>
                    </a:p>
                  </a:txBody>
                  <a:tcPr marL="0" marR="0" marT="0" marB="0"/>
                </a:tc>
                <a:tc>
                  <a:txBody>
                    <a:bodyPr/>
                    <a:lstStyle/>
                    <a:p>
                      <a:pPr marL="38100">
                        <a:lnSpc>
                          <a:spcPts val="2060"/>
                        </a:lnSpc>
                      </a:pPr>
                      <a:r>
                        <a:rPr sz="1400" spc="-5" dirty="0">
                          <a:latin typeface="Arial MT"/>
                          <a:cs typeface="Arial MT"/>
                        </a:rPr>
                        <a:t>124</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134</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147</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153</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152</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153</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156</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163</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168</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168</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162</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158</a:t>
                      </a:r>
                      <a:endParaRPr sz="1400">
                        <a:latin typeface="Arial MT"/>
                        <a:cs typeface="Arial MT"/>
                      </a:endParaRPr>
                    </a:p>
                  </a:txBody>
                  <a:tcPr marL="0" marR="0" marT="0" marB="0"/>
                </a:tc>
                <a:tc>
                  <a:txBody>
                    <a:bodyPr/>
                    <a:lstStyle/>
                    <a:p>
                      <a:pPr marL="45720">
                        <a:lnSpc>
                          <a:spcPts val="2060"/>
                        </a:lnSpc>
                      </a:pPr>
                      <a:r>
                        <a:rPr sz="1400" spc="-5" dirty="0">
                          <a:latin typeface="Arial MT"/>
                          <a:cs typeface="Arial MT"/>
                        </a:rPr>
                        <a:t>157</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154</a:t>
                      </a:r>
                      <a:endParaRPr sz="1400">
                        <a:latin typeface="Arial MT"/>
                        <a:cs typeface="Arial MT"/>
                      </a:endParaRPr>
                    </a:p>
                  </a:txBody>
                  <a:tcPr marL="0" marR="0" marT="0" marB="0"/>
                </a:tc>
                <a:extLst>
                  <a:ext uri="{0D108BD9-81ED-4DB2-BD59-A6C34878D82A}">
                    <a16:rowId xmlns:a16="http://schemas.microsoft.com/office/drawing/2014/main" val="10002"/>
                  </a:ext>
                </a:extLst>
              </a:tr>
              <a:tr h="205740">
                <a:tc>
                  <a:txBody>
                    <a:bodyPr/>
                    <a:lstStyle/>
                    <a:p>
                      <a:pPr marR="31750" algn="ctr">
                        <a:lnSpc>
                          <a:spcPts val="2060"/>
                        </a:lnSpc>
                      </a:pPr>
                      <a:r>
                        <a:rPr sz="1400" spc="-50" dirty="0">
                          <a:latin typeface="Arial MT"/>
                          <a:cs typeface="Arial MT"/>
                        </a:rPr>
                        <a:t>116</a:t>
                      </a:r>
                      <a:endParaRPr sz="1400">
                        <a:latin typeface="Arial MT"/>
                        <a:cs typeface="Arial MT"/>
                      </a:endParaRPr>
                    </a:p>
                  </a:txBody>
                  <a:tcPr marL="0" marR="0" marT="0" marB="0"/>
                </a:tc>
                <a:tc>
                  <a:txBody>
                    <a:bodyPr/>
                    <a:lstStyle/>
                    <a:p>
                      <a:pPr marR="16510" algn="ctr">
                        <a:lnSpc>
                          <a:spcPts val="2060"/>
                        </a:lnSpc>
                      </a:pPr>
                      <a:r>
                        <a:rPr sz="1400" spc="-50" dirty="0">
                          <a:latin typeface="Arial MT"/>
                          <a:cs typeface="Arial MT"/>
                        </a:rPr>
                        <a:t>119</a:t>
                      </a:r>
                      <a:endParaRPr sz="1400">
                        <a:latin typeface="Arial MT"/>
                        <a:cs typeface="Arial MT"/>
                      </a:endParaRPr>
                    </a:p>
                  </a:txBody>
                  <a:tcPr marL="0" marR="0" marT="0" marB="0"/>
                </a:tc>
                <a:tc>
                  <a:txBody>
                    <a:bodyPr/>
                    <a:lstStyle/>
                    <a:p>
                      <a:pPr marL="46355">
                        <a:lnSpc>
                          <a:spcPts val="2060"/>
                        </a:lnSpc>
                      </a:pPr>
                      <a:r>
                        <a:rPr sz="1400" spc="-5" dirty="0">
                          <a:latin typeface="Arial MT"/>
                          <a:cs typeface="Arial MT"/>
                        </a:rPr>
                        <a:t>120</a:t>
                      </a:r>
                      <a:endParaRPr sz="1400">
                        <a:latin typeface="Arial MT"/>
                        <a:cs typeface="Arial MT"/>
                      </a:endParaRPr>
                    </a:p>
                  </a:txBody>
                  <a:tcPr marL="0" marR="0" marT="0" marB="0"/>
                </a:tc>
                <a:tc>
                  <a:txBody>
                    <a:bodyPr/>
                    <a:lstStyle/>
                    <a:p>
                      <a:pPr marL="54610">
                        <a:lnSpc>
                          <a:spcPts val="2060"/>
                        </a:lnSpc>
                      </a:pPr>
                      <a:r>
                        <a:rPr sz="1400" spc="-5" dirty="0">
                          <a:latin typeface="Arial MT"/>
                          <a:cs typeface="Arial MT"/>
                        </a:rPr>
                        <a:t>120</a:t>
                      </a:r>
                      <a:endParaRPr sz="1400">
                        <a:latin typeface="Arial MT"/>
                        <a:cs typeface="Arial MT"/>
                      </a:endParaRPr>
                    </a:p>
                  </a:txBody>
                  <a:tcPr marL="0" marR="0" marT="0" marB="0"/>
                </a:tc>
                <a:tc>
                  <a:txBody>
                    <a:bodyPr/>
                    <a:lstStyle/>
                    <a:p>
                      <a:pPr marL="63500">
                        <a:lnSpc>
                          <a:spcPts val="2060"/>
                        </a:lnSpc>
                      </a:pPr>
                      <a:r>
                        <a:rPr sz="1400" spc="-5" dirty="0">
                          <a:latin typeface="Arial MT"/>
                          <a:cs typeface="Arial MT"/>
                        </a:rPr>
                        <a:t>130</a:t>
                      </a:r>
                      <a:endParaRPr sz="1400">
                        <a:latin typeface="Arial MT"/>
                        <a:cs typeface="Arial MT"/>
                      </a:endParaRPr>
                    </a:p>
                  </a:txBody>
                  <a:tcPr marL="0" marR="0" marT="0" marB="0"/>
                </a:tc>
                <a:tc>
                  <a:txBody>
                    <a:bodyPr/>
                    <a:lstStyle/>
                    <a:p>
                      <a:pPr marL="63500">
                        <a:lnSpc>
                          <a:spcPts val="2060"/>
                        </a:lnSpc>
                      </a:pPr>
                      <a:r>
                        <a:rPr sz="1400" spc="-5" dirty="0">
                          <a:latin typeface="Arial MT"/>
                          <a:cs typeface="Arial MT"/>
                        </a:rPr>
                        <a:t>142</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149</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150</a:t>
                      </a:r>
                      <a:endParaRPr sz="1400">
                        <a:latin typeface="Arial MT"/>
                        <a:cs typeface="Arial MT"/>
                      </a:endParaRPr>
                    </a:p>
                  </a:txBody>
                  <a:tcPr marL="0" marR="0" marT="0" marB="0"/>
                </a:tc>
                <a:tc>
                  <a:txBody>
                    <a:bodyPr/>
                    <a:lstStyle/>
                    <a:p>
                      <a:pPr marL="63500">
                        <a:lnSpc>
                          <a:spcPts val="2060"/>
                        </a:lnSpc>
                      </a:pPr>
                      <a:r>
                        <a:rPr sz="1400" spc="-5" dirty="0">
                          <a:latin typeface="Arial MT"/>
                          <a:cs typeface="Arial MT"/>
                        </a:rPr>
                        <a:t>154</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168</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175</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166</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165</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171</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168</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156</a:t>
                      </a:r>
                      <a:endParaRPr sz="1400">
                        <a:latin typeface="Arial MT"/>
                        <a:cs typeface="Arial MT"/>
                      </a:endParaRPr>
                    </a:p>
                  </a:txBody>
                  <a:tcPr marL="0" marR="0" marT="0" marB="0"/>
                </a:tc>
                <a:tc>
                  <a:txBody>
                    <a:bodyPr/>
                    <a:lstStyle/>
                    <a:p>
                      <a:pPr marL="62865">
                        <a:lnSpc>
                          <a:spcPts val="2060"/>
                        </a:lnSpc>
                      </a:pPr>
                      <a:r>
                        <a:rPr sz="1400" spc="-5" dirty="0">
                          <a:latin typeface="Arial MT"/>
                          <a:cs typeface="Arial MT"/>
                        </a:rPr>
                        <a:t>164</a:t>
                      </a:r>
                      <a:endParaRPr sz="1400">
                        <a:latin typeface="Arial MT"/>
                        <a:cs typeface="Arial MT"/>
                      </a:endParaRPr>
                    </a:p>
                  </a:txBody>
                  <a:tcPr marL="0" marR="0" marT="0" marB="0"/>
                </a:tc>
                <a:extLst>
                  <a:ext uri="{0D108BD9-81ED-4DB2-BD59-A6C34878D82A}">
                    <a16:rowId xmlns:a16="http://schemas.microsoft.com/office/drawing/2014/main" val="10003"/>
                  </a:ext>
                </a:extLst>
              </a:tr>
              <a:tr h="198641">
                <a:tc>
                  <a:txBody>
                    <a:bodyPr/>
                    <a:lstStyle/>
                    <a:p>
                      <a:pPr marR="15240" algn="ctr">
                        <a:lnSpc>
                          <a:spcPts val="1985"/>
                        </a:lnSpc>
                      </a:pPr>
                      <a:r>
                        <a:rPr sz="1400" spc="-5" dirty="0">
                          <a:latin typeface="Arial MT"/>
                          <a:cs typeface="Arial MT"/>
                        </a:rPr>
                        <a:t>120</a:t>
                      </a:r>
                      <a:endParaRPr sz="1400">
                        <a:latin typeface="Arial MT"/>
                        <a:cs typeface="Arial MT"/>
                      </a:endParaRPr>
                    </a:p>
                  </a:txBody>
                  <a:tcPr marL="0" marR="0" marT="0" marB="0"/>
                </a:tc>
                <a:tc>
                  <a:txBody>
                    <a:bodyPr/>
                    <a:lstStyle/>
                    <a:p>
                      <a:pPr marL="24765" algn="ctr">
                        <a:lnSpc>
                          <a:spcPts val="1985"/>
                        </a:lnSpc>
                      </a:pPr>
                      <a:r>
                        <a:rPr sz="1400" spc="-5" dirty="0">
                          <a:latin typeface="Arial MT"/>
                          <a:cs typeface="Arial MT"/>
                        </a:rPr>
                        <a:t>125</a:t>
                      </a:r>
                      <a:endParaRPr sz="1400">
                        <a:latin typeface="Arial MT"/>
                        <a:cs typeface="Arial MT"/>
                      </a:endParaRPr>
                    </a:p>
                  </a:txBody>
                  <a:tcPr marL="0" marR="0" marT="0" marB="0"/>
                </a:tc>
                <a:tc>
                  <a:txBody>
                    <a:bodyPr/>
                    <a:lstStyle/>
                    <a:p>
                      <a:pPr marL="81280">
                        <a:lnSpc>
                          <a:spcPts val="1985"/>
                        </a:lnSpc>
                      </a:pPr>
                      <a:r>
                        <a:rPr sz="1400" spc="-5" dirty="0">
                          <a:latin typeface="Arial MT"/>
                          <a:cs typeface="Arial MT"/>
                        </a:rPr>
                        <a:t>129</a:t>
                      </a:r>
                      <a:endParaRPr sz="1400">
                        <a:latin typeface="Arial MT"/>
                        <a:cs typeface="Arial MT"/>
                      </a:endParaRPr>
                    </a:p>
                  </a:txBody>
                  <a:tcPr marL="0" marR="0" marT="0" marB="0"/>
                </a:tc>
                <a:tc>
                  <a:txBody>
                    <a:bodyPr/>
                    <a:lstStyle/>
                    <a:p>
                      <a:pPr marL="88265">
                        <a:lnSpc>
                          <a:spcPts val="1985"/>
                        </a:lnSpc>
                      </a:pPr>
                      <a:r>
                        <a:rPr sz="1400" spc="-5" dirty="0">
                          <a:latin typeface="Arial MT"/>
                          <a:cs typeface="Arial MT"/>
                        </a:rPr>
                        <a:t>130</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135</a:t>
                      </a:r>
                      <a:endParaRPr sz="1400">
                        <a:latin typeface="Arial MT"/>
                        <a:cs typeface="Arial MT"/>
                      </a:endParaRPr>
                    </a:p>
                  </a:txBody>
                  <a:tcPr marL="0" marR="0" marT="0" marB="0"/>
                </a:tc>
                <a:tc>
                  <a:txBody>
                    <a:bodyPr/>
                    <a:lstStyle/>
                    <a:p>
                      <a:pPr marL="97790">
                        <a:lnSpc>
                          <a:spcPts val="1985"/>
                        </a:lnSpc>
                      </a:pPr>
                      <a:r>
                        <a:rPr sz="1400" spc="-5" dirty="0">
                          <a:latin typeface="Arial MT"/>
                          <a:cs typeface="Arial MT"/>
                        </a:rPr>
                        <a:t>144</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152</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155</a:t>
                      </a:r>
                      <a:endParaRPr sz="1400">
                        <a:latin typeface="Arial MT"/>
                        <a:cs typeface="Arial MT"/>
                      </a:endParaRPr>
                    </a:p>
                  </a:txBody>
                  <a:tcPr marL="0" marR="0" marT="0" marB="0"/>
                </a:tc>
                <a:tc>
                  <a:txBody>
                    <a:bodyPr/>
                    <a:lstStyle/>
                    <a:p>
                      <a:pPr marL="97790">
                        <a:lnSpc>
                          <a:spcPts val="1985"/>
                        </a:lnSpc>
                      </a:pPr>
                      <a:r>
                        <a:rPr sz="1400" spc="-5" dirty="0">
                          <a:latin typeface="Arial MT"/>
                          <a:cs typeface="Arial MT"/>
                        </a:rPr>
                        <a:t>162</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171</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178</a:t>
                      </a:r>
                      <a:endParaRPr sz="1400">
                        <a:latin typeface="Arial MT"/>
                        <a:cs typeface="Arial MT"/>
                      </a:endParaRPr>
                    </a:p>
                  </a:txBody>
                  <a:tcPr marL="0" marR="0" marT="0" marB="0"/>
                </a:tc>
                <a:tc>
                  <a:txBody>
                    <a:bodyPr/>
                    <a:lstStyle/>
                    <a:p>
                      <a:pPr marL="97790">
                        <a:lnSpc>
                          <a:spcPts val="1985"/>
                        </a:lnSpc>
                      </a:pPr>
                      <a:r>
                        <a:rPr sz="1400" spc="-5" dirty="0">
                          <a:latin typeface="Arial MT"/>
                          <a:cs typeface="Arial MT"/>
                        </a:rPr>
                        <a:t>166</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165</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173</a:t>
                      </a:r>
                      <a:endParaRPr sz="1400">
                        <a:latin typeface="Arial MT"/>
                        <a:cs typeface="Arial MT"/>
                      </a:endParaRPr>
                    </a:p>
                  </a:txBody>
                  <a:tcPr marL="0" marR="0" marT="0" marB="0"/>
                </a:tc>
                <a:tc>
                  <a:txBody>
                    <a:bodyPr/>
                    <a:lstStyle/>
                    <a:p>
                      <a:pPr marL="97790">
                        <a:lnSpc>
                          <a:spcPts val="1985"/>
                        </a:lnSpc>
                      </a:pPr>
                      <a:r>
                        <a:rPr sz="1400" spc="-5" dirty="0">
                          <a:latin typeface="Arial MT"/>
                          <a:cs typeface="Arial MT"/>
                        </a:rPr>
                        <a:t>175</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170</a:t>
                      </a:r>
                      <a:endParaRPr sz="1400">
                        <a:latin typeface="Arial MT"/>
                        <a:cs typeface="Arial MT"/>
                      </a:endParaRPr>
                    </a:p>
                  </a:txBody>
                  <a:tcPr marL="0" marR="0" marT="0" marB="0"/>
                </a:tc>
                <a:tc>
                  <a:txBody>
                    <a:bodyPr/>
                    <a:lstStyle/>
                    <a:p>
                      <a:pPr marL="96520">
                        <a:lnSpc>
                          <a:spcPts val="1985"/>
                        </a:lnSpc>
                      </a:pPr>
                      <a:r>
                        <a:rPr sz="1400" spc="-5" dirty="0">
                          <a:latin typeface="Arial MT"/>
                          <a:cs typeface="Arial MT"/>
                        </a:rPr>
                        <a:t>171</a:t>
                      </a:r>
                      <a:endParaRPr sz="1400">
                        <a:latin typeface="Arial MT"/>
                        <a:cs typeface="Arial MT"/>
                      </a:endParaRPr>
                    </a:p>
                  </a:txBody>
                  <a:tcPr marL="0" marR="0" marT="0" marB="0"/>
                </a:tc>
                <a:extLst>
                  <a:ext uri="{0D108BD9-81ED-4DB2-BD59-A6C34878D82A}">
                    <a16:rowId xmlns:a16="http://schemas.microsoft.com/office/drawing/2014/main" val="10004"/>
                  </a:ext>
                </a:extLst>
              </a:tr>
              <a:tr h="205739">
                <a:tc>
                  <a:txBody>
                    <a:bodyPr/>
                    <a:lstStyle/>
                    <a:p>
                      <a:pPr marR="15240" algn="ctr">
                        <a:lnSpc>
                          <a:spcPts val="2060"/>
                        </a:lnSpc>
                      </a:pPr>
                      <a:r>
                        <a:rPr sz="1400" spc="-5" dirty="0">
                          <a:latin typeface="Arial MT"/>
                          <a:cs typeface="Arial MT"/>
                        </a:rPr>
                        <a:t>122</a:t>
                      </a:r>
                      <a:endParaRPr sz="1400">
                        <a:latin typeface="Arial MT"/>
                        <a:cs typeface="Arial MT"/>
                      </a:endParaRPr>
                    </a:p>
                  </a:txBody>
                  <a:tcPr marL="0" marR="0" marT="0" marB="0"/>
                </a:tc>
                <a:tc>
                  <a:txBody>
                    <a:bodyPr/>
                    <a:lstStyle/>
                    <a:p>
                      <a:pPr marL="24765" algn="ctr">
                        <a:lnSpc>
                          <a:spcPts val="2060"/>
                        </a:lnSpc>
                      </a:pPr>
                      <a:r>
                        <a:rPr sz="1400" spc="-5" dirty="0">
                          <a:latin typeface="Arial MT"/>
                          <a:cs typeface="Arial MT"/>
                        </a:rPr>
                        <a:t>129</a:t>
                      </a:r>
                      <a:endParaRPr sz="1400">
                        <a:latin typeface="Arial MT"/>
                        <a:cs typeface="Arial MT"/>
                      </a:endParaRPr>
                    </a:p>
                  </a:txBody>
                  <a:tcPr marL="0" marR="0" marT="0" marB="0"/>
                </a:tc>
                <a:tc>
                  <a:txBody>
                    <a:bodyPr/>
                    <a:lstStyle/>
                    <a:p>
                      <a:pPr marL="81280">
                        <a:lnSpc>
                          <a:spcPts val="2060"/>
                        </a:lnSpc>
                      </a:pPr>
                      <a:r>
                        <a:rPr sz="1400" spc="-5" dirty="0">
                          <a:latin typeface="Arial MT"/>
                          <a:cs typeface="Arial MT"/>
                        </a:rPr>
                        <a:t>136</a:t>
                      </a:r>
                      <a:endParaRPr sz="1400">
                        <a:latin typeface="Arial MT"/>
                        <a:cs typeface="Arial MT"/>
                      </a:endParaRPr>
                    </a:p>
                  </a:txBody>
                  <a:tcPr marL="0" marR="0" marT="0" marB="0"/>
                </a:tc>
                <a:tc gridSpan="6">
                  <a:txBody>
                    <a:bodyPr/>
                    <a:lstStyle/>
                    <a:p>
                      <a:pPr marL="88265">
                        <a:lnSpc>
                          <a:spcPts val="2060"/>
                        </a:lnSpc>
                        <a:tabLst>
                          <a:tab pos="596265" algn="l"/>
                          <a:tab pos="1104265" algn="l"/>
                          <a:tab pos="1612265" algn="l"/>
                          <a:tab pos="2119630" algn="l"/>
                          <a:tab pos="2628265" algn="l"/>
                        </a:tabLst>
                      </a:pPr>
                      <a:r>
                        <a:rPr sz="1400" spc="-5" dirty="0">
                          <a:latin typeface="Arial MT"/>
                          <a:cs typeface="Arial MT"/>
                        </a:rPr>
                        <a:t>137	140	146	154	158	167</a:t>
                      </a:r>
                      <a:endParaRPr sz="1400">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8">
                  <a:txBody>
                    <a:bodyPr/>
                    <a:lstStyle/>
                    <a:p>
                      <a:pPr marL="96520">
                        <a:lnSpc>
                          <a:spcPts val="2060"/>
                        </a:lnSpc>
                        <a:tabLst>
                          <a:tab pos="603885" algn="l"/>
                          <a:tab pos="1112520" algn="l"/>
                          <a:tab pos="1620520" algn="l"/>
                          <a:tab pos="2127885" algn="l"/>
                          <a:tab pos="2635885" algn="l"/>
                          <a:tab pos="3143885" algn="l"/>
                          <a:tab pos="3651250" algn="l"/>
                        </a:tabLst>
                      </a:pPr>
                      <a:r>
                        <a:rPr sz="1400" spc="-5" dirty="0">
                          <a:latin typeface="Arial MT"/>
                          <a:cs typeface="Arial MT"/>
                        </a:rPr>
                        <a:t>168	166	162	163	170	177	180	171</a:t>
                      </a:r>
                      <a:endParaRPr sz="1400">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5" name="object 5"/>
          <p:cNvSpPr txBox="1"/>
          <p:nvPr/>
        </p:nvSpPr>
        <p:spPr>
          <a:xfrm>
            <a:off x="4988815" y="2380488"/>
            <a:ext cx="2019776" cy="310181"/>
          </a:xfrm>
          <a:prstGeom prst="rect">
            <a:avLst/>
          </a:prstGeom>
        </p:spPr>
        <p:txBody>
          <a:bodyPr vert="horz" wrap="square" lIns="0" tIns="10001" rIns="0" bIns="0" rtlCol="0">
            <a:spAutoFit/>
          </a:bodyPr>
          <a:lstStyle/>
          <a:p>
            <a:pPr marL="9525">
              <a:spcBef>
                <a:spcPts val="79"/>
              </a:spcBef>
            </a:pPr>
            <a:r>
              <a:rPr sz="1950" dirty="0">
                <a:latin typeface="Arial MT"/>
                <a:cs typeface="Arial MT"/>
              </a:rPr>
              <a:t>Has</a:t>
            </a:r>
            <a:r>
              <a:rPr sz="1950" spc="-41" dirty="0">
                <a:latin typeface="Arial MT"/>
                <a:cs typeface="Arial MT"/>
              </a:rPr>
              <a:t> </a:t>
            </a:r>
            <a:r>
              <a:rPr sz="1950" dirty="0">
                <a:latin typeface="Arial MT"/>
                <a:cs typeface="Arial MT"/>
              </a:rPr>
              <a:t>redundancies</a:t>
            </a:r>
            <a:endParaRPr sz="1950">
              <a:latin typeface="Arial MT"/>
              <a:cs typeface="Arial MT"/>
            </a:endParaRPr>
          </a:p>
        </p:txBody>
      </p:sp>
      <p:pic>
        <p:nvPicPr>
          <p:cNvPr id="6" name="object 6"/>
          <p:cNvPicPr/>
          <p:nvPr/>
        </p:nvPicPr>
        <p:blipFill>
          <a:blip r:embed="rId3" cstate="print"/>
          <a:stretch>
            <a:fillRect/>
          </a:stretch>
        </p:blipFill>
        <p:spPr>
          <a:xfrm>
            <a:off x="1247156" y="2687149"/>
            <a:ext cx="6608540" cy="2181888"/>
          </a:xfrm>
          <a:prstGeom prst="rect">
            <a:avLst/>
          </a:prstGeom>
        </p:spPr>
      </p:pic>
      <p:sp>
        <p:nvSpPr>
          <p:cNvPr id="7" name="object 7"/>
          <p:cNvSpPr txBox="1"/>
          <p:nvPr/>
        </p:nvSpPr>
        <p:spPr>
          <a:xfrm>
            <a:off x="2116646" y="2353056"/>
            <a:ext cx="2170271" cy="310181"/>
          </a:xfrm>
          <a:prstGeom prst="rect">
            <a:avLst/>
          </a:prstGeom>
        </p:spPr>
        <p:txBody>
          <a:bodyPr vert="horz" wrap="square" lIns="0" tIns="10001" rIns="0" bIns="0" rtlCol="0">
            <a:spAutoFit/>
          </a:bodyPr>
          <a:lstStyle/>
          <a:p>
            <a:pPr marL="9525">
              <a:spcBef>
                <a:spcPts val="79"/>
              </a:spcBef>
            </a:pPr>
            <a:r>
              <a:rPr sz="1950" dirty="0">
                <a:latin typeface="Arial MT"/>
                <a:cs typeface="Arial MT"/>
              </a:rPr>
              <a:t>High</a:t>
            </a:r>
            <a:r>
              <a:rPr sz="1950" spc="-53" dirty="0">
                <a:latin typeface="Arial MT"/>
                <a:cs typeface="Arial MT"/>
              </a:rPr>
              <a:t> </a:t>
            </a:r>
            <a:r>
              <a:rPr sz="1950" dirty="0">
                <a:latin typeface="Arial MT"/>
                <a:cs typeface="Arial MT"/>
              </a:rPr>
              <a:t>dimensionality</a:t>
            </a:r>
            <a:endParaRPr sz="1950">
              <a:latin typeface="Arial MT"/>
              <a:cs typeface="Arial MT"/>
            </a:endParaRPr>
          </a:p>
        </p:txBody>
      </p:sp>
      <p:sp>
        <p:nvSpPr>
          <p:cNvPr id="11" name="object 11"/>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77</a:t>
            </a:fld>
            <a:endParaRPr sz="750">
              <a:latin typeface="Arial MT"/>
              <a:cs typeface="Arial MT"/>
            </a:endParaRPr>
          </a:p>
        </p:txBody>
      </p:sp>
      <p:sp>
        <p:nvSpPr>
          <p:cNvPr id="8" name="object 8"/>
          <p:cNvSpPr txBox="1"/>
          <p:nvPr/>
        </p:nvSpPr>
        <p:spPr>
          <a:xfrm>
            <a:off x="1716595" y="4732628"/>
            <a:ext cx="4256723" cy="780502"/>
          </a:xfrm>
          <a:prstGeom prst="rect">
            <a:avLst/>
          </a:prstGeom>
        </p:spPr>
        <p:txBody>
          <a:bodyPr vert="horz" wrap="square" lIns="0" tIns="117634" rIns="0" bIns="0" rtlCol="0">
            <a:spAutoFit/>
          </a:bodyPr>
          <a:lstStyle/>
          <a:p>
            <a:pPr marL="1609725">
              <a:spcBef>
                <a:spcPts val="926"/>
              </a:spcBef>
            </a:pPr>
            <a:r>
              <a:rPr sz="1350" spc="-4" dirty="0">
                <a:latin typeface="Arial MT"/>
                <a:cs typeface="Arial MT"/>
              </a:rPr>
              <a:t>Pixel</a:t>
            </a:r>
            <a:r>
              <a:rPr sz="1350" spc="4" dirty="0">
                <a:latin typeface="Arial MT"/>
                <a:cs typeface="Arial MT"/>
              </a:rPr>
              <a:t> </a:t>
            </a:r>
            <a:r>
              <a:rPr sz="1350" spc="-4" dirty="0">
                <a:latin typeface="Arial MT"/>
                <a:cs typeface="Arial MT"/>
              </a:rPr>
              <a:t>values</a:t>
            </a:r>
            <a:r>
              <a:rPr sz="1350" dirty="0">
                <a:latin typeface="Arial MT"/>
                <a:cs typeface="Arial MT"/>
              </a:rPr>
              <a:t> of</a:t>
            </a:r>
            <a:r>
              <a:rPr sz="1350" spc="-11" dirty="0">
                <a:latin typeface="Arial MT"/>
                <a:cs typeface="Arial MT"/>
              </a:rPr>
              <a:t> </a:t>
            </a:r>
            <a:r>
              <a:rPr sz="1350" spc="-4" dirty="0">
                <a:latin typeface="Arial MT"/>
                <a:cs typeface="Arial MT"/>
              </a:rPr>
              <a:t>a</a:t>
            </a:r>
            <a:r>
              <a:rPr sz="1350" spc="-8" dirty="0">
                <a:latin typeface="Arial MT"/>
                <a:cs typeface="Arial MT"/>
              </a:rPr>
              <a:t> </a:t>
            </a:r>
            <a:r>
              <a:rPr sz="1350" spc="-4" dirty="0">
                <a:latin typeface="Arial MT"/>
                <a:cs typeface="Arial MT"/>
              </a:rPr>
              <a:t>block</a:t>
            </a:r>
            <a:r>
              <a:rPr sz="1350" spc="4" dirty="0">
                <a:latin typeface="Arial MT"/>
                <a:cs typeface="Arial MT"/>
              </a:rPr>
              <a:t> </a:t>
            </a:r>
            <a:r>
              <a:rPr sz="1350" dirty="0">
                <a:latin typeface="Arial MT"/>
                <a:cs typeface="Arial MT"/>
              </a:rPr>
              <a:t>of</a:t>
            </a:r>
            <a:r>
              <a:rPr sz="1350" spc="-8" dirty="0">
                <a:latin typeface="Arial MT"/>
                <a:cs typeface="Arial MT"/>
              </a:rPr>
              <a:t> </a:t>
            </a:r>
            <a:r>
              <a:rPr sz="1350" spc="-4" dirty="0">
                <a:latin typeface="Arial MT"/>
                <a:cs typeface="Arial MT"/>
              </a:rPr>
              <a:t>an</a:t>
            </a:r>
            <a:r>
              <a:rPr sz="1350" spc="-11" dirty="0">
                <a:latin typeface="Arial MT"/>
                <a:cs typeface="Arial MT"/>
              </a:rPr>
              <a:t> </a:t>
            </a:r>
            <a:r>
              <a:rPr sz="1350" spc="-4" dirty="0">
                <a:latin typeface="Arial MT"/>
                <a:cs typeface="Arial MT"/>
              </a:rPr>
              <a:t>image</a:t>
            </a:r>
            <a:endParaRPr sz="1350">
              <a:latin typeface="Arial MT"/>
              <a:cs typeface="Arial MT"/>
            </a:endParaRPr>
          </a:p>
          <a:p>
            <a:pPr marL="9525">
              <a:spcBef>
                <a:spcPts val="1234"/>
              </a:spcBef>
            </a:pPr>
            <a:r>
              <a:rPr sz="1950" dirty="0">
                <a:latin typeface="Arial MT"/>
                <a:cs typeface="Arial MT"/>
              </a:rPr>
              <a:t>Patterns</a:t>
            </a:r>
            <a:endParaRPr sz="1950">
              <a:latin typeface="Arial MT"/>
              <a:cs typeface="Arial MT"/>
            </a:endParaRPr>
          </a:p>
        </p:txBody>
      </p:sp>
      <p:sp>
        <p:nvSpPr>
          <p:cNvPr id="10" name="Title 1">
            <a:extLst>
              <a:ext uri="{FF2B5EF4-FFF2-40B4-BE49-F238E27FC236}">
                <a16:creationId xmlns:a16="http://schemas.microsoft.com/office/drawing/2014/main" id="{3473F143-F7E1-13BA-8E87-4783660641B0}"/>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2" name="Footer Placeholder 11"/>
          <p:cNvSpPr>
            <a:spLocks noGrp="1"/>
          </p:cNvSpPr>
          <p:nvPr>
            <p:ph type="ftr" sz="quarter" idx="11"/>
          </p:nvPr>
        </p:nvSpPr>
        <p:spPr/>
        <p:txBody>
          <a:bodyPr/>
          <a:lstStyle/>
          <a:p>
            <a:r>
              <a:rPr lang="it-IT"/>
              <a:t>Ms.Shivani Sharma              COMPUTER VISION  UNIT- 1</a:t>
            </a:r>
            <a:endParaRPr lang="en-IN"/>
          </a:p>
        </p:txBody>
      </p:sp>
      <p:sp>
        <p:nvSpPr>
          <p:cNvPr id="13" name="Slide Number Placeholder 12"/>
          <p:cNvSpPr>
            <a:spLocks noGrp="1"/>
          </p:cNvSpPr>
          <p:nvPr>
            <p:ph type="sldNum" sz="quarter" idx="12"/>
          </p:nvPr>
        </p:nvSpPr>
        <p:spPr/>
        <p:txBody>
          <a:bodyPr/>
          <a:lstStyle/>
          <a:p>
            <a:fld id="{948C9BFC-5A87-4A3D-9E47-B247C20123F2}" type="slidenum">
              <a:rPr lang="en-IN" smtClean="0"/>
              <a:t>77</a:t>
            </a:fld>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0315" y="1266297"/>
            <a:ext cx="7864516" cy="311826"/>
          </a:xfrm>
          <a:prstGeom prst="rect">
            <a:avLst/>
          </a:prstGeom>
        </p:spPr>
      </p:pic>
      <p:sp>
        <p:nvSpPr>
          <p:cNvPr id="6" name="object 6"/>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1204960" y="604784"/>
            <a:ext cx="7899797" cy="1024800"/>
          </a:xfrm>
          <a:prstGeom prst="rect">
            <a:avLst/>
          </a:prstGeom>
        </p:spPr>
        <p:txBody>
          <a:bodyPr vert="horz" wrap="square" lIns="0" tIns="9049" rIns="0" bIns="0" rtlCol="0" anchor="ctr">
            <a:spAutoFit/>
          </a:bodyPr>
          <a:lstStyle/>
          <a:p>
            <a:pPr marL="9525">
              <a:lnSpc>
                <a:spcPct val="100000"/>
              </a:lnSpc>
              <a:spcBef>
                <a:spcPts val="71"/>
              </a:spcBef>
            </a:pPr>
            <a:r>
              <a:rPr spc="135" dirty="0"/>
              <a:t>Convolutional</a:t>
            </a:r>
            <a:r>
              <a:rPr spc="-86" dirty="0"/>
              <a:t> </a:t>
            </a:r>
            <a:r>
              <a:rPr spc="153" dirty="0"/>
              <a:t>Neural</a:t>
            </a:r>
            <a:r>
              <a:rPr spc="-94" dirty="0"/>
              <a:t> </a:t>
            </a:r>
            <a:r>
              <a:rPr spc="180" dirty="0"/>
              <a:t>Networks:</a:t>
            </a:r>
            <a:r>
              <a:rPr spc="-94" dirty="0"/>
              <a:t> </a:t>
            </a:r>
            <a:r>
              <a:rPr spc="139" dirty="0"/>
              <a:t>Motivation</a:t>
            </a:r>
          </a:p>
        </p:txBody>
      </p:sp>
      <p:sp>
        <p:nvSpPr>
          <p:cNvPr id="4" name="object 4"/>
          <p:cNvSpPr txBox="1"/>
          <p:nvPr/>
        </p:nvSpPr>
        <p:spPr>
          <a:xfrm>
            <a:off x="516255" y="1959435"/>
            <a:ext cx="5919788" cy="998991"/>
          </a:xfrm>
          <a:prstGeom prst="rect">
            <a:avLst/>
          </a:prstGeom>
        </p:spPr>
        <p:txBody>
          <a:bodyPr vert="horz" wrap="square" lIns="0" tIns="64770" rIns="0" bIns="0" rtlCol="0">
            <a:spAutoFit/>
          </a:bodyPr>
          <a:lstStyle/>
          <a:p>
            <a:pPr marL="266700" indent="-257175">
              <a:spcBef>
                <a:spcPts val="510"/>
              </a:spcBef>
              <a:buClr>
                <a:srgbClr val="6A6AFF"/>
              </a:buClr>
              <a:buFont typeface="Wingdings"/>
              <a:buChar char=""/>
              <a:tabLst>
                <a:tab pos="266700" algn="l"/>
              </a:tabLst>
            </a:pPr>
            <a:r>
              <a:rPr dirty="0">
                <a:latin typeface="Arial MT"/>
                <a:cs typeface="Arial MT"/>
              </a:rPr>
              <a:t>Main</a:t>
            </a:r>
            <a:r>
              <a:rPr spc="-11" dirty="0">
                <a:latin typeface="Arial MT"/>
                <a:cs typeface="Arial MT"/>
              </a:rPr>
              <a:t> </a:t>
            </a:r>
            <a:r>
              <a:rPr spc="-4" dirty="0">
                <a:latin typeface="Arial MT"/>
                <a:cs typeface="Arial MT"/>
              </a:rPr>
              <a:t>questions </a:t>
            </a:r>
            <a:r>
              <a:rPr dirty="0">
                <a:latin typeface="Arial MT"/>
                <a:cs typeface="Arial MT"/>
              </a:rPr>
              <a:t>–</a:t>
            </a:r>
            <a:endParaRPr>
              <a:latin typeface="Arial MT"/>
              <a:cs typeface="Arial MT"/>
            </a:endParaRPr>
          </a:p>
          <a:p>
            <a:pPr marL="266700" indent="-257175">
              <a:spcBef>
                <a:spcPts val="431"/>
              </a:spcBef>
              <a:buClr>
                <a:srgbClr val="6A6AFF"/>
              </a:buClr>
              <a:buFont typeface="Wingdings"/>
              <a:buChar char=""/>
              <a:tabLst>
                <a:tab pos="266700" algn="l"/>
              </a:tabLst>
            </a:pPr>
            <a:r>
              <a:rPr spc="-4" dirty="0">
                <a:latin typeface="Arial MT"/>
                <a:cs typeface="Arial MT"/>
              </a:rPr>
              <a:t>Do we</a:t>
            </a:r>
            <a:r>
              <a:rPr spc="11" dirty="0">
                <a:latin typeface="Arial MT"/>
                <a:cs typeface="Arial MT"/>
              </a:rPr>
              <a:t> </a:t>
            </a:r>
            <a:r>
              <a:rPr spc="-4" dirty="0">
                <a:latin typeface="Arial MT"/>
                <a:cs typeface="Arial MT"/>
              </a:rPr>
              <a:t>need</a:t>
            </a:r>
            <a:r>
              <a:rPr spc="11" dirty="0">
                <a:latin typeface="Arial MT"/>
                <a:cs typeface="Arial MT"/>
              </a:rPr>
              <a:t> </a:t>
            </a:r>
            <a:r>
              <a:rPr spc="-4" dirty="0">
                <a:latin typeface="Arial MT"/>
                <a:cs typeface="Arial MT"/>
              </a:rPr>
              <a:t>all</a:t>
            </a:r>
            <a:r>
              <a:rPr spc="11" dirty="0">
                <a:latin typeface="Arial MT"/>
                <a:cs typeface="Arial MT"/>
              </a:rPr>
              <a:t> </a:t>
            </a:r>
            <a:r>
              <a:rPr dirty="0">
                <a:latin typeface="Arial MT"/>
                <a:cs typeface="Arial MT"/>
              </a:rPr>
              <a:t>the</a:t>
            </a:r>
            <a:r>
              <a:rPr spc="4" dirty="0">
                <a:latin typeface="Arial MT"/>
                <a:cs typeface="Arial MT"/>
              </a:rPr>
              <a:t> </a:t>
            </a:r>
            <a:r>
              <a:rPr spc="-4" dirty="0">
                <a:latin typeface="Arial MT"/>
                <a:cs typeface="Arial MT"/>
              </a:rPr>
              <a:t>edges</a:t>
            </a:r>
            <a:r>
              <a:rPr spc="11" dirty="0">
                <a:latin typeface="Arial MT"/>
                <a:cs typeface="Arial MT"/>
              </a:rPr>
              <a:t> </a:t>
            </a:r>
            <a:r>
              <a:rPr spc="-4" dirty="0">
                <a:latin typeface="Arial MT"/>
                <a:cs typeface="Arial MT"/>
              </a:rPr>
              <a:t>in</a:t>
            </a:r>
            <a:r>
              <a:rPr dirty="0">
                <a:latin typeface="Arial MT"/>
                <a:cs typeface="Arial MT"/>
              </a:rPr>
              <a:t> </a:t>
            </a:r>
            <a:r>
              <a:rPr spc="-4" dirty="0">
                <a:latin typeface="Arial MT"/>
                <a:cs typeface="Arial MT"/>
              </a:rPr>
              <a:t>this</a:t>
            </a:r>
            <a:r>
              <a:rPr spc="4" dirty="0">
                <a:latin typeface="Arial MT"/>
                <a:cs typeface="Arial MT"/>
              </a:rPr>
              <a:t> </a:t>
            </a:r>
            <a:r>
              <a:rPr spc="-4" dirty="0">
                <a:latin typeface="Arial MT"/>
                <a:cs typeface="Arial MT"/>
              </a:rPr>
              <a:t>fully</a:t>
            </a:r>
            <a:r>
              <a:rPr spc="4" dirty="0">
                <a:latin typeface="Arial MT"/>
                <a:cs typeface="Arial MT"/>
              </a:rPr>
              <a:t> </a:t>
            </a:r>
            <a:r>
              <a:rPr spc="-4" dirty="0">
                <a:latin typeface="Arial MT"/>
                <a:cs typeface="Arial MT"/>
              </a:rPr>
              <a:t>connected</a:t>
            </a:r>
            <a:r>
              <a:rPr spc="11" dirty="0">
                <a:latin typeface="Arial MT"/>
                <a:cs typeface="Arial MT"/>
              </a:rPr>
              <a:t> </a:t>
            </a:r>
            <a:r>
              <a:rPr spc="-4" dirty="0">
                <a:latin typeface="Arial MT"/>
                <a:cs typeface="Arial MT"/>
              </a:rPr>
              <a:t>model?</a:t>
            </a:r>
            <a:endParaRPr>
              <a:latin typeface="Arial MT"/>
              <a:cs typeface="Arial MT"/>
            </a:endParaRPr>
          </a:p>
          <a:p>
            <a:pPr marL="266700" indent="-257175">
              <a:spcBef>
                <a:spcPts val="435"/>
              </a:spcBef>
              <a:buClr>
                <a:srgbClr val="6A6AFF"/>
              </a:buClr>
              <a:buFont typeface="Wingdings"/>
              <a:buChar char=""/>
              <a:tabLst>
                <a:tab pos="266700" algn="l"/>
              </a:tabLst>
            </a:pPr>
            <a:r>
              <a:rPr spc="-4" dirty="0">
                <a:latin typeface="Arial MT"/>
                <a:cs typeface="Arial MT"/>
              </a:rPr>
              <a:t>Can</a:t>
            </a:r>
            <a:r>
              <a:rPr spc="4" dirty="0">
                <a:latin typeface="Arial MT"/>
                <a:cs typeface="Arial MT"/>
              </a:rPr>
              <a:t> </a:t>
            </a:r>
            <a:r>
              <a:rPr spc="-4" dirty="0">
                <a:latin typeface="Arial MT"/>
                <a:cs typeface="Arial MT"/>
              </a:rPr>
              <a:t>some </a:t>
            </a:r>
            <a:r>
              <a:rPr dirty="0">
                <a:latin typeface="Arial MT"/>
                <a:cs typeface="Arial MT"/>
              </a:rPr>
              <a:t>of the</a:t>
            </a:r>
            <a:r>
              <a:rPr spc="-8" dirty="0">
                <a:latin typeface="Arial MT"/>
                <a:cs typeface="Arial MT"/>
              </a:rPr>
              <a:t> </a:t>
            </a:r>
            <a:r>
              <a:rPr spc="-4" dirty="0">
                <a:latin typeface="Arial MT"/>
                <a:cs typeface="Arial MT"/>
              </a:rPr>
              <a:t>weights</a:t>
            </a:r>
            <a:r>
              <a:rPr spc="4" dirty="0">
                <a:latin typeface="Arial MT"/>
                <a:cs typeface="Arial MT"/>
              </a:rPr>
              <a:t> </a:t>
            </a:r>
            <a:r>
              <a:rPr spc="-4" dirty="0">
                <a:latin typeface="Arial MT"/>
                <a:cs typeface="Arial MT"/>
              </a:rPr>
              <a:t>be shared?</a:t>
            </a:r>
            <a:endParaRPr>
              <a:latin typeface="Arial MT"/>
              <a:cs typeface="Arial MT"/>
            </a:endParaRPr>
          </a:p>
        </p:txBody>
      </p:sp>
      <p:pic>
        <p:nvPicPr>
          <p:cNvPr id="5" name="object 5"/>
          <p:cNvPicPr/>
          <p:nvPr/>
        </p:nvPicPr>
        <p:blipFill>
          <a:blip r:embed="rId3" cstate="print"/>
          <a:stretch>
            <a:fillRect/>
          </a:stretch>
        </p:blipFill>
        <p:spPr>
          <a:xfrm>
            <a:off x="2000250" y="3115818"/>
            <a:ext cx="5029200" cy="2505455"/>
          </a:xfrm>
          <a:prstGeom prst="rect">
            <a:avLst/>
          </a:prstGeom>
        </p:spPr>
      </p:pic>
      <p:sp>
        <p:nvSpPr>
          <p:cNvPr id="8" name="object 8"/>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78</a:t>
            </a:fld>
            <a:endParaRPr sz="750">
              <a:latin typeface="Arial MT"/>
              <a:cs typeface="Arial MT"/>
            </a:endParaRPr>
          </a:p>
        </p:txBody>
      </p:sp>
      <p:sp>
        <p:nvSpPr>
          <p:cNvPr id="7" name="Title 1">
            <a:extLst>
              <a:ext uri="{FF2B5EF4-FFF2-40B4-BE49-F238E27FC236}">
                <a16:creationId xmlns:a16="http://schemas.microsoft.com/office/drawing/2014/main" id="{B3CE23E0-FB38-11F4-3C73-90496403B5F7}"/>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11"/>
          </p:nvPr>
        </p:nvSpPr>
        <p:spPr/>
        <p:txBody>
          <a:bodyPr/>
          <a:lstStyle/>
          <a:p>
            <a:r>
              <a:rPr lang="it-IT"/>
              <a:t>Ms.Shivani Sharma              COMPUTER VISION  UNIT- 1</a:t>
            </a:r>
            <a:endParaRPr lang="en-IN"/>
          </a:p>
        </p:txBody>
      </p:sp>
      <p:sp>
        <p:nvSpPr>
          <p:cNvPr id="10" name="Slide Number Placeholder 9"/>
          <p:cNvSpPr>
            <a:spLocks noGrp="1"/>
          </p:cNvSpPr>
          <p:nvPr>
            <p:ph type="sldNum" sz="quarter" idx="12"/>
          </p:nvPr>
        </p:nvSpPr>
        <p:spPr/>
        <p:txBody>
          <a:bodyPr/>
          <a:lstStyle/>
          <a:p>
            <a:fld id="{948C9BFC-5A87-4A3D-9E47-B247C20123F2}" type="slidenum">
              <a:rPr lang="en-IN" smtClean="0"/>
              <a:t>78</a:t>
            </a:fld>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7354" y="3583304"/>
            <a:ext cx="1714500" cy="2286000"/>
          </a:xfrm>
          <a:prstGeom prst="rect">
            <a:avLst/>
          </a:prstGeom>
        </p:spPr>
      </p:pic>
      <p:pic>
        <p:nvPicPr>
          <p:cNvPr id="3" name="object 3"/>
          <p:cNvPicPr/>
          <p:nvPr/>
        </p:nvPicPr>
        <p:blipFill>
          <a:blip r:embed="rId3" cstate="print"/>
          <a:stretch>
            <a:fillRect/>
          </a:stretch>
        </p:blipFill>
        <p:spPr>
          <a:xfrm>
            <a:off x="2602513" y="1493754"/>
            <a:ext cx="3969299" cy="387213"/>
          </a:xfrm>
          <a:prstGeom prst="rect">
            <a:avLst/>
          </a:prstGeom>
        </p:spPr>
      </p:pic>
      <p:sp>
        <p:nvSpPr>
          <p:cNvPr id="15" name="object 15"/>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grpSp>
        <p:nvGrpSpPr>
          <p:cNvPr id="5" name="object 5"/>
          <p:cNvGrpSpPr/>
          <p:nvPr/>
        </p:nvGrpSpPr>
        <p:grpSpPr>
          <a:xfrm>
            <a:off x="5134927" y="3302126"/>
            <a:ext cx="2827972" cy="2417445"/>
            <a:chOff x="6846569" y="3259835"/>
            <a:chExt cx="3770629" cy="3223260"/>
          </a:xfrm>
        </p:grpSpPr>
        <p:sp>
          <p:nvSpPr>
            <p:cNvPr id="6" name="object 6"/>
            <p:cNvSpPr/>
            <p:nvPr/>
          </p:nvSpPr>
          <p:spPr>
            <a:xfrm>
              <a:off x="6859269" y="5197855"/>
              <a:ext cx="3261360" cy="1272540"/>
            </a:xfrm>
            <a:custGeom>
              <a:avLst/>
              <a:gdLst/>
              <a:ahLst/>
              <a:cxnLst/>
              <a:rect l="l" t="t" r="r" b="b"/>
              <a:pathLst>
                <a:path w="3261359" h="1272539">
                  <a:moveTo>
                    <a:pt x="3160522" y="670306"/>
                  </a:moveTo>
                  <a:lnTo>
                    <a:pt x="938022" y="670306"/>
                  </a:lnTo>
                  <a:lnTo>
                    <a:pt x="898985" y="678190"/>
                  </a:lnTo>
                  <a:lnTo>
                    <a:pt x="867092" y="699692"/>
                  </a:lnTo>
                  <a:lnTo>
                    <a:pt x="845581" y="731583"/>
                  </a:lnTo>
                  <a:lnTo>
                    <a:pt x="837691" y="770636"/>
                  </a:lnTo>
                  <a:lnTo>
                    <a:pt x="837691" y="1171956"/>
                  </a:lnTo>
                  <a:lnTo>
                    <a:pt x="845581" y="1211008"/>
                  </a:lnTo>
                  <a:lnTo>
                    <a:pt x="867092" y="1242899"/>
                  </a:lnTo>
                  <a:lnTo>
                    <a:pt x="898985" y="1264401"/>
                  </a:lnTo>
                  <a:lnTo>
                    <a:pt x="938022" y="1272286"/>
                  </a:lnTo>
                  <a:lnTo>
                    <a:pt x="3160522" y="1272286"/>
                  </a:lnTo>
                  <a:lnTo>
                    <a:pt x="3199558" y="1264401"/>
                  </a:lnTo>
                  <a:lnTo>
                    <a:pt x="3231451" y="1242899"/>
                  </a:lnTo>
                  <a:lnTo>
                    <a:pt x="3252962" y="1211008"/>
                  </a:lnTo>
                  <a:lnTo>
                    <a:pt x="3260852" y="1171956"/>
                  </a:lnTo>
                  <a:lnTo>
                    <a:pt x="3260852" y="770636"/>
                  </a:lnTo>
                  <a:lnTo>
                    <a:pt x="3252962" y="731583"/>
                  </a:lnTo>
                  <a:lnTo>
                    <a:pt x="3231451" y="699692"/>
                  </a:lnTo>
                  <a:lnTo>
                    <a:pt x="3199558" y="678190"/>
                  </a:lnTo>
                  <a:lnTo>
                    <a:pt x="3160522" y="670306"/>
                  </a:lnTo>
                  <a:close/>
                </a:path>
                <a:path w="3261359" h="1272539">
                  <a:moveTo>
                    <a:pt x="0" y="0"/>
                  </a:moveTo>
                  <a:lnTo>
                    <a:pt x="1241552" y="670306"/>
                  </a:lnTo>
                  <a:lnTo>
                    <a:pt x="1847341" y="670306"/>
                  </a:lnTo>
                  <a:lnTo>
                    <a:pt x="0" y="0"/>
                  </a:lnTo>
                  <a:close/>
                </a:path>
              </a:pathLst>
            </a:custGeom>
            <a:solidFill>
              <a:srgbClr val="D9D7EB"/>
            </a:solidFill>
          </p:spPr>
          <p:txBody>
            <a:bodyPr wrap="square" lIns="0" tIns="0" rIns="0" bIns="0" rtlCol="0"/>
            <a:lstStyle/>
            <a:p>
              <a:endParaRPr sz="1350"/>
            </a:p>
          </p:txBody>
        </p:sp>
        <p:sp>
          <p:nvSpPr>
            <p:cNvPr id="7" name="object 7"/>
            <p:cNvSpPr/>
            <p:nvPr/>
          </p:nvSpPr>
          <p:spPr>
            <a:xfrm>
              <a:off x="6859269" y="5197855"/>
              <a:ext cx="3261360" cy="1272540"/>
            </a:xfrm>
            <a:custGeom>
              <a:avLst/>
              <a:gdLst/>
              <a:ahLst/>
              <a:cxnLst/>
              <a:rect l="l" t="t" r="r" b="b"/>
              <a:pathLst>
                <a:path w="3261359" h="1272539">
                  <a:moveTo>
                    <a:pt x="837691" y="770636"/>
                  </a:moveTo>
                  <a:lnTo>
                    <a:pt x="845581" y="731583"/>
                  </a:lnTo>
                  <a:lnTo>
                    <a:pt x="867092" y="699692"/>
                  </a:lnTo>
                  <a:lnTo>
                    <a:pt x="898985" y="678190"/>
                  </a:lnTo>
                  <a:lnTo>
                    <a:pt x="938022" y="670306"/>
                  </a:lnTo>
                  <a:lnTo>
                    <a:pt x="1241552" y="670306"/>
                  </a:lnTo>
                  <a:lnTo>
                    <a:pt x="0" y="0"/>
                  </a:lnTo>
                  <a:lnTo>
                    <a:pt x="1847341" y="670306"/>
                  </a:lnTo>
                  <a:lnTo>
                    <a:pt x="3160522" y="670306"/>
                  </a:lnTo>
                  <a:lnTo>
                    <a:pt x="3199558" y="678190"/>
                  </a:lnTo>
                  <a:lnTo>
                    <a:pt x="3231451" y="699692"/>
                  </a:lnTo>
                  <a:lnTo>
                    <a:pt x="3252962" y="731583"/>
                  </a:lnTo>
                  <a:lnTo>
                    <a:pt x="3260852" y="770636"/>
                  </a:lnTo>
                  <a:lnTo>
                    <a:pt x="3260852" y="921131"/>
                  </a:lnTo>
                  <a:lnTo>
                    <a:pt x="3260852" y="1171956"/>
                  </a:lnTo>
                  <a:lnTo>
                    <a:pt x="3252962" y="1211008"/>
                  </a:lnTo>
                  <a:lnTo>
                    <a:pt x="3231451" y="1242899"/>
                  </a:lnTo>
                  <a:lnTo>
                    <a:pt x="3199558" y="1264401"/>
                  </a:lnTo>
                  <a:lnTo>
                    <a:pt x="3160522" y="1272286"/>
                  </a:lnTo>
                  <a:lnTo>
                    <a:pt x="1847341" y="1272286"/>
                  </a:lnTo>
                  <a:lnTo>
                    <a:pt x="1241552" y="1272286"/>
                  </a:lnTo>
                  <a:lnTo>
                    <a:pt x="938022" y="1272286"/>
                  </a:lnTo>
                  <a:lnTo>
                    <a:pt x="898985" y="1264401"/>
                  </a:lnTo>
                  <a:lnTo>
                    <a:pt x="867092" y="1242899"/>
                  </a:lnTo>
                  <a:lnTo>
                    <a:pt x="845581" y="1211008"/>
                  </a:lnTo>
                  <a:lnTo>
                    <a:pt x="837691" y="1171956"/>
                  </a:lnTo>
                  <a:lnTo>
                    <a:pt x="837691" y="921131"/>
                  </a:lnTo>
                  <a:lnTo>
                    <a:pt x="837691" y="770636"/>
                  </a:lnTo>
                  <a:close/>
                </a:path>
              </a:pathLst>
            </a:custGeom>
            <a:ln w="25400">
              <a:solidFill>
                <a:srgbClr val="9F9EAC"/>
              </a:solidFill>
            </a:ln>
          </p:spPr>
          <p:txBody>
            <a:bodyPr wrap="square" lIns="0" tIns="0" rIns="0" bIns="0" rtlCol="0"/>
            <a:lstStyle/>
            <a:p>
              <a:endParaRPr sz="1350"/>
            </a:p>
          </p:txBody>
        </p:sp>
        <p:pic>
          <p:nvPicPr>
            <p:cNvPr id="8" name="object 8"/>
            <p:cNvPicPr/>
            <p:nvPr/>
          </p:nvPicPr>
          <p:blipFill>
            <a:blip r:embed="rId4" cstate="print"/>
            <a:stretch>
              <a:fillRect/>
            </a:stretch>
          </p:blipFill>
          <p:spPr>
            <a:xfrm>
              <a:off x="7645907" y="3259835"/>
              <a:ext cx="2971038" cy="2189226"/>
            </a:xfrm>
            <a:prstGeom prst="rect">
              <a:avLst/>
            </a:prstGeom>
          </p:spPr>
        </p:pic>
      </p:grpSp>
      <p:grpSp>
        <p:nvGrpSpPr>
          <p:cNvPr id="9" name="object 9"/>
          <p:cNvGrpSpPr/>
          <p:nvPr/>
        </p:nvGrpSpPr>
        <p:grpSpPr>
          <a:xfrm>
            <a:off x="2309145" y="4400550"/>
            <a:ext cx="2792253" cy="837724"/>
            <a:chOff x="3078860" y="4724400"/>
            <a:chExt cx="3723004" cy="1116965"/>
          </a:xfrm>
        </p:grpSpPr>
        <p:sp>
          <p:nvSpPr>
            <p:cNvPr id="10" name="object 10"/>
            <p:cNvSpPr/>
            <p:nvPr/>
          </p:nvSpPr>
          <p:spPr>
            <a:xfrm>
              <a:off x="3107435" y="4774692"/>
              <a:ext cx="570230" cy="475615"/>
            </a:xfrm>
            <a:custGeom>
              <a:avLst/>
              <a:gdLst/>
              <a:ahLst/>
              <a:cxnLst/>
              <a:rect l="l" t="t" r="r" b="b"/>
              <a:pathLst>
                <a:path w="570229" h="475614">
                  <a:moveTo>
                    <a:pt x="0" y="475487"/>
                  </a:moveTo>
                  <a:lnTo>
                    <a:pt x="569976" y="475487"/>
                  </a:lnTo>
                  <a:lnTo>
                    <a:pt x="569976" y="0"/>
                  </a:lnTo>
                  <a:lnTo>
                    <a:pt x="0" y="0"/>
                  </a:lnTo>
                  <a:lnTo>
                    <a:pt x="0" y="475487"/>
                  </a:lnTo>
                  <a:close/>
                </a:path>
              </a:pathLst>
            </a:custGeom>
            <a:ln w="57150">
              <a:solidFill>
                <a:srgbClr val="FF0000"/>
              </a:solidFill>
            </a:ln>
          </p:spPr>
          <p:txBody>
            <a:bodyPr wrap="square" lIns="0" tIns="0" rIns="0" bIns="0" rtlCol="0"/>
            <a:lstStyle/>
            <a:p>
              <a:endParaRPr sz="1350"/>
            </a:p>
          </p:txBody>
        </p:sp>
        <p:sp>
          <p:nvSpPr>
            <p:cNvPr id="11" name="object 11"/>
            <p:cNvSpPr/>
            <p:nvPr/>
          </p:nvSpPr>
          <p:spPr>
            <a:xfrm>
              <a:off x="3730878" y="5089143"/>
              <a:ext cx="1887220" cy="287020"/>
            </a:xfrm>
            <a:custGeom>
              <a:avLst/>
              <a:gdLst/>
              <a:ahLst/>
              <a:cxnLst/>
              <a:rect l="l" t="t" r="r" b="b"/>
              <a:pathLst>
                <a:path w="1887220" h="287020">
                  <a:moveTo>
                    <a:pt x="1713780" y="230160"/>
                  </a:moveTo>
                  <a:lnTo>
                    <a:pt x="1708023" y="287019"/>
                  </a:lnTo>
                  <a:lnTo>
                    <a:pt x="1850110" y="233044"/>
                  </a:lnTo>
                  <a:lnTo>
                    <a:pt x="1742313" y="233044"/>
                  </a:lnTo>
                  <a:lnTo>
                    <a:pt x="1713780" y="230160"/>
                  </a:lnTo>
                  <a:close/>
                </a:path>
                <a:path w="1887220" h="287020">
                  <a:moveTo>
                    <a:pt x="1719542" y="173268"/>
                  </a:moveTo>
                  <a:lnTo>
                    <a:pt x="1713780" y="230160"/>
                  </a:lnTo>
                  <a:lnTo>
                    <a:pt x="1742313" y="233044"/>
                  </a:lnTo>
                  <a:lnTo>
                    <a:pt x="1748028" y="176148"/>
                  </a:lnTo>
                  <a:lnTo>
                    <a:pt x="1719542" y="173268"/>
                  </a:lnTo>
                  <a:close/>
                </a:path>
                <a:path w="1887220" h="287020">
                  <a:moveTo>
                    <a:pt x="1725295" y="116458"/>
                  </a:moveTo>
                  <a:lnTo>
                    <a:pt x="1719542" y="173268"/>
                  </a:lnTo>
                  <a:lnTo>
                    <a:pt x="1748028" y="176148"/>
                  </a:lnTo>
                  <a:lnTo>
                    <a:pt x="1742313" y="233044"/>
                  </a:lnTo>
                  <a:lnTo>
                    <a:pt x="1850110" y="233044"/>
                  </a:lnTo>
                  <a:lnTo>
                    <a:pt x="1887220" y="218947"/>
                  </a:lnTo>
                  <a:lnTo>
                    <a:pt x="1725295" y="116458"/>
                  </a:lnTo>
                  <a:close/>
                </a:path>
                <a:path w="1887220" h="287020">
                  <a:moveTo>
                    <a:pt x="5842" y="0"/>
                  </a:moveTo>
                  <a:lnTo>
                    <a:pt x="0" y="56895"/>
                  </a:lnTo>
                  <a:lnTo>
                    <a:pt x="1713780" y="230160"/>
                  </a:lnTo>
                  <a:lnTo>
                    <a:pt x="1719542" y="173268"/>
                  </a:lnTo>
                  <a:lnTo>
                    <a:pt x="5842" y="0"/>
                  </a:lnTo>
                  <a:close/>
                </a:path>
              </a:pathLst>
            </a:custGeom>
            <a:solidFill>
              <a:srgbClr val="FF0000"/>
            </a:solidFill>
          </p:spPr>
          <p:txBody>
            <a:bodyPr wrap="square" lIns="0" tIns="0" rIns="0" bIns="0" rtlCol="0"/>
            <a:lstStyle/>
            <a:p>
              <a:endParaRPr sz="1350"/>
            </a:p>
          </p:txBody>
        </p:sp>
        <p:pic>
          <p:nvPicPr>
            <p:cNvPr id="12" name="object 12"/>
            <p:cNvPicPr/>
            <p:nvPr/>
          </p:nvPicPr>
          <p:blipFill>
            <a:blip r:embed="rId5" cstate="print"/>
            <a:stretch>
              <a:fillRect/>
            </a:stretch>
          </p:blipFill>
          <p:spPr>
            <a:xfrm>
              <a:off x="5640323" y="4724400"/>
              <a:ext cx="1161287" cy="1062228"/>
            </a:xfrm>
            <a:prstGeom prst="rect">
              <a:avLst/>
            </a:prstGeom>
          </p:spPr>
        </p:pic>
        <p:sp>
          <p:nvSpPr>
            <p:cNvPr id="13" name="object 13"/>
            <p:cNvSpPr/>
            <p:nvPr/>
          </p:nvSpPr>
          <p:spPr>
            <a:xfrm>
              <a:off x="5666231" y="4760976"/>
              <a:ext cx="1097280" cy="1051560"/>
            </a:xfrm>
            <a:custGeom>
              <a:avLst/>
              <a:gdLst/>
              <a:ahLst/>
              <a:cxnLst/>
              <a:rect l="l" t="t" r="r" b="b"/>
              <a:pathLst>
                <a:path w="1097279" h="1051560">
                  <a:moveTo>
                    <a:pt x="0" y="1051560"/>
                  </a:moveTo>
                  <a:lnTo>
                    <a:pt x="1097280" y="1051560"/>
                  </a:lnTo>
                  <a:lnTo>
                    <a:pt x="1097280" y="0"/>
                  </a:lnTo>
                  <a:lnTo>
                    <a:pt x="0" y="0"/>
                  </a:lnTo>
                  <a:lnTo>
                    <a:pt x="0" y="1051560"/>
                  </a:lnTo>
                  <a:close/>
                </a:path>
              </a:pathLst>
            </a:custGeom>
            <a:ln w="57150">
              <a:solidFill>
                <a:srgbClr val="FF0000"/>
              </a:solidFill>
            </a:ln>
          </p:spPr>
          <p:txBody>
            <a:bodyPr wrap="square" lIns="0" tIns="0" rIns="0" bIns="0" rtlCol="0"/>
            <a:lstStyle/>
            <a:p>
              <a:endParaRPr sz="1350"/>
            </a:p>
          </p:txBody>
        </p:sp>
      </p:grpSp>
      <p:sp>
        <p:nvSpPr>
          <p:cNvPr id="14" name="object 14"/>
          <p:cNvSpPr txBox="1"/>
          <p:nvPr/>
        </p:nvSpPr>
        <p:spPr>
          <a:xfrm>
            <a:off x="744854" y="2042808"/>
            <a:ext cx="7278053" cy="3659400"/>
          </a:xfrm>
          <a:prstGeom prst="rect">
            <a:avLst/>
          </a:prstGeom>
        </p:spPr>
        <p:txBody>
          <a:bodyPr vert="horz" wrap="square" lIns="0" tIns="68580" rIns="0" bIns="0" rtlCol="0">
            <a:spAutoFit/>
          </a:bodyPr>
          <a:lstStyle/>
          <a:p>
            <a:pPr marL="266700" indent="-257651">
              <a:spcBef>
                <a:spcPts val="540"/>
              </a:spcBef>
              <a:buClr>
                <a:srgbClr val="6A6AFF"/>
              </a:buClr>
              <a:buFont typeface="Wingdings"/>
              <a:buChar char=""/>
              <a:tabLst>
                <a:tab pos="267176" algn="l"/>
              </a:tabLst>
            </a:pPr>
            <a:r>
              <a:rPr sz="1950" dirty="0">
                <a:latin typeface="Arial MT"/>
                <a:cs typeface="Arial MT"/>
              </a:rPr>
              <a:t>Patterns</a:t>
            </a:r>
            <a:r>
              <a:rPr sz="1950" spc="4" dirty="0">
                <a:latin typeface="Arial MT"/>
                <a:cs typeface="Arial MT"/>
              </a:rPr>
              <a:t> </a:t>
            </a:r>
            <a:r>
              <a:rPr sz="1950" spc="-4" dirty="0">
                <a:latin typeface="Arial MT"/>
                <a:cs typeface="Arial MT"/>
              </a:rPr>
              <a:t>to</a:t>
            </a:r>
            <a:r>
              <a:rPr sz="1950" dirty="0">
                <a:latin typeface="Arial MT"/>
                <a:cs typeface="Arial MT"/>
              </a:rPr>
              <a:t> learn</a:t>
            </a:r>
            <a:r>
              <a:rPr sz="1950" spc="4" dirty="0">
                <a:latin typeface="Arial MT"/>
                <a:cs typeface="Arial MT"/>
              </a:rPr>
              <a:t> </a:t>
            </a:r>
            <a:r>
              <a:rPr sz="1950" dirty="0">
                <a:latin typeface="Arial MT"/>
                <a:cs typeface="Arial MT"/>
              </a:rPr>
              <a:t>can</a:t>
            </a:r>
            <a:r>
              <a:rPr sz="1950" spc="4" dirty="0">
                <a:latin typeface="Arial MT"/>
                <a:cs typeface="Arial MT"/>
              </a:rPr>
              <a:t> </a:t>
            </a:r>
            <a:r>
              <a:rPr sz="1950" dirty="0">
                <a:latin typeface="Arial MT"/>
                <a:cs typeface="Arial MT"/>
              </a:rPr>
              <a:t>be</a:t>
            </a:r>
            <a:r>
              <a:rPr sz="1950" spc="4" dirty="0">
                <a:latin typeface="Arial MT"/>
                <a:cs typeface="Arial MT"/>
              </a:rPr>
              <a:t> </a:t>
            </a:r>
            <a:r>
              <a:rPr sz="1950" dirty="0">
                <a:latin typeface="Arial MT"/>
                <a:cs typeface="Arial MT"/>
              </a:rPr>
              <a:t>very</a:t>
            </a:r>
            <a:r>
              <a:rPr sz="1950" spc="-19" dirty="0">
                <a:latin typeface="Arial MT"/>
                <a:cs typeface="Arial MT"/>
              </a:rPr>
              <a:t> </a:t>
            </a:r>
            <a:r>
              <a:rPr sz="1950" dirty="0">
                <a:latin typeface="Arial MT"/>
                <a:cs typeface="Arial MT"/>
              </a:rPr>
              <a:t>small</a:t>
            </a:r>
            <a:r>
              <a:rPr sz="1950" spc="-8" dirty="0">
                <a:latin typeface="Arial MT"/>
                <a:cs typeface="Arial MT"/>
              </a:rPr>
              <a:t> </a:t>
            </a:r>
            <a:r>
              <a:rPr sz="1950" dirty="0">
                <a:latin typeface="Arial MT"/>
                <a:cs typeface="Arial MT"/>
              </a:rPr>
              <a:t>compared</a:t>
            </a:r>
            <a:r>
              <a:rPr sz="1950" spc="-19" dirty="0">
                <a:latin typeface="Arial MT"/>
                <a:cs typeface="Arial MT"/>
              </a:rPr>
              <a:t> </a:t>
            </a:r>
            <a:r>
              <a:rPr sz="1950" dirty="0">
                <a:latin typeface="Arial MT"/>
                <a:cs typeface="Arial MT"/>
              </a:rPr>
              <a:t>to</a:t>
            </a:r>
            <a:r>
              <a:rPr sz="1950" spc="8" dirty="0">
                <a:latin typeface="Arial MT"/>
                <a:cs typeface="Arial MT"/>
              </a:rPr>
              <a:t> </a:t>
            </a:r>
            <a:r>
              <a:rPr sz="1950" dirty="0">
                <a:latin typeface="Arial MT"/>
                <a:cs typeface="Arial MT"/>
              </a:rPr>
              <a:t>the image</a:t>
            </a:r>
            <a:r>
              <a:rPr sz="1950" spc="-8" dirty="0">
                <a:latin typeface="Arial MT"/>
                <a:cs typeface="Arial MT"/>
              </a:rPr>
              <a:t> </a:t>
            </a:r>
            <a:r>
              <a:rPr sz="1950" dirty="0">
                <a:latin typeface="Arial MT"/>
                <a:cs typeface="Arial MT"/>
              </a:rPr>
              <a:t>size.</a:t>
            </a:r>
          </a:p>
          <a:p>
            <a:pPr marL="266700" indent="-257651">
              <a:spcBef>
                <a:spcPts val="469"/>
              </a:spcBef>
              <a:buClr>
                <a:srgbClr val="6A6AFF"/>
              </a:buClr>
              <a:buFont typeface="Wingdings"/>
              <a:buChar char=""/>
              <a:tabLst>
                <a:tab pos="267176" algn="l"/>
              </a:tabLst>
            </a:pPr>
            <a:r>
              <a:rPr sz="1950" dirty="0">
                <a:latin typeface="Arial MT"/>
                <a:cs typeface="Arial MT"/>
              </a:rPr>
              <a:t>Example:</a:t>
            </a:r>
            <a:r>
              <a:rPr sz="1950" spc="-15" dirty="0">
                <a:latin typeface="Arial MT"/>
                <a:cs typeface="Arial MT"/>
              </a:rPr>
              <a:t> </a:t>
            </a:r>
            <a:r>
              <a:rPr sz="1950" dirty="0">
                <a:latin typeface="Arial MT"/>
                <a:cs typeface="Arial MT"/>
              </a:rPr>
              <a:t>Eye</a:t>
            </a:r>
            <a:r>
              <a:rPr sz="1950" spc="-11" dirty="0">
                <a:latin typeface="Arial MT"/>
                <a:cs typeface="Arial MT"/>
              </a:rPr>
              <a:t> </a:t>
            </a:r>
            <a:r>
              <a:rPr sz="1950" dirty="0">
                <a:latin typeface="Arial MT"/>
                <a:cs typeface="Arial MT"/>
              </a:rPr>
              <a:t>detector </a:t>
            </a:r>
            <a:r>
              <a:rPr sz="1950" spc="-4" dirty="0">
                <a:latin typeface="Arial MT"/>
                <a:cs typeface="Arial MT"/>
              </a:rPr>
              <a:t>filter</a:t>
            </a:r>
            <a:r>
              <a:rPr sz="1950" spc="4" dirty="0">
                <a:latin typeface="Arial MT"/>
                <a:cs typeface="Arial MT"/>
              </a:rPr>
              <a:t> </a:t>
            </a:r>
            <a:r>
              <a:rPr sz="1950" dirty="0">
                <a:latin typeface="Arial MT"/>
                <a:cs typeface="Arial MT"/>
              </a:rPr>
              <a:t>in images.</a:t>
            </a:r>
          </a:p>
          <a:p>
            <a:pPr>
              <a:lnSpc>
                <a:spcPct val="100000"/>
              </a:lnSpc>
            </a:pPr>
            <a:endParaRPr sz="2175" dirty="0">
              <a:latin typeface="Arial MT"/>
              <a:cs typeface="Arial MT"/>
            </a:endParaRPr>
          </a:p>
          <a:p>
            <a:pPr>
              <a:spcBef>
                <a:spcPts val="23"/>
              </a:spcBef>
            </a:pPr>
            <a:endParaRPr sz="2025" dirty="0">
              <a:latin typeface="Arial MT"/>
              <a:cs typeface="Arial MT"/>
            </a:endParaRPr>
          </a:p>
          <a:p>
            <a:pPr marL="5160169" marR="320040"/>
            <a:r>
              <a:rPr dirty="0">
                <a:solidFill>
                  <a:srgbClr val="0000E4"/>
                </a:solidFill>
                <a:latin typeface="Arial MT"/>
                <a:cs typeface="Arial MT"/>
              </a:rPr>
              <a:t>A </a:t>
            </a:r>
            <a:r>
              <a:rPr spc="-4" dirty="0">
                <a:solidFill>
                  <a:srgbClr val="0000E4"/>
                </a:solidFill>
                <a:latin typeface="Arial MT"/>
                <a:cs typeface="Arial MT"/>
              </a:rPr>
              <a:t>small pattern </a:t>
            </a:r>
            <a:r>
              <a:rPr dirty="0">
                <a:solidFill>
                  <a:srgbClr val="0000E4"/>
                </a:solidFill>
                <a:latin typeface="Arial MT"/>
                <a:cs typeface="Arial MT"/>
              </a:rPr>
              <a:t> </a:t>
            </a:r>
            <a:r>
              <a:rPr spc="-4" dirty="0">
                <a:solidFill>
                  <a:srgbClr val="0000E4"/>
                </a:solidFill>
                <a:latin typeface="Arial MT"/>
                <a:cs typeface="Arial MT"/>
              </a:rPr>
              <a:t>detector can </a:t>
            </a:r>
            <a:r>
              <a:rPr dirty="0">
                <a:solidFill>
                  <a:srgbClr val="0000E4"/>
                </a:solidFill>
                <a:latin typeface="Arial MT"/>
                <a:cs typeface="Arial MT"/>
              </a:rPr>
              <a:t>be </a:t>
            </a:r>
            <a:r>
              <a:rPr spc="4" dirty="0">
                <a:solidFill>
                  <a:srgbClr val="0000E4"/>
                </a:solidFill>
                <a:latin typeface="Arial MT"/>
                <a:cs typeface="Arial MT"/>
              </a:rPr>
              <a:t> </a:t>
            </a:r>
            <a:r>
              <a:rPr spc="-4" dirty="0">
                <a:solidFill>
                  <a:srgbClr val="0000E4"/>
                </a:solidFill>
                <a:latin typeface="Arial MT"/>
                <a:cs typeface="Arial MT"/>
              </a:rPr>
              <a:t>used in place </a:t>
            </a:r>
            <a:r>
              <a:rPr dirty="0">
                <a:solidFill>
                  <a:srgbClr val="0000E4"/>
                </a:solidFill>
                <a:latin typeface="Arial MT"/>
                <a:cs typeface="Arial MT"/>
              </a:rPr>
              <a:t>of </a:t>
            </a:r>
            <a:r>
              <a:rPr spc="4" dirty="0">
                <a:solidFill>
                  <a:srgbClr val="0000E4"/>
                </a:solidFill>
                <a:latin typeface="Arial MT"/>
                <a:cs typeface="Arial MT"/>
              </a:rPr>
              <a:t> </a:t>
            </a:r>
            <a:r>
              <a:rPr dirty="0">
                <a:solidFill>
                  <a:srgbClr val="0000E4"/>
                </a:solidFill>
                <a:latin typeface="Arial MT"/>
                <a:cs typeface="Arial MT"/>
              </a:rPr>
              <a:t>the </a:t>
            </a:r>
            <a:r>
              <a:rPr spc="-4" dirty="0">
                <a:solidFill>
                  <a:srgbClr val="0000E4"/>
                </a:solidFill>
                <a:latin typeface="Arial MT"/>
                <a:cs typeface="Arial MT"/>
              </a:rPr>
              <a:t>entire weight </a:t>
            </a:r>
            <a:r>
              <a:rPr dirty="0">
                <a:solidFill>
                  <a:srgbClr val="0000E4"/>
                </a:solidFill>
                <a:latin typeface="Arial MT"/>
                <a:cs typeface="Arial MT"/>
              </a:rPr>
              <a:t> </a:t>
            </a:r>
            <a:r>
              <a:rPr spc="-4" dirty="0">
                <a:solidFill>
                  <a:srgbClr val="0000E4"/>
                </a:solidFill>
                <a:latin typeface="Arial MT"/>
                <a:cs typeface="Arial MT"/>
              </a:rPr>
              <a:t>parameter</a:t>
            </a:r>
            <a:r>
              <a:rPr spc="-23" dirty="0">
                <a:solidFill>
                  <a:srgbClr val="0000E4"/>
                </a:solidFill>
                <a:latin typeface="Arial MT"/>
                <a:cs typeface="Arial MT"/>
              </a:rPr>
              <a:t> </a:t>
            </a:r>
            <a:r>
              <a:rPr spc="-4" dirty="0">
                <a:solidFill>
                  <a:srgbClr val="0000E4"/>
                </a:solidFill>
                <a:latin typeface="Arial MT"/>
                <a:cs typeface="Arial MT"/>
              </a:rPr>
              <a:t>matrix.</a:t>
            </a:r>
            <a:endParaRPr dirty="0">
              <a:latin typeface="Arial MT"/>
              <a:cs typeface="Arial MT"/>
            </a:endParaRPr>
          </a:p>
          <a:p>
            <a:pPr>
              <a:lnSpc>
                <a:spcPct val="100000"/>
              </a:lnSpc>
            </a:pPr>
            <a:endParaRPr sz="2025" dirty="0">
              <a:latin typeface="Arial MT"/>
              <a:cs typeface="Arial MT"/>
            </a:endParaRPr>
          </a:p>
          <a:p>
            <a:pPr>
              <a:spcBef>
                <a:spcPts val="19"/>
              </a:spcBef>
            </a:pPr>
            <a:endParaRPr sz="1988" dirty="0">
              <a:latin typeface="Arial MT"/>
              <a:cs typeface="Arial MT"/>
            </a:endParaRPr>
          </a:p>
          <a:p>
            <a:pPr marL="5230654"/>
            <a:r>
              <a:rPr dirty="0">
                <a:solidFill>
                  <a:srgbClr val="0000E4"/>
                </a:solidFill>
                <a:latin typeface="Arial MT"/>
                <a:cs typeface="Arial MT"/>
              </a:rPr>
              <a:t>“eye”</a:t>
            </a:r>
            <a:r>
              <a:rPr spc="-38" dirty="0">
                <a:solidFill>
                  <a:srgbClr val="0000E4"/>
                </a:solidFill>
                <a:latin typeface="Arial MT"/>
                <a:cs typeface="Arial MT"/>
              </a:rPr>
              <a:t> </a:t>
            </a:r>
            <a:r>
              <a:rPr dirty="0">
                <a:solidFill>
                  <a:srgbClr val="0000E4"/>
                </a:solidFill>
                <a:latin typeface="Arial MT"/>
                <a:cs typeface="Arial MT"/>
              </a:rPr>
              <a:t>detector</a:t>
            </a:r>
            <a:endParaRPr dirty="0">
              <a:latin typeface="Arial MT"/>
              <a:cs typeface="Arial MT"/>
            </a:endParaRPr>
          </a:p>
        </p:txBody>
      </p:sp>
      <p:sp>
        <p:nvSpPr>
          <p:cNvPr id="17" name="object 17"/>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79</a:t>
            </a:fld>
            <a:endParaRPr sz="750">
              <a:latin typeface="Arial MT"/>
              <a:cs typeface="Arial MT"/>
            </a:endParaRPr>
          </a:p>
        </p:txBody>
      </p:sp>
      <p:sp>
        <p:nvSpPr>
          <p:cNvPr id="4" name="Title 1">
            <a:extLst>
              <a:ext uri="{FF2B5EF4-FFF2-40B4-BE49-F238E27FC236}">
                <a16:creationId xmlns:a16="http://schemas.microsoft.com/office/drawing/2014/main" id="{453B4A52-F0FF-B1AF-31C2-C9879715C4C9}"/>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6" name="Footer Placeholder 15"/>
          <p:cNvSpPr>
            <a:spLocks noGrp="1"/>
          </p:cNvSpPr>
          <p:nvPr>
            <p:ph type="ftr" sz="quarter" idx="11"/>
          </p:nvPr>
        </p:nvSpPr>
        <p:spPr/>
        <p:txBody>
          <a:bodyPr/>
          <a:lstStyle/>
          <a:p>
            <a:r>
              <a:rPr lang="it-IT"/>
              <a:t>Ms.Shivani Sharma              COMPUTER VISION  UNIT- 1</a:t>
            </a:r>
            <a:endParaRPr lang="en-IN"/>
          </a:p>
        </p:txBody>
      </p:sp>
      <p:sp>
        <p:nvSpPr>
          <p:cNvPr id="18" name="Slide Number Placeholder 17"/>
          <p:cNvSpPr>
            <a:spLocks noGrp="1"/>
          </p:cNvSpPr>
          <p:nvPr>
            <p:ph type="sldNum" sz="quarter" idx="12"/>
          </p:nvPr>
        </p:nvSpPr>
        <p:spPr/>
        <p:txBody>
          <a:bodyPr/>
          <a:lstStyle/>
          <a:p>
            <a:fld id="{948C9BFC-5A87-4A3D-9E47-B247C20123F2}" type="slidenum">
              <a:rPr lang="en-IN" smtClean="0"/>
              <a:t>79</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819400" y="6248400"/>
            <a:ext cx="47244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425355" y="1143000"/>
            <a:ext cx="8534400" cy="1005788"/>
          </a:xfrm>
          <a:prstGeom prst="rect">
            <a:avLst/>
          </a:prstGeom>
        </p:spPr>
        <p:txBody>
          <a:bodyPr wrap="square">
            <a:spAutoFit/>
          </a:bodyPr>
          <a:lstStyle/>
          <a:p>
            <a:pPr marL="66675" algn="just" fontAlgn="base">
              <a:lnSpc>
                <a:spcPct val="106000"/>
              </a:lnSpc>
              <a:spcAft>
                <a:spcPts val="800"/>
              </a:spcAft>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Course Objective:</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To </a:t>
            </a:r>
            <a:r>
              <a:rPr lang="en-GB" kern="100" dirty="0">
                <a:latin typeface="Times New Roman" panose="02020603050405020304" pitchFamily="18" charset="0"/>
                <a:ea typeface="Calibri" panose="020F0502020204030204" pitchFamily="34" charset="0"/>
                <a:cs typeface="Times New Roman" panose="02020603050405020304" pitchFamily="18" charset="0"/>
              </a:rPr>
              <a:t>learn about</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key features of Computer Vision, design, implement and</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provide continuous improvement in the accuracy and outcomes of various datasets with more reliable and concise analysis results.</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8" name="Picture 4" descr="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551296" y="2474625"/>
            <a:ext cx="5794375" cy="304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65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4854" y="1705184"/>
            <a:ext cx="6507480" cy="784510"/>
          </a:xfrm>
          <a:prstGeom prst="rect">
            <a:avLst/>
          </a:prstGeom>
        </p:spPr>
        <p:txBody>
          <a:bodyPr vert="horz" wrap="square" lIns="0" tIns="73343" rIns="0" bIns="0" rtlCol="0">
            <a:spAutoFit/>
          </a:bodyPr>
          <a:lstStyle/>
          <a:p>
            <a:pPr marL="266700" indent="-257651">
              <a:spcBef>
                <a:spcPts val="578"/>
              </a:spcBef>
              <a:buClr>
                <a:srgbClr val="6A6AFF"/>
              </a:buClr>
              <a:buFont typeface="Wingdings"/>
              <a:buChar char=""/>
              <a:tabLst>
                <a:tab pos="267176" algn="l"/>
              </a:tabLst>
            </a:pPr>
            <a:r>
              <a:rPr sz="2100" spc="-4" dirty="0">
                <a:latin typeface="Arial MT"/>
                <a:cs typeface="Arial MT"/>
              </a:rPr>
              <a:t>Same</a:t>
            </a:r>
            <a:r>
              <a:rPr sz="2100" spc="15" dirty="0">
                <a:latin typeface="Arial MT"/>
                <a:cs typeface="Arial MT"/>
              </a:rPr>
              <a:t> </a:t>
            </a:r>
            <a:r>
              <a:rPr sz="2100" spc="-4" dirty="0">
                <a:latin typeface="Arial MT"/>
                <a:cs typeface="Arial MT"/>
              </a:rPr>
              <a:t>pattern</a:t>
            </a:r>
            <a:r>
              <a:rPr sz="2100" spc="8" dirty="0">
                <a:latin typeface="Arial MT"/>
                <a:cs typeface="Arial MT"/>
              </a:rPr>
              <a:t> </a:t>
            </a:r>
            <a:r>
              <a:rPr sz="2100" spc="-4" dirty="0">
                <a:latin typeface="Arial MT"/>
                <a:cs typeface="Arial MT"/>
              </a:rPr>
              <a:t>can</a:t>
            </a:r>
            <a:r>
              <a:rPr sz="2100" dirty="0">
                <a:latin typeface="Arial MT"/>
                <a:cs typeface="Arial MT"/>
              </a:rPr>
              <a:t> </a:t>
            </a:r>
            <a:r>
              <a:rPr sz="2100" spc="-4" dirty="0">
                <a:latin typeface="Arial MT"/>
                <a:cs typeface="Arial MT"/>
              </a:rPr>
              <a:t>be</a:t>
            </a:r>
            <a:r>
              <a:rPr sz="2100" spc="8" dirty="0">
                <a:latin typeface="Arial MT"/>
                <a:cs typeface="Arial MT"/>
              </a:rPr>
              <a:t> </a:t>
            </a:r>
            <a:r>
              <a:rPr sz="2100" spc="-4" dirty="0">
                <a:latin typeface="Arial MT"/>
                <a:cs typeface="Arial MT"/>
              </a:rPr>
              <a:t>at</a:t>
            </a:r>
            <a:r>
              <a:rPr sz="2100" spc="8" dirty="0">
                <a:latin typeface="Arial MT"/>
                <a:cs typeface="Arial MT"/>
              </a:rPr>
              <a:t> </a:t>
            </a:r>
            <a:r>
              <a:rPr sz="2100" dirty="0">
                <a:latin typeface="Arial MT"/>
                <a:cs typeface="Arial MT"/>
              </a:rPr>
              <a:t>different </a:t>
            </a:r>
            <a:r>
              <a:rPr sz="2100" spc="-4" dirty="0">
                <a:latin typeface="Arial MT"/>
                <a:cs typeface="Arial MT"/>
              </a:rPr>
              <a:t>positions</a:t>
            </a:r>
            <a:r>
              <a:rPr sz="2100" spc="8" dirty="0">
                <a:latin typeface="Arial MT"/>
                <a:cs typeface="Arial MT"/>
              </a:rPr>
              <a:t> </a:t>
            </a:r>
            <a:r>
              <a:rPr sz="2100" spc="-4" dirty="0">
                <a:latin typeface="Arial MT"/>
                <a:cs typeface="Arial MT"/>
              </a:rPr>
              <a:t>in</a:t>
            </a:r>
            <a:r>
              <a:rPr sz="2100" spc="8" dirty="0">
                <a:latin typeface="Arial MT"/>
                <a:cs typeface="Arial MT"/>
              </a:rPr>
              <a:t> </a:t>
            </a:r>
            <a:r>
              <a:rPr sz="2100" spc="-4" dirty="0">
                <a:latin typeface="Arial MT"/>
                <a:cs typeface="Arial MT"/>
              </a:rPr>
              <a:t>images.</a:t>
            </a:r>
            <a:endParaRPr sz="2100" dirty="0">
              <a:latin typeface="Arial MT"/>
              <a:cs typeface="Arial MT"/>
            </a:endParaRPr>
          </a:p>
          <a:p>
            <a:pPr marL="266700" indent="-257651">
              <a:spcBef>
                <a:spcPts val="506"/>
              </a:spcBef>
              <a:buClr>
                <a:srgbClr val="6A6AFF"/>
              </a:buClr>
              <a:buFont typeface="Wingdings"/>
              <a:buChar char=""/>
              <a:tabLst>
                <a:tab pos="267176" algn="l"/>
              </a:tabLst>
            </a:pPr>
            <a:r>
              <a:rPr sz="2100" spc="-4" dirty="0">
                <a:latin typeface="Arial MT"/>
                <a:cs typeface="Arial MT"/>
              </a:rPr>
              <a:t>For examples</a:t>
            </a:r>
            <a:r>
              <a:rPr sz="2100" spc="4" dirty="0">
                <a:latin typeface="Arial MT"/>
                <a:cs typeface="Arial MT"/>
              </a:rPr>
              <a:t> </a:t>
            </a:r>
            <a:r>
              <a:rPr sz="2100" dirty="0">
                <a:latin typeface="Arial MT"/>
                <a:cs typeface="Arial MT"/>
              </a:rPr>
              <a:t>–eyes.</a:t>
            </a:r>
          </a:p>
        </p:txBody>
      </p:sp>
      <p:pic>
        <p:nvPicPr>
          <p:cNvPr id="3" name="object 3"/>
          <p:cNvPicPr/>
          <p:nvPr/>
        </p:nvPicPr>
        <p:blipFill>
          <a:blip r:embed="rId2" cstate="print"/>
          <a:stretch>
            <a:fillRect/>
          </a:stretch>
        </p:blipFill>
        <p:spPr>
          <a:xfrm>
            <a:off x="-264510" y="1285417"/>
            <a:ext cx="3708464" cy="839534"/>
          </a:xfrm>
          <a:prstGeom prst="rect">
            <a:avLst/>
          </a:prstGeom>
        </p:spPr>
      </p:pic>
      <p:grpSp>
        <p:nvGrpSpPr>
          <p:cNvPr id="4" name="object 4"/>
          <p:cNvGrpSpPr/>
          <p:nvPr/>
        </p:nvGrpSpPr>
        <p:grpSpPr>
          <a:xfrm>
            <a:off x="3155824" y="2823209"/>
            <a:ext cx="4873466" cy="2965133"/>
            <a:chOff x="4207764" y="2621279"/>
            <a:chExt cx="6497955" cy="3953510"/>
          </a:xfrm>
        </p:grpSpPr>
        <p:pic>
          <p:nvPicPr>
            <p:cNvPr id="5" name="object 5"/>
            <p:cNvPicPr/>
            <p:nvPr/>
          </p:nvPicPr>
          <p:blipFill>
            <a:blip r:embed="rId3" cstate="print"/>
            <a:stretch>
              <a:fillRect/>
            </a:stretch>
          </p:blipFill>
          <p:spPr>
            <a:xfrm>
              <a:off x="4207764" y="2621279"/>
              <a:ext cx="3200399" cy="3953255"/>
            </a:xfrm>
            <a:prstGeom prst="rect">
              <a:avLst/>
            </a:prstGeom>
          </p:spPr>
        </p:pic>
        <p:sp>
          <p:nvSpPr>
            <p:cNvPr id="6" name="object 6"/>
            <p:cNvSpPr/>
            <p:nvPr/>
          </p:nvSpPr>
          <p:spPr>
            <a:xfrm>
              <a:off x="5106162" y="3810761"/>
              <a:ext cx="1676400" cy="609600"/>
            </a:xfrm>
            <a:custGeom>
              <a:avLst/>
              <a:gdLst/>
              <a:ahLst/>
              <a:cxnLst/>
              <a:rect l="l" t="t" r="r" b="b"/>
              <a:pathLst>
                <a:path w="1676400" h="609600">
                  <a:moveTo>
                    <a:pt x="1371600" y="297180"/>
                  </a:moveTo>
                  <a:lnTo>
                    <a:pt x="1676399" y="297180"/>
                  </a:lnTo>
                  <a:lnTo>
                    <a:pt x="1676399" y="0"/>
                  </a:lnTo>
                  <a:lnTo>
                    <a:pt x="1371600" y="0"/>
                  </a:lnTo>
                  <a:lnTo>
                    <a:pt x="1371600" y="297180"/>
                  </a:lnTo>
                  <a:close/>
                </a:path>
                <a:path w="1676400" h="609600">
                  <a:moveTo>
                    <a:pt x="0" y="609600"/>
                  </a:moveTo>
                  <a:lnTo>
                    <a:pt x="304800" y="609600"/>
                  </a:lnTo>
                  <a:lnTo>
                    <a:pt x="304800" y="312419"/>
                  </a:lnTo>
                  <a:lnTo>
                    <a:pt x="0" y="312419"/>
                  </a:lnTo>
                  <a:lnTo>
                    <a:pt x="0" y="609600"/>
                  </a:lnTo>
                  <a:close/>
                </a:path>
                <a:path w="1676400" h="609600">
                  <a:moveTo>
                    <a:pt x="245363" y="601980"/>
                  </a:moveTo>
                  <a:lnTo>
                    <a:pt x="550163" y="601980"/>
                  </a:lnTo>
                  <a:lnTo>
                    <a:pt x="550163" y="304800"/>
                  </a:lnTo>
                  <a:lnTo>
                    <a:pt x="245363" y="304800"/>
                  </a:lnTo>
                  <a:lnTo>
                    <a:pt x="245363" y="601980"/>
                  </a:lnTo>
                  <a:close/>
                </a:path>
                <a:path w="1676400" h="609600">
                  <a:moveTo>
                    <a:pt x="1132332" y="320039"/>
                  </a:moveTo>
                  <a:lnTo>
                    <a:pt x="1437132" y="320039"/>
                  </a:lnTo>
                  <a:lnTo>
                    <a:pt x="1437132" y="24383"/>
                  </a:lnTo>
                  <a:lnTo>
                    <a:pt x="1132332" y="24383"/>
                  </a:lnTo>
                  <a:lnTo>
                    <a:pt x="1132332" y="320039"/>
                  </a:lnTo>
                  <a:close/>
                </a:path>
              </a:pathLst>
            </a:custGeom>
            <a:ln w="28575">
              <a:solidFill>
                <a:srgbClr val="FFFFFF"/>
              </a:solidFill>
            </a:ln>
          </p:spPr>
          <p:txBody>
            <a:bodyPr wrap="square" lIns="0" tIns="0" rIns="0" bIns="0" rtlCol="0"/>
            <a:lstStyle/>
            <a:p>
              <a:endParaRPr sz="1350"/>
            </a:p>
          </p:txBody>
        </p:sp>
        <p:pic>
          <p:nvPicPr>
            <p:cNvPr id="7" name="object 7"/>
            <p:cNvPicPr/>
            <p:nvPr/>
          </p:nvPicPr>
          <p:blipFill>
            <a:blip r:embed="rId4" cstate="print"/>
            <a:stretch>
              <a:fillRect/>
            </a:stretch>
          </p:blipFill>
          <p:spPr>
            <a:xfrm>
              <a:off x="7662672" y="3523487"/>
              <a:ext cx="3042666" cy="2187702"/>
            </a:xfrm>
            <a:prstGeom prst="rect">
              <a:avLst/>
            </a:prstGeom>
          </p:spPr>
        </p:pic>
      </p:grpSp>
      <p:sp>
        <p:nvSpPr>
          <p:cNvPr id="10" name="object 10"/>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8" name="object 8"/>
          <p:cNvSpPr txBox="1">
            <a:spLocks noGrp="1"/>
          </p:cNvSpPr>
          <p:nvPr>
            <p:ph type="title" idx="4294967295"/>
          </p:nvPr>
        </p:nvSpPr>
        <p:spPr>
          <a:xfrm>
            <a:off x="4507053" y="851479"/>
            <a:ext cx="4618840" cy="516969"/>
          </a:xfrm>
          <a:prstGeom prst="rect">
            <a:avLst/>
          </a:prstGeom>
        </p:spPr>
        <p:txBody>
          <a:bodyPr vert="horz" wrap="square" lIns="0" tIns="9049" rIns="0" bIns="0" rtlCol="0" anchor="ctr">
            <a:spAutoFit/>
          </a:bodyPr>
          <a:lstStyle/>
          <a:p>
            <a:pPr marL="9525">
              <a:lnSpc>
                <a:spcPct val="100000"/>
              </a:lnSpc>
              <a:spcBef>
                <a:spcPts val="71"/>
              </a:spcBef>
            </a:pPr>
            <a:r>
              <a:rPr spc="161" dirty="0"/>
              <a:t>Pattern</a:t>
            </a:r>
            <a:r>
              <a:rPr lang="en-IN" spc="161" dirty="0"/>
              <a:t>Learning</a:t>
            </a:r>
            <a:endParaRPr spc="161" dirty="0"/>
          </a:p>
        </p:txBody>
      </p:sp>
      <p:sp>
        <p:nvSpPr>
          <p:cNvPr id="12" name="object 12"/>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80</a:t>
            </a:fld>
            <a:endParaRPr sz="750">
              <a:latin typeface="Arial MT"/>
              <a:cs typeface="Arial MT"/>
            </a:endParaRPr>
          </a:p>
        </p:txBody>
      </p:sp>
      <p:sp>
        <p:nvSpPr>
          <p:cNvPr id="9" name="object 9"/>
          <p:cNvSpPr txBox="1"/>
          <p:nvPr/>
        </p:nvSpPr>
        <p:spPr>
          <a:xfrm>
            <a:off x="5907977" y="3569208"/>
            <a:ext cx="1899761" cy="1394613"/>
          </a:xfrm>
          <a:prstGeom prst="rect">
            <a:avLst/>
          </a:prstGeom>
        </p:spPr>
        <p:txBody>
          <a:bodyPr vert="horz" wrap="square" lIns="0" tIns="9525" rIns="0" bIns="0" rtlCol="0">
            <a:spAutoFit/>
          </a:bodyPr>
          <a:lstStyle/>
          <a:p>
            <a:pPr marL="9525" marR="3810">
              <a:spcBef>
                <a:spcPts val="75"/>
              </a:spcBef>
            </a:pPr>
            <a:r>
              <a:rPr spc="-4" dirty="0">
                <a:solidFill>
                  <a:srgbClr val="0000E4"/>
                </a:solidFill>
                <a:latin typeface="Arial MT"/>
                <a:cs typeface="Arial MT"/>
              </a:rPr>
              <a:t>Same pattern </a:t>
            </a:r>
            <a:r>
              <a:rPr dirty="0">
                <a:solidFill>
                  <a:srgbClr val="0000E4"/>
                </a:solidFill>
                <a:latin typeface="Arial MT"/>
                <a:cs typeface="Arial MT"/>
              </a:rPr>
              <a:t> </a:t>
            </a:r>
            <a:r>
              <a:rPr spc="-4" dirty="0">
                <a:solidFill>
                  <a:srgbClr val="0000E4"/>
                </a:solidFill>
                <a:latin typeface="Arial MT"/>
                <a:cs typeface="Arial MT"/>
              </a:rPr>
              <a:t>detector</a:t>
            </a:r>
            <a:r>
              <a:rPr spc="-11" dirty="0">
                <a:solidFill>
                  <a:srgbClr val="0000E4"/>
                </a:solidFill>
                <a:latin typeface="Arial MT"/>
                <a:cs typeface="Arial MT"/>
              </a:rPr>
              <a:t> </a:t>
            </a:r>
            <a:r>
              <a:rPr spc="-4" dirty="0">
                <a:solidFill>
                  <a:srgbClr val="0000E4"/>
                </a:solidFill>
                <a:latin typeface="Arial MT"/>
                <a:cs typeface="Arial MT"/>
              </a:rPr>
              <a:t>can</a:t>
            </a:r>
            <a:r>
              <a:rPr spc="-11" dirty="0">
                <a:solidFill>
                  <a:srgbClr val="0000E4"/>
                </a:solidFill>
                <a:latin typeface="Arial MT"/>
                <a:cs typeface="Arial MT"/>
              </a:rPr>
              <a:t> </a:t>
            </a:r>
            <a:r>
              <a:rPr spc="-4" dirty="0">
                <a:solidFill>
                  <a:srgbClr val="0000E4"/>
                </a:solidFill>
                <a:latin typeface="Arial MT"/>
                <a:cs typeface="Arial MT"/>
              </a:rPr>
              <a:t>move </a:t>
            </a:r>
            <a:r>
              <a:rPr spc="-491" dirty="0">
                <a:solidFill>
                  <a:srgbClr val="0000E4"/>
                </a:solidFill>
                <a:latin typeface="Arial MT"/>
                <a:cs typeface="Arial MT"/>
              </a:rPr>
              <a:t> </a:t>
            </a:r>
            <a:r>
              <a:rPr spc="-4" dirty="0">
                <a:solidFill>
                  <a:srgbClr val="0000E4"/>
                </a:solidFill>
                <a:latin typeface="Arial MT"/>
                <a:cs typeface="Arial MT"/>
              </a:rPr>
              <a:t>around and detect </a:t>
            </a:r>
            <a:r>
              <a:rPr spc="-491" dirty="0">
                <a:solidFill>
                  <a:srgbClr val="0000E4"/>
                </a:solidFill>
                <a:latin typeface="Arial MT"/>
                <a:cs typeface="Arial MT"/>
              </a:rPr>
              <a:t> </a:t>
            </a:r>
            <a:r>
              <a:rPr spc="-4" dirty="0">
                <a:solidFill>
                  <a:srgbClr val="0000E4"/>
                </a:solidFill>
                <a:latin typeface="Arial MT"/>
                <a:cs typeface="Arial MT"/>
              </a:rPr>
              <a:t>eyes </a:t>
            </a:r>
            <a:r>
              <a:rPr dirty="0">
                <a:solidFill>
                  <a:srgbClr val="0000E4"/>
                </a:solidFill>
                <a:latin typeface="Arial MT"/>
                <a:cs typeface="Arial MT"/>
              </a:rPr>
              <a:t>at </a:t>
            </a:r>
            <a:r>
              <a:rPr spc="-8" dirty="0">
                <a:solidFill>
                  <a:srgbClr val="0000E4"/>
                </a:solidFill>
                <a:latin typeface="Arial MT"/>
                <a:cs typeface="Arial MT"/>
              </a:rPr>
              <a:t>different </a:t>
            </a:r>
            <a:r>
              <a:rPr spc="-4" dirty="0">
                <a:solidFill>
                  <a:srgbClr val="0000E4"/>
                </a:solidFill>
                <a:latin typeface="Arial MT"/>
                <a:cs typeface="Arial MT"/>
              </a:rPr>
              <a:t> positions</a:t>
            </a:r>
            <a:r>
              <a:rPr spc="11" dirty="0">
                <a:solidFill>
                  <a:srgbClr val="0000E4"/>
                </a:solidFill>
                <a:latin typeface="Arial MT"/>
                <a:cs typeface="Arial MT"/>
              </a:rPr>
              <a:t> </a:t>
            </a:r>
            <a:r>
              <a:rPr dirty="0">
                <a:solidFill>
                  <a:srgbClr val="0000E4"/>
                </a:solidFill>
                <a:latin typeface="Arial MT"/>
                <a:cs typeface="Arial MT"/>
              </a:rPr>
              <a:t>!</a:t>
            </a:r>
            <a:endParaRPr>
              <a:latin typeface="Arial MT"/>
              <a:cs typeface="Arial MT"/>
            </a:endParaRPr>
          </a:p>
        </p:txBody>
      </p:sp>
      <p:sp>
        <p:nvSpPr>
          <p:cNvPr id="11" name="Title 1">
            <a:extLst>
              <a:ext uri="{FF2B5EF4-FFF2-40B4-BE49-F238E27FC236}">
                <a16:creationId xmlns:a16="http://schemas.microsoft.com/office/drawing/2014/main" id="{D3890EC7-19F0-4D77-E353-59493FF244AD}"/>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p:txBody>
          <a:bodyPr/>
          <a:lstStyle/>
          <a:p>
            <a:r>
              <a:rPr lang="it-IT"/>
              <a:t>Ms.Shivani Sharma              COMPUTER VISION  UNIT- 1</a:t>
            </a:r>
            <a:endParaRPr lang="en-IN"/>
          </a:p>
        </p:txBody>
      </p:sp>
      <p:sp>
        <p:nvSpPr>
          <p:cNvPr id="14" name="Slide Number Placeholder 13"/>
          <p:cNvSpPr>
            <a:spLocks noGrp="1"/>
          </p:cNvSpPr>
          <p:nvPr>
            <p:ph type="sldNum" sz="quarter" idx="12"/>
          </p:nvPr>
        </p:nvSpPr>
        <p:spPr/>
        <p:txBody>
          <a:bodyPr/>
          <a:lstStyle/>
          <a:p>
            <a:fld id="{948C9BFC-5A87-4A3D-9E47-B247C20123F2}" type="slidenum">
              <a:rPr lang="en-IN" smtClean="0"/>
              <a:t>80</a:t>
            </a:fld>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79067" y="1266297"/>
            <a:ext cx="5413868" cy="311826"/>
          </a:xfrm>
          <a:prstGeom prst="rect">
            <a:avLst/>
          </a:prstGeom>
        </p:spPr>
      </p:pic>
      <p:sp>
        <p:nvSpPr>
          <p:cNvPr id="5" name="object 5"/>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7" name="object 7"/>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81</a:t>
            </a:fld>
            <a:endParaRPr sz="750">
              <a:latin typeface="Arial MT"/>
              <a:cs typeface="Arial MT"/>
            </a:endParaRPr>
          </a:p>
        </p:txBody>
      </p:sp>
      <p:sp>
        <p:nvSpPr>
          <p:cNvPr id="4" name="object 4"/>
          <p:cNvSpPr txBox="1"/>
          <p:nvPr/>
        </p:nvSpPr>
        <p:spPr>
          <a:xfrm>
            <a:off x="516255" y="2075268"/>
            <a:ext cx="7977188" cy="2559964"/>
          </a:xfrm>
          <a:prstGeom prst="rect">
            <a:avLst/>
          </a:prstGeom>
        </p:spPr>
        <p:txBody>
          <a:bodyPr vert="horz" wrap="square" lIns="0" tIns="9049" rIns="0" bIns="0" rtlCol="0">
            <a:spAutoFit/>
          </a:bodyPr>
          <a:lstStyle/>
          <a:p>
            <a:pPr marL="266700" indent="-257175">
              <a:spcBef>
                <a:spcPts val="71"/>
              </a:spcBef>
              <a:buClr>
                <a:srgbClr val="6A6AFF"/>
              </a:buClr>
              <a:buFont typeface="Wingdings"/>
              <a:buChar char=""/>
              <a:tabLst>
                <a:tab pos="266700" algn="l"/>
              </a:tabLst>
            </a:pPr>
            <a:r>
              <a:rPr sz="2100" dirty="0">
                <a:latin typeface="Arial MT"/>
                <a:cs typeface="Arial MT"/>
              </a:rPr>
              <a:t>Convolution</a:t>
            </a:r>
            <a:r>
              <a:rPr sz="2100" spc="4" dirty="0">
                <a:latin typeface="Arial MT"/>
                <a:cs typeface="Arial MT"/>
              </a:rPr>
              <a:t> </a:t>
            </a:r>
            <a:r>
              <a:rPr sz="2100" spc="-4" dirty="0">
                <a:latin typeface="Arial MT"/>
                <a:cs typeface="Arial MT"/>
              </a:rPr>
              <a:t>Neural</a:t>
            </a:r>
            <a:r>
              <a:rPr sz="2100" spc="8" dirty="0">
                <a:latin typeface="Arial MT"/>
                <a:cs typeface="Arial MT"/>
              </a:rPr>
              <a:t> </a:t>
            </a:r>
            <a:r>
              <a:rPr sz="2100" spc="-4" dirty="0">
                <a:latin typeface="Arial MT"/>
                <a:cs typeface="Arial MT"/>
              </a:rPr>
              <a:t>Networks</a:t>
            </a:r>
            <a:r>
              <a:rPr sz="2100" spc="8" dirty="0">
                <a:latin typeface="Arial MT"/>
                <a:cs typeface="Arial MT"/>
              </a:rPr>
              <a:t> </a:t>
            </a:r>
            <a:r>
              <a:rPr sz="2100" spc="-4" dirty="0">
                <a:latin typeface="Arial MT"/>
                <a:cs typeface="Arial MT"/>
              </a:rPr>
              <a:t>(CNNs)</a:t>
            </a:r>
            <a:r>
              <a:rPr sz="2100" spc="11" dirty="0">
                <a:latin typeface="Arial MT"/>
                <a:cs typeface="Arial MT"/>
              </a:rPr>
              <a:t> </a:t>
            </a:r>
            <a:r>
              <a:rPr sz="2100" dirty="0">
                <a:latin typeface="Arial MT"/>
                <a:cs typeface="Arial MT"/>
              </a:rPr>
              <a:t>use parameter</a:t>
            </a:r>
            <a:r>
              <a:rPr sz="2100" spc="8" dirty="0">
                <a:latin typeface="Arial MT"/>
                <a:cs typeface="Arial MT"/>
              </a:rPr>
              <a:t> </a:t>
            </a:r>
            <a:r>
              <a:rPr sz="2100" dirty="0">
                <a:latin typeface="Arial MT"/>
                <a:cs typeface="Arial MT"/>
              </a:rPr>
              <a:t>sharing.</a:t>
            </a:r>
            <a:endParaRPr sz="2100">
              <a:latin typeface="Arial MT"/>
              <a:cs typeface="Arial MT"/>
            </a:endParaRPr>
          </a:p>
          <a:p>
            <a:pPr>
              <a:spcBef>
                <a:spcPts val="38"/>
              </a:spcBef>
              <a:buClr>
                <a:srgbClr val="6A6AFF"/>
              </a:buClr>
              <a:buFont typeface="Wingdings"/>
              <a:buChar char=""/>
            </a:pPr>
            <a:endParaRPr sz="3038">
              <a:latin typeface="Arial MT"/>
              <a:cs typeface="Arial MT"/>
            </a:endParaRPr>
          </a:p>
          <a:p>
            <a:pPr marL="266700" marR="179546" indent="-257175">
              <a:buClr>
                <a:srgbClr val="6A6AFF"/>
              </a:buClr>
              <a:buFont typeface="Wingdings"/>
              <a:buChar char=""/>
              <a:tabLst>
                <a:tab pos="266700" algn="l"/>
              </a:tabLst>
            </a:pPr>
            <a:r>
              <a:rPr sz="2100" spc="-4" dirty="0">
                <a:latin typeface="Arial MT"/>
                <a:cs typeface="Arial MT"/>
              </a:rPr>
              <a:t>Small</a:t>
            </a:r>
            <a:r>
              <a:rPr sz="2100" spc="15" dirty="0">
                <a:latin typeface="Arial MT"/>
                <a:cs typeface="Arial MT"/>
              </a:rPr>
              <a:t> </a:t>
            </a:r>
            <a:r>
              <a:rPr sz="2100" spc="-4" dirty="0">
                <a:latin typeface="Arial MT"/>
                <a:cs typeface="Arial MT"/>
              </a:rPr>
              <a:t>pattern</a:t>
            </a:r>
            <a:r>
              <a:rPr sz="2100" spc="11" dirty="0">
                <a:latin typeface="Arial MT"/>
                <a:cs typeface="Arial MT"/>
              </a:rPr>
              <a:t> </a:t>
            </a:r>
            <a:r>
              <a:rPr sz="2100" dirty="0">
                <a:latin typeface="Arial MT"/>
                <a:cs typeface="Arial MT"/>
              </a:rPr>
              <a:t>detectors</a:t>
            </a:r>
            <a:r>
              <a:rPr sz="2100" spc="4" dirty="0">
                <a:latin typeface="Arial MT"/>
                <a:cs typeface="Arial MT"/>
              </a:rPr>
              <a:t> </a:t>
            </a:r>
            <a:r>
              <a:rPr sz="2100" spc="-4" dirty="0">
                <a:latin typeface="Arial MT"/>
                <a:cs typeface="Arial MT"/>
              </a:rPr>
              <a:t>called</a:t>
            </a:r>
            <a:r>
              <a:rPr sz="2100" spc="34" dirty="0">
                <a:latin typeface="Arial MT"/>
                <a:cs typeface="Arial MT"/>
              </a:rPr>
              <a:t> </a:t>
            </a:r>
            <a:r>
              <a:rPr sz="2100" b="1" dirty="0">
                <a:solidFill>
                  <a:srgbClr val="0000E4"/>
                </a:solidFill>
                <a:latin typeface="Arial"/>
                <a:cs typeface="Arial"/>
              </a:rPr>
              <a:t>filters</a:t>
            </a:r>
            <a:r>
              <a:rPr sz="2100" dirty="0">
                <a:latin typeface="Arial MT"/>
                <a:cs typeface="Arial MT"/>
              </a:rPr>
              <a:t>,</a:t>
            </a:r>
            <a:r>
              <a:rPr sz="2100" spc="-11" dirty="0">
                <a:latin typeface="Arial MT"/>
                <a:cs typeface="Arial MT"/>
              </a:rPr>
              <a:t> </a:t>
            </a:r>
            <a:r>
              <a:rPr sz="2100" spc="-4" dirty="0">
                <a:latin typeface="Arial MT"/>
                <a:cs typeface="Arial MT"/>
              </a:rPr>
              <a:t>are</a:t>
            </a:r>
            <a:r>
              <a:rPr sz="2100" spc="19" dirty="0">
                <a:latin typeface="Arial MT"/>
                <a:cs typeface="Arial MT"/>
              </a:rPr>
              <a:t> </a:t>
            </a:r>
            <a:r>
              <a:rPr sz="2100" spc="-4" dirty="0">
                <a:latin typeface="Arial MT"/>
                <a:cs typeface="Arial MT"/>
              </a:rPr>
              <a:t>used</a:t>
            </a:r>
            <a:r>
              <a:rPr sz="2100" spc="4" dirty="0">
                <a:latin typeface="Arial MT"/>
                <a:cs typeface="Arial MT"/>
              </a:rPr>
              <a:t> </a:t>
            </a:r>
            <a:r>
              <a:rPr sz="2100" spc="-4" dirty="0">
                <a:latin typeface="Arial MT"/>
                <a:cs typeface="Arial MT"/>
              </a:rPr>
              <a:t>to</a:t>
            </a:r>
            <a:r>
              <a:rPr sz="2100" spc="11" dirty="0">
                <a:latin typeface="Arial MT"/>
                <a:cs typeface="Arial MT"/>
              </a:rPr>
              <a:t> </a:t>
            </a:r>
            <a:r>
              <a:rPr sz="2100" spc="-4" dirty="0">
                <a:latin typeface="Arial MT"/>
                <a:cs typeface="Arial MT"/>
              </a:rPr>
              <a:t>convolve</a:t>
            </a:r>
            <a:r>
              <a:rPr sz="2100" spc="4" dirty="0">
                <a:latin typeface="Arial MT"/>
                <a:cs typeface="Arial MT"/>
              </a:rPr>
              <a:t> </a:t>
            </a:r>
            <a:r>
              <a:rPr sz="2100" spc="-4" dirty="0">
                <a:latin typeface="Arial MT"/>
                <a:cs typeface="Arial MT"/>
              </a:rPr>
              <a:t>over </a:t>
            </a:r>
            <a:r>
              <a:rPr sz="2100" spc="-574" dirty="0">
                <a:latin typeface="Arial MT"/>
                <a:cs typeface="Arial MT"/>
              </a:rPr>
              <a:t> </a:t>
            </a:r>
            <a:r>
              <a:rPr sz="2100" spc="-4" dirty="0">
                <a:latin typeface="Arial MT"/>
                <a:cs typeface="Arial MT"/>
              </a:rPr>
              <a:t>the</a:t>
            </a:r>
            <a:r>
              <a:rPr sz="2100" spc="4" dirty="0">
                <a:latin typeface="Arial MT"/>
                <a:cs typeface="Arial MT"/>
              </a:rPr>
              <a:t> </a:t>
            </a:r>
            <a:r>
              <a:rPr sz="2100" dirty="0">
                <a:latin typeface="Arial MT"/>
                <a:cs typeface="Arial MT"/>
              </a:rPr>
              <a:t>entire</a:t>
            </a:r>
            <a:r>
              <a:rPr sz="2100" spc="-4" dirty="0">
                <a:latin typeface="Arial MT"/>
                <a:cs typeface="Arial MT"/>
              </a:rPr>
              <a:t> image.</a:t>
            </a:r>
            <a:endParaRPr sz="2100">
              <a:latin typeface="Arial MT"/>
              <a:cs typeface="Arial MT"/>
            </a:endParaRPr>
          </a:p>
          <a:p>
            <a:pPr>
              <a:spcBef>
                <a:spcPts val="38"/>
              </a:spcBef>
              <a:buClr>
                <a:srgbClr val="6A6AFF"/>
              </a:buClr>
              <a:buFont typeface="Wingdings"/>
              <a:buChar char=""/>
            </a:pPr>
            <a:endParaRPr sz="3038">
              <a:latin typeface="Arial MT"/>
              <a:cs typeface="Arial MT"/>
            </a:endParaRPr>
          </a:p>
          <a:p>
            <a:pPr marL="266700" marR="3810" indent="-257175">
              <a:buClr>
                <a:srgbClr val="6A6AFF"/>
              </a:buClr>
              <a:buFont typeface="Wingdings"/>
              <a:buChar char=""/>
              <a:tabLst>
                <a:tab pos="266700" algn="l"/>
                <a:tab pos="4273868" algn="l"/>
              </a:tabLst>
            </a:pPr>
            <a:r>
              <a:rPr sz="2100" spc="-4" dirty="0">
                <a:latin typeface="Arial MT"/>
                <a:cs typeface="Arial MT"/>
              </a:rPr>
              <a:t>These</a:t>
            </a:r>
            <a:r>
              <a:rPr sz="2100" spc="19" dirty="0">
                <a:latin typeface="Arial MT"/>
                <a:cs typeface="Arial MT"/>
              </a:rPr>
              <a:t> </a:t>
            </a:r>
            <a:r>
              <a:rPr sz="2100" dirty="0">
                <a:latin typeface="Arial MT"/>
                <a:cs typeface="Arial MT"/>
              </a:rPr>
              <a:t>filters</a:t>
            </a:r>
            <a:r>
              <a:rPr sz="2100" spc="4" dirty="0">
                <a:latin typeface="Arial MT"/>
                <a:cs typeface="Arial MT"/>
              </a:rPr>
              <a:t> </a:t>
            </a:r>
            <a:r>
              <a:rPr sz="2100" spc="-4" dirty="0">
                <a:latin typeface="Arial MT"/>
                <a:cs typeface="Arial MT"/>
              </a:rPr>
              <a:t>are</a:t>
            </a:r>
            <a:r>
              <a:rPr sz="2100" spc="11" dirty="0">
                <a:latin typeface="Arial MT"/>
                <a:cs typeface="Arial MT"/>
              </a:rPr>
              <a:t> </a:t>
            </a:r>
            <a:r>
              <a:rPr sz="2100" spc="-4" dirty="0">
                <a:latin typeface="Arial MT"/>
                <a:cs typeface="Arial MT"/>
              </a:rPr>
              <a:t>learned</a:t>
            </a:r>
            <a:r>
              <a:rPr sz="2100" spc="4" dirty="0">
                <a:latin typeface="Arial MT"/>
                <a:cs typeface="Arial MT"/>
              </a:rPr>
              <a:t> </a:t>
            </a:r>
            <a:r>
              <a:rPr sz="2100" dirty="0">
                <a:latin typeface="Arial MT"/>
                <a:cs typeface="Arial MT"/>
              </a:rPr>
              <a:t>through	</a:t>
            </a:r>
            <a:r>
              <a:rPr sz="2100" spc="-4" dirty="0">
                <a:latin typeface="Arial MT"/>
                <a:cs typeface="Arial MT"/>
              </a:rPr>
              <a:t>NN</a:t>
            </a:r>
            <a:r>
              <a:rPr sz="2100" dirty="0">
                <a:latin typeface="Arial MT"/>
                <a:cs typeface="Arial MT"/>
              </a:rPr>
              <a:t> training</a:t>
            </a:r>
            <a:r>
              <a:rPr sz="2100" spc="4" dirty="0">
                <a:latin typeface="Arial MT"/>
                <a:cs typeface="Arial MT"/>
              </a:rPr>
              <a:t> </a:t>
            </a:r>
            <a:r>
              <a:rPr sz="2100" spc="-4" dirty="0">
                <a:latin typeface="Arial MT"/>
                <a:cs typeface="Arial MT"/>
              </a:rPr>
              <a:t>in the</a:t>
            </a:r>
            <a:r>
              <a:rPr sz="2100" spc="-8" dirty="0">
                <a:latin typeface="Arial MT"/>
                <a:cs typeface="Arial MT"/>
              </a:rPr>
              <a:t> </a:t>
            </a:r>
            <a:r>
              <a:rPr sz="2100" spc="-4" dirty="0">
                <a:latin typeface="Arial MT"/>
                <a:cs typeface="Arial MT"/>
              </a:rPr>
              <a:t>same</a:t>
            </a:r>
            <a:r>
              <a:rPr sz="2100" spc="4" dirty="0">
                <a:latin typeface="Arial MT"/>
                <a:cs typeface="Arial MT"/>
              </a:rPr>
              <a:t> </a:t>
            </a:r>
            <a:r>
              <a:rPr sz="2100" spc="-4" dirty="0">
                <a:latin typeface="Arial MT"/>
                <a:cs typeface="Arial MT"/>
              </a:rPr>
              <a:t>way as </a:t>
            </a:r>
            <a:r>
              <a:rPr sz="2100" spc="-570" dirty="0">
                <a:latin typeface="Arial MT"/>
                <a:cs typeface="Arial MT"/>
              </a:rPr>
              <a:t> </a:t>
            </a:r>
            <a:r>
              <a:rPr sz="2100" spc="-4" dirty="0">
                <a:latin typeface="Arial MT"/>
                <a:cs typeface="Arial MT"/>
              </a:rPr>
              <a:t>in</a:t>
            </a:r>
            <a:r>
              <a:rPr sz="2100" dirty="0">
                <a:latin typeface="Arial MT"/>
                <a:cs typeface="Arial MT"/>
              </a:rPr>
              <a:t> </a:t>
            </a:r>
            <a:r>
              <a:rPr sz="2100" spc="-4" dirty="0">
                <a:latin typeface="Arial MT"/>
                <a:cs typeface="Arial MT"/>
              </a:rPr>
              <a:t>fully connected</a:t>
            </a:r>
            <a:r>
              <a:rPr sz="2100" spc="8" dirty="0">
                <a:latin typeface="Arial MT"/>
                <a:cs typeface="Arial MT"/>
              </a:rPr>
              <a:t> </a:t>
            </a:r>
            <a:r>
              <a:rPr sz="2100" dirty="0">
                <a:latin typeface="Arial MT"/>
                <a:cs typeface="Arial MT"/>
              </a:rPr>
              <a:t>networks.</a:t>
            </a:r>
            <a:endParaRPr sz="2100">
              <a:latin typeface="Arial MT"/>
              <a:cs typeface="Arial MT"/>
            </a:endParaRPr>
          </a:p>
        </p:txBody>
      </p:sp>
      <p:sp>
        <p:nvSpPr>
          <p:cNvPr id="3" name="Title 1">
            <a:extLst>
              <a:ext uri="{FF2B5EF4-FFF2-40B4-BE49-F238E27FC236}">
                <a16:creationId xmlns:a16="http://schemas.microsoft.com/office/drawing/2014/main" id="{925D9988-BDC8-1349-022F-CDB0E36C4EA3}"/>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79067" y="1266297"/>
            <a:ext cx="5413868" cy="311826"/>
          </a:xfrm>
          <a:prstGeom prst="rect">
            <a:avLst/>
          </a:prstGeom>
        </p:spPr>
      </p:pic>
      <p:sp>
        <p:nvSpPr>
          <p:cNvPr id="5" name="object 5"/>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7" name="object 7"/>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82</a:t>
            </a:fld>
            <a:endParaRPr sz="750">
              <a:latin typeface="Arial MT"/>
              <a:cs typeface="Arial MT"/>
            </a:endParaRPr>
          </a:p>
        </p:txBody>
      </p:sp>
      <p:sp>
        <p:nvSpPr>
          <p:cNvPr id="4" name="object 4"/>
          <p:cNvSpPr txBox="1"/>
          <p:nvPr/>
        </p:nvSpPr>
        <p:spPr>
          <a:xfrm>
            <a:off x="516255" y="1925574"/>
            <a:ext cx="7815739" cy="2982131"/>
          </a:xfrm>
          <a:prstGeom prst="rect">
            <a:avLst/>
          </a:prstGeom>
        </p:spPr>
        <p:txBody>
          <a:bodyPr vert="horz" wrap="square" lIns="0" tIns="10001" rIns="0" bIns="0" rtlCol="0">
            <a:spAutoFit/>
          </a:bodyPr>
          <a:lstStyle/>
          <a:p>
            <a:pPr marL="266700" marR="279559" indent="-257175">
              <a:spcBef>
                <a:spcPts val="79"/>
              </a:spcBef>
              <a:buClr>
                <a:srgbClr val="6A6AFF"/>
              </a:buClr>
              <a:buFont typeface="Wingdings"/>
              <a:buChar char=""/>
              <a:tabLst>
                <a:tab pos="266700" algn="l"/>
              </a:tabLst>
            </a:pPr>
            <a:r>
              <a:rPr sz="1950" dirty="0">
                <a:latin typeface="Arial MT"/>
                <a:cs typeface="Arial MT"/>
              </a:rPr>
              <a:t>Just</a:t>
            </a:r>
            <a:r>
              <a:rPr sz="1950" spc="-11" dirty="0">
                <a:latin typeface="Arial MT"/>
                <a:cs typeface="Arial MT"/>
              </a:rPr>
              <a:t> </a:t>
            </a:r>
            <a:r>
              <a:rPr sz="1950" dirty="0">
                <a:latin typeface="Arial MT"/>
                <a:cs typeface="Arial MT"/>
              </a:rPr>
              <a:t>like</a:t>
            </a:r>
            <a:r>
              <a:rPr sz="1950" spc="4" dirty="0">
                <a:latin typeface="Arial MT"/>
                <a:cs typeface="Arial MT"/>
              </a:rPr>
              <a:t> </a:t>
            </a:r>
            <a:r>
              <a:rPr sz="1950" dirty="0">
                <a:latin typeface="Arial MT"/>
                <a:cs typeface="Arial MT"/>
              </a:rPr>
              <a:t>a</a:t>
            </a:r>
            <a:r>
              <a:rPr sz="1950" spc="4" dirty="0">
                <a:latin typeface="Arial MT"/>
                <a:cs typeface="Arial MT"/>
              </a:rPr>
              <a:t> </a:t>
            </a:r>
            <a:r>
              <a:rPr sz="1950" dirty="0">
                <a:latin typeface="Arial MT"/>
                <a:cs typeface="Arial MT"/>
              </a:rPr>
              <a:t>hidden layer</a:t>
            </a:r>
            <a:r>
              <a:rPr sz="1950" spc="-8" dirty="0">
                <a:latin typeface="Arial MT"/>
                <a:cs typeface="Arial MT"/>
              </a:rPr>
              <a:t> </a:t>
            </a:r>
            <a:r>
              <a:rPr sz="1950" dirty="0">
                <a:latin typeface="Arial MT"/>
                <a:cs typeface="Arial MT"/>
              </a:rPr>
              <a:t>in</a:t>
            </a:r>
            <a:r>
              <a:rPr sz="1950" spc="4" dirty="0">
                <a:latin typeface="Arial MT"/>
                <a:cs typeface="Arial MT"/>
              </a:rPr>
              <a:t> </a:t>
            </a:r>
            <a:r>
              <a:rPr sz="1950" dirty="0">
                <a:latin typeface="Arial MT"/>
                <a:cs typeface="Arial MT"/>
              </a:rPr>
              <a:t>a</a:t>
            </a:r>
            <a:r>
              <a:rPr sz="1950" spc="4" dirty="0">
                <a:latin typeface="Arial MT"/>
                <a:cs typeface="Arial MT"/>
              </a:rPr>
              <a:t> </a:t>
            </a:r>
            <a:r>
              <a:rPr sz="1950" dirty="0">
                <a:latin typeface="Arial MT"/>
                <a:cs typeface="Arial MT"/>
              </a:rPr>
              <a:t>fully connected</a:t>
            </a:r>
            <a:r>
              <a:rPr sz="1950" spc="-11" dirty="0">
                <a:latin typeface="Arial MT"/>
                <a:cs typeface="Arial MT"/>
              </a:rPr>
              <a:t> </a:t>
            </a:r>
            <a:r>
              <a:rPr sz="1950" dirty="0">
                <a:latin typeface="Arial MT"/>
                <a:cs typeface="Arial MT"/>
              </a:rPr>
              <a:t>NN,</a:t>
            </a:r>
            <a:r>
              <a:rPr sz="1950" spc="-4" dirty="0">
                <a:latin typeface="Arial MT"/>
                <a:cs typeface="Arial MT"/>
              </a:rPr>
              <a:t> </a:t>
            </a:r>
            <a:r>
              <a:rPr sz="1950" dirty="0">
                <a:latin typeface="Arial MT"/>
                <a:cs typeface="Arial MT"/>
              </a:rPr>
              <a:t>convolution</a:t>
            </a:r>
            <a:r>
              <a:rPr sz="1950" spc="-15" dirty="0">
                <a:latin typeface="Arial MT"/>
                <a:cs typeface="Arial MT"/>
              </a:rPr>
              <a:t> </a:t>
            </a:r>
            <a:r>
              <a:rPr sz="1950" dirty="0">
                <a:latin typeface="Arial MT"/>
                <a:cs typeface="Arial MT"/>
              </a:rPr>
              <a:t>layers </a:t>
            </a:r>
            <a:r>
              <a:rPr sz="1950" spc="-533" dirty="0">
                <a:latin typeface="Arial MT"/>
                <a:cs typeface="Arial MT"/>
              </a:rPr>
              <a:t> </a:t>
            </a:r>
            <a:r>
              <a:rPr sz="1950" dirty="0">
                <a:latin typeface="Arial MT"/>
                <a:cs typeface="Arial MT"/>
              </a:rPr>
              <a:t>are</a:t>
            </a:r>
            <a:r>
              <a:rPr sz="1950" spc="-4" dirty="0">
                <a:latin typeface="Arial MT"/>
                <a:cs typeface="Arial MT"/>
              </a:rPr>
              <a:t> </a:t>
            </a:r>
            <a:r>
              <a:rPr sz="1950" dirty="0">
                <a:latin typeface="Arial MT"/>
                <a:cs typeface="Arial MT"/>
              </a:rPr>
              <a:t>used</a:t>
            </a:r>
            <a:r>
              <a:rPr sz="1950" spc="-8" dirty="0">
                <a:latin typeface="Arial MT"/>
                <a:cs typeface="Arial MT"/>
              </a:rPr>
              <a:t> </a:t>
            </a:r>
            <a:r>
              <a:rPr sz="1950" dirty="0">
                <a:latin typeface="Arial MT"/>
                <a:cs typeface="Arial MT"/>
              </a:rPr>
              <a:t>in CNNs.</a:t>
            </a:r>
            <a:endParaRPr sz="1950">
              <a:latin typeface="Arial MT"/>
              <a:cs typeface="Arial MT"/>
            </a:endParaRPr>
          </a:p>
          <a:p>
            <a:pPr>
              <a:spcBef>
                <a:spcPts val="41"/>
              </a:spcBef>
              <a:buClr>
                <a:srgbClr val="6A6AFF"/>
              </a:buClr>
              <a:buFont typeface="Wingdings"/>
              <a:buChar char=""/>
            </a:pPr>
            <a:endParaRPr sz="2813">
              <a:latin typeface="Arial MT"/>
              <a:cs typeface="Arial MT"/>
            </a:endParaRPr>
          </a:p>
          <a:p>
            <a:pPr marL="266700" indent="-257175">
              <a:buClr>
                <a:srgbClr val="6A6AFF"/>
              </a:buClr>
              <a:buFont typeface="Wingdings"/>
              <a:buChar char=""/>
              <a:tabLst>
                <a:tab pos="266700" algn="l"/>
                <a:tab pos="5876449" algn="l"/>
              </a:tabLst>
            </a:pPr>
            <a:r>
              <a:rPr sz="1950" dirty="0">
                <a:latin typeface="Arial MT"/>
                <a:cs typeface="Arial MT"/>
              </a:rPr>
              <a:t>To</a:t>
            </a:r>
            <a:r>
              <a:rPr sz="1950" spc="11" dirty="0">
                <a:latin typeface="Arial MT"/>
                <a:cs typeface="Arial MT"/>
              </a:rPr>
              <a:t> </a:t>
            </a:r>
            <a:r>
              <a:rPr sz="1950" dirty="0">
                <a:latin typeface="Arial MT"/>
                <a:cs typeface="Arial MT"/>
              </a:rPr>
              <a:t>handle</a:t>
            </a:r>
            <a:r>
              <a:rPr sz="1950" spc="-4" dirty="0">
                <a:latin typeface="Arial MT"/>
                <a:cs typeface="Arial MT"/>
              </a:rPr>
              <a:t> </a:t>
            </a:r>
            <a:r>
              <a:rPr sz="1950" dirty="0">
                <a:latin typeface="Arial MT"/>
                <a:cs typeface="Arial MT"/>
              </a:rPr>
              <a:t>large</a:t>
            </a:r>
            <a:r>
              <a:rPr sz="1950" spc="8" dirty="0">
                <a:latin typeface="Arial MT"/>
                <a:cs typeface="Arial MT"/>
              </a:rPr>
              <a:t> </a:t>
            </a:r>
            <a:r>
              <a:rPr sz="1950" dirty="0">
                <a:latin typeface="Arial MT"/>
                <a:cs typeface="Arial MT"/>
              </a:rPr>
              <a:t>size of</a:t>
            </a:r>
            <a:r>
              <a:rPr sz="1950" spc="8" dirty="0">
                <a:latin typeface="Arial MT"/>
                <a:cs typeface="Arial MT"/>
              </a:rPr>
              <a:t> </a:t>
            </a:r>
            <a:r>
              <a:rPr sz="1950" dirty="0">
                <a:latin typeface="Arial MT"/>
                <a:cs typeface="Arial MT"/>
              </a:rPr>
              <a:t>image data,</a:t>
            </a:r>
            <a:r>
              <a:rPr sz="1950" spc="8" dirty="0">
                <a:latin typeface="Arial MT"/>
                <a:cs typeface="Arial MT"/>
              </a:rPr>
              <a:t> </a:t>
            </a:r>
            <a:r>
              <a:rPr sz="1950" dirty="0">
                <a:latin typeface="Arial MT"/>
                <a:cs typeface="Arial MT"/>
              </a:rPr>
              <a:t>pooling</a:t>
            </a:r>
            <a:r>
              <a:rPr sz="1950" spc="-4" dirty="0">
                <a:latin typeface="Arial MT"/>
                <a:cs typeface="Arial MT"/>
              </a:rPr>
              <a:t> </a:t>
            </a:r>
            <a:r>
              <a:rPr sz="1950" dirty="0">
                <a:latin typeface="Arial MT"/>
                <a:cs typeface="Arial MT"/>
              </a:rPr>
              <a:t>layers	are</a:t>
            </a:r>
            <a:r>
              <a:rPr sz="1950" spc="-23" dirty="0">
                <a:latin typeface="Arial MT"/>
                <a:cs typeface="Arial MT"/>
              </a:rPr>
              <a:t> </a:t>
            </a:r>
            <a:r>
              <a:rPr sz="1950" dirty="0">
                <a:latin typeface="Arial MT"/>
                <a:cs typeface="Arial MT"/>
              </a:rPr>
              <a:t>introduced.</a:t>
            </a:r>
            <a:endParaRPr sz="1950">
              <a:latin typeface="Arial MT"/>
              <a:cs typeface="Arial MT"/>
            </a:endParaRPr>
          </a:p>
          <a:p>
            <a:pPr>
              <a:lnSpc>
                <a:spcPct val="100000"/>
              </a:lnSpc>
              <a:buClr>
                <a:srgbClr val="6A6AFF"/>
              </a:buClr>
              <a:buFont typeface="Wingdings"/>
              <a:buChar char=""/>
            </a:pPr>
            <a:endParaRPr sz="2850">
              <a:latin typeface="Arial MT"/>
              <a:cs typeface="Arial MT"/>
            </a:endParaRPr>
          </a:p>
          <a:p>
            <a:pPr marL="266700" marR="3810" indent="-257175">
              <a:buClr>
                <a:srgbClr val="6A6AFF"/>
              </a:buClr>
              <a:buFont typeface="Wingdings"/>
              <a:buChar char=""/>
              <a:tabLst>
                <a:tab pos="266700" algn="l"/>
              </a:tabLst>
            </a:pPr>
            <a:r>
              <a:rPr sz="1950" dirty="0">
                <a:latin typeface="Arial MT"/>
                <a:cs typeface="Arial MT"/>
              </a:rPr>
              <a:t>Normalization layers are used in </a:t>
            </a:r>
            <a:r>
              <a:rPr sz="1950" spc="-4" dirty="0">
                <a:latin typeface="Arial MT"/>
                <a:cs typeface="Arial MT"/>
              </a:rPr>
              <a:t>the </a:t>
            </a:r>
            <a:r>
              <a:rPr sz="1950" dirty="0">
                <a:latin typeface="Arial MT"/>
                <a:cs typeface="Arial MT"/>
              </a:rPr>
              <a:t>CNN architectures to accelerate </a:t>
            </a:r>
            <a:r>
              <a:rPr sz="1950" spc="-533" dirty="0">
                <a:latin typeface="Arial MT"/>
                <a:cs typeface="Arial MT"/>
              </a:rPr>
              <a:t> </a:t>
            </a:r>
            <a:r>
              <a:rPr sz="1950" dirty="0">
                <a:latin typeface="Arial MT"/>
                <a:cs typeface="Arial MT"/>
              </a:rPr>
              <a:t>the training process. In this layer, mean and variance of a batch of </a:t>
            </a:r>
            <a:r>
              <a:rPr sz="1950" spc="4" dirty="0">
                <a:latin typeface="Arial MT"/>
                <a:cs typeface="Arial MT"/>
              </a:rPr>
              <a:t> </a:t>
            </a:r>
            <a:r>
              <a:rPr sz="1950" dirty="0">
                <a:latin typeface="Arial MT"/>
                <a:cs typeface="Arial MT"/>
              </a:rPr>
              <a:t>output</a:t>
            </a:r>
            <a:r>
              <a:rPr sz="1950" spc="4" dirty="0">
                <a:latin typeface="Arial MT"/>
                <a:cs typeface="Arial MT"/>
              </a:rPr>
              <a:t> </a:t>
            </a:r>
            <a:r>
              <a:rPr sz="1950" dirty="0">
                <a:latin typeface="Arial MT"/>
                <a:cs typeface="Arial MT"/>
              </a:rPr>
              <a:t>are adjusted.</a:t>
            </a:r>
            <a:r>
              <a:rPr sz="1950" spc="-11" dirty="0">
                <a:latin typeface="Arial MT"/>
                <a:cs typeface="Arial MT"/>
              </a:rPr>
              <a:t> </a:t>
            </a:r>
            <a:r>
              <a:rPr sz="1950" dirty="0">
                <a:latin typeface="Arial MT"/>
                <a:cs typeface="Arial MT"/>
              </a:rPr>
              <a:t>Scaling</a:t>
            </a:r>
            <a:r>
              <a:rPr sz="1950" spc="-4" dirty="0">
                <a:latin typeface="Arial MT"/>
                <a:cs typeface="Arial MT"/>
              </a:rPr>
              <a:t> </a:t>
            </a:r>
            <a:r>
              <a:rPr sz="1950" dirty="0">
                <a:latin typeface="Arial MT"/>
                <a:cs typeface="Arial MT"/>
              </a:rPr>
              <a:t>and shifting is</a:t>
            </a:r>
            <a:r>
              <a:rPr sz="1950" spc="4" dirty="0">
                <a:latin typeface="Arial MT"/>
                <a:cs typeface="Arial MT"/>
              </a:rPr>
              <a:t> </a:t>
            </a:r>
            <a:r>
              <a:rPr sz="1950" dirty="0">
                <a:latin typeface="Arial MT"/>
                <a:cs typeface="Arial MT"/>
              </a:rPr>
              <a:t>performed</a:t>
            </a:r>
            <a:r>
              <a:rPr sz="1950" spc="-8" dirty="0">
                <a:latin typeface="Arial MT"/>
                <a:cs typeface="Arial MT"/>
              </a:rPr>
              <a:t> </a:t>
            </a:r>
            <a:r>
              <a:rPr sz="1950" dirty="0">
                <a:latin typeface="Arial MT"/>
                <a:cs typeface="Arial MT"/>
              </a:rPr>
              <a:t>for </a:t>
            </a:r>
            <a:r>
              <a:rPr sz="1950" spc="-4" dirty="0">
                <a:latin typeface="Arial MT"/>
                <a:cs typeface="Arial MT"/>
              </a:rPr>
              <a:t>the</a:t>
            </a:r>
            <a:r>
              <a:rPr sz="1950" spc="11" dirty="0">
                <a:latin typeface="Arial MT"/>
                <a:cs typeface="Arial MT"/>
              </a:rPr>
              <a:t> </a:t>
            </a:r>
            <a:r>
              <a:rPr sz="1950" dirty="0">
                <a:latin typeface="Arial MT"/>
                <a:cs typeface="Arial MT"/>
              </a:rPr>
              <a:t>whole </a:t>
            </a:r>
            <a:r>
              <a:rPr sz="1950" spc="4" dirty="0">
                <a:latin typeface="Arial MT"/>
                <a:cs typeface="Arial MT"/>
              </a:rPr>
              <a:t> </a:t>
            </a:r>
            <a:r>
              <a:rPr sz="1950" dirty="0">
                <a:latin typeface="Arial MT"/>
                <a:cs typeface="Arial MT"/>
              </a:rPr>
              <a:t>batch.</a:t>
            </a:r>
            <a:endParaRPr sz="1950">
              <a:latin typeface="Arial MT"/>
              <a:cs typeface="Arial MT"/>
            </a:endParaRPr>
          </a:p>
        </p:txBody>
      </p:sp>
      <p:sp>
        <p:nvSpPr>
          <p:cNvPr id="3" name="Title 1">
            <a:extLst>
              <a:ext uri="{FF2B5EF4-FFF2-40B4-BE49-F238E27FC236}">
                <a16:creationId xmlns:a16="http://schemas.microsoft.com/office/drawing/2014/main" id="{5834217A-DC7F-367D-CF57-FBE33796B763}"/>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82</a:t>
            </a:fld>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08855" y="1266297"/>
            <a:ext cx="4145162" cy="387213"/>
          </a:xfrm>
          <a:prstGeom prst="rect">
            <a:avLst/>
          </a:prstGeom>
        </p:spPr>
      </p:pic>
      <p:sp>
        <p:nvSpPr>
          <p:cNvPr id="14" name="object 14"/>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0" y="880632"/>
            <a:ext cx="4179094" cy="1024800"/>
          </a:xfrm>
          <a:prstGeom prst="rect">
            <a:avLst/>
          </a:prstGeom>
        </p:spPr>
        <p:txBody>
          <a:bodyPr vert="horz" wrap="square" lIns="0" tIns="9049" rIns="0" bIns="0" rtlCol="0" anchor="ctr">
            <a:spAutoFit/>
          </a:bodyPr>
          <a:lstStyle/>
          <a:p>
            <a:pPr marL="9525">
              <a:lnSpc>
                <a:spcPct val="100000"/>
              </a:lnSpc>
              <a:spcBef>
                <a:spcPts val="71"/>
              </a:spcBef>
            </a:pPr>
            <a:r>
              <a:rPr spc="135" dirty="0"/>
              <a:t>Convolution</a:t>
            </a:r>
            <a:r>
              <a:rPr spc="-90" dirty="0"/>
              <a:t> </a:t>
            </a:r>
            <a:r>
              <a:rPr spc="158" dirty="0"/>
              <a:t>Operation</a:t>
            </a:r>
          </a:p>
        </p:txBody>
      </p:sp>
      <p:grpSp>
        <p:nvGrpSpPr>
          <p:cNvPr id="4" name="object 4"/>
          <p:cNvGrpSpPr/>
          <p:nvPr/>
        </p:nvGrpSpPr>
        <p:grpSpPr>
          <a:xfrm>
            <a:off x="1523619" y="2050541"/>
            <a:ext cx="2772728" cy="2984183"/>
            <a:chOff x="2031492" y="1591055"/>
            <a:chExt cx="3696970" cy="3978910"/>
          </a:xfrm>
        </p:grpSpPr>
        <p:pic>
          <p:nvPicPr>
            <p:cNvPr id="5" name="object 5"/>
            <p:cNvPicPr/>
            <p:nvPr/>
          </p:nvPicPr>
          <p:blipFill>
            <a:blip r:embed="rId3" cstate="print"/>
            <a:stretch>
              <a:fillRect/>
            </a:stretch>
          </p:blipFill>
          <p:spPr>
            <a:xfrm>
              <a:off x="2031492" y="1591055"/>
              <a:ext cx="1421130" cy="3978402"/>
            </a:xfrm>
            <a:prstGeom prst="rect">
              <a:avLst/>
            </a:prstGeom>
          </p:spPr>
        </p:pic>
        <p:sp>
          <p:nvSpPr>
            <p:cNvPr id="6" name="object 6"/>
            <p:cNvSpPr/>
            <p:nvPr/>
          </p:nvSpPr>
          <p:spPr>
            <a:xfrm>
              <a:off x="2539746" y="2972561"/>
              <a:ext cx="2109470" cy="1176655"/>
            </a:xfrm>
            <a:custGeom>
              <a:avLst/>
              <a:gdLst/>
              <a:ahLst/>
              <a:cxnLst/>
              <a:rect l="l" t="t" r="r" b="b"/>
              <a:pathLst>
                <a:path w="2109470" h="1176654">
                  <a:moveTo>
                    <a:pt x="509016" y="0"/>
                  </a:moveTo>
                  <a:lnTo>
                    <a:pt x="2109216" y="0"/>
                  </a:lnTo>
                </a:path>
                <a:path w="2109470" h="1176654">
                  <a:moveTo>
                    <a:pt x="0" y="1176527"/>
                  </a:moveTo>
                  <a:lnTo>
                    <a:pt x="1804416" y="1176527"/>
                  </a:lnTo>
                </a:path>
              </a:pathLst>
            </a:custGeom>
            <a:ln w="28575">
              <a:solidFill>
                <a:srgbClr val="0000F0"/>
              </a:solidFill>
              <a:prstDash val="lgDash"/>
            </a:ln>
          </p:spPr>
          <p:txBody>
            <a:bodyPr wrap="square" lIns="0" tIns="0" rIns="0" bIns="0" rtlCol="0"/>
            <a:lstStyle/>
            <a:p>
              <a:endParaRPr sz="1350"/>
            </a:p>
          </p:txBody>
        </p:sp>
        <p:pic>
          <p:nvPicPr>
            <p:cNvPr id="7" name="object 7"/>
            <p:cNvPicPr/>
            <p:nvPr/>
          </p:nvPicPr>
          <p:blipFill>
            <a:blip r:embed="rId4" cstate="print"/>
            <a:stretch>
              <a:fillRect/>
            </a:stretch>
          </p:blipFill>
          <p:spPr>
            <a:xfrm>
              <a:off x="2564892" y="2951975"/>
              <a:ext cx="438162" cy="1216926"/>
            </a:xfrm>
            <a:prstGeom prst="rect">
              <a:avLst/>
            </a:prstGeom>
          </p:spPr>
        </p:pic>
        <p:pic>
          <p:nvPicPr>
            <p:cNvPr id="8" name="object 8"/>
            <p:cNvPicPr/>
            <p:nvPr/>
          </p:nvPicPr>
          <p:blipFill>
            <a:blip r:embed="rId5" cstate="print"/>
            <a:stretch>
              <a:fillRect/>
            </a:stretch>
          </p:blipFill>
          <p:spPr>
            <a:xfrm>
              <a:off x="4319016" y="2971800"/>
              <a:ext cx="438162" cy="1216914"/>
            </a:xfrm>
            <a:prstGeom prst="rect">
              <a:avLst/>
            </a:prstGeom>
          </p:spPr>
        </p:pic>
        <p:sp>
          <p:nvSpPr>
            <p:cNvPr id="9" name="object 9"/>
            <p:cNvSpPr/>
            <p:nvPr/>
          </p:nvSpPr>
          <p:spPr>
            <a:xfrm>
              <a:off x="2539746" y="2978658"/>
              <a:ext cx="3007360" cy="1211580"/>
            </a:xfrm>
            <a:custGeom>
              <a:avLst/>
              <a:gdLst/>
              <a:ahLst/>
              <a:cxnLst/>
              <a:rect l="l" t="t" r="r" b="b"/>
              <a:pathLst>
                <a:path w="3007360" h="1211579">
                  <a:moveTo>
                    <a:pt x="0" y="298703"/>
                  </a:moveTo>
                  <a:lnTo>
                    <a:pt x="1804416" y="298703"/>
                  </a:lnTo>
                </a:path>
                <a:path w="3007360" h="1211579">
                  <a:moveTo>
                    <a:pt x="440436" y="886967"/>
                  </a:moveTo>
                  <a:lnTo>
                    <a:pt x="1804796" y="886967"/>
                  </a:lnTo>
                </a:path>
                <a:path w="3007360" h="1211579">
                  <a:moveTo>
                    <a:pt x="2261616" y="0"/>
                  </a:moveTo>
                  <a:lnTo>
                    <a:pt x="3007360" y="700785"/>
                  </a:lnTo>
                </a:path>
                <a:path w="3007360" h="1211579">
                  <a:moveTo>
                    <a:pt x="2255520" y="926337"/>
                  </a:moveTo>
                  <a:lnTo>
                    <a:pt x="2963545" y="758951"/>
                  </a:lnTo>
                </a:path>
                <a:path w="3007360" h="1211579">
                  <a:moveTo>
                    <a:pt x="1767840" y="283463"/>
                  </a:moveTo>
                  <a:lnTo>
                    <a:pt x="2981960" y="695197"/>
                  </a:lnTo>
                </a:path>
                <a:path w="3007360" h="1211579">
                  <a:moveTo>
                    <a:pt x="1795271" y="1211071"/>
                  </a:moveTo>
                  <a:lnTo>
                    <a:pt x="2981960" y="710183"/>
                  </a:lnTo>
                </a:path>
              </a:pathLst>
            </a:custGeom>
            <a:ln w="28575">
              <a:solidFill>
                <a:srgbClr val="0000F0"/>
              </a:solidFill>
              <a:prstDash val="lgDash"/>
            </a:ln>
          </p:spPr>
          <p:txBody>
            <a:bodyPr wrap="square" lIns="0" tIns="0" rIns="0" bIns="0" rtlCol="0"/>
            <a:lstStyle/>
            <a:p>
              <a:endParaRPr sz="1350"/>
            </a:p>
          </p:txBody>
        </p:sp>
        <p:sp>
          <p:nvSpPr>
            <p:cNvPr id="10" name="object 10"/>
            <p:cNvSpPr/>
            <p:nvPr/>
          </p:nvSpPr>
          <p:spPr>
            <a:xfrm>
              <a:off x="5468874" y="3527298"/>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F0000"/>
            </a:solidFill>
          </p:spPr>
          <p:txBody>
            <a:bodyPr wrap="square" lIns="0" tIns="0" rIns="0" bIns="0" rtlCol="0"/>
            <a:lstStyle/>
            <a:p>
              <a:endParaRPr sz="1350"/>
            </a:p>
          </p:txBody>
        </p:sp>
        <p:sp>
          <p:nvSpPr>
            <p:cNvPr id="11" name="object 11"/>
            <p:cNvSpPr/>
            <p:nvPr/>
          </p:nvSpPr>
          <p:spPr>
            <a:xfrm>
              <a:off x="5468874" y="3527298"/>
              <a:ext cx="247015" cy="268605"/>
            </a:xfrm>
            <a:custGeom>
              <a:avLst/>
              <a:gdLst/>
              <a:ahLst/>
              <a:cxnLst/>
              <a:rect l="l" t="t" r="r" b="b"/>
              <a:pathLst>
                <a:path w="247014" h="268604">
                  <a:moveTo>
                    <a:pt x="0" y="134112"/>
                  </a:moveTo>
                  <a:lnTo>
                    <a:pt x="9697" y="81920"/>
                  </a:lnTo>
                  <a:lnTo>
                    <a:pt x="36147" y="39290"/>
                  </a:lnTo>
                  <a:lnTo>
                    <a:pt x="75384" y="10542"/>
                  </a:lnTo>
                  <a:lnTo>
                    <a:pt x="123443" y="0"/>
                  </a:lnTo>
                  <a:lnTo>
                    <a:pt x="171503" y="10542"/>
                  </a:lnTo>
                  <a:lnTo>
                    <a:pt x="210740" y="39290"/>
                  </a:lnTo>
                  <a:lnTo>
                    <a:pt x="237190" y="81920"/>
                  </a:lnTo>
                  <a:lnTo>
                    <a:pt x="246887" y="134112"/>
                  </a:lnTo>
                  <a:lnTo>
                    <a:pt x="237190" y="186303"/>
                  </a:lnTo>
                  <a:lnTo>
                    <a:pt x="210740" y="228933"/>
                  </a:lnTo>
                  <a:lnTo>
                    <a:pt x="171503" y="257681"/>
                  </a:lnTo>
                  <a:lnTo>
                    <a:pt x="123443" y="268224"/>
                  </a:lnTo>
                  <a:lnTo>
                    <a:pt x="75384" y="257681"/>
                  </a:lnTo>
                  <a:lnTo>
                    <a:pt x="36147" y="228933"/>
                  </a:lnTo>
                  <a:lnTo>
                    <a:pt x="9697" y="186303"/>
                  </a:lnTo>
                  <a:lnTo>
                    <a:pt x="0" y="134112"/>
                  </a:lnTo>
                  <a:close/>
                </a:path>
              </a:pathLst>
            </a:custGeom>
            <a:ln w="25400">
              <a:solidFill>
                <a:srgbClr val="000000"/>
              </a:solidFill>
            </a:ln>
          </p:spPr>
          <p:txBody>
            <a:bodyPr wrap="square" lIns="0" tIns="0" rIns="0" bIns="0" rtlCol="0"/>
            <a:lstStyle/>
            <a:p>
              <a:endParaRPr sz="1350"/>
            </a:p>
          </p:txBody>
        </p:sp>
      </p:grpSp>
      <p:sp>
        <p:nvSpPr>
          <p:cNvPr id="12" name="object 12"/>
          <p:cNvSpPr txBox="1"/>
          <p:nvPr/>
        </p:nvSpPr>
        <p:spPr>
          <a:xfrm>
            <a:off x="3043237" y="4101655"/>
            <a:ext cx="526733" cy="286617"/>
          </a:xfrm>
          <a:prstGeom prst="rect">
            <a:avLst/>
          </a:prstGeom>
        </p:spPr>
        <p:txBody>
          <a:bodyPr vert="horz" wrap="square" lIns="0" tIns="9525" rIns="0" bIns="0" rtlCol="0">
            <a:spAutoFit/>
          </a:bodyPr>
          <a:lstStyle/>
          <a:p>
            <a:pPr marL="9525">
              <a:spcBef>
                <a:spcPts val="75"/>
              </a:spcBef>
            </a:pPr>
            <a:r>
              <a:rPr dirty="0">
                <a:latin typeface="Arial MT"/>
                <a:cs typeface="Arial MT"/>
              </a:rPr>
              <a:t>F</a:t>
            </a:r>
            <a:r>
              <a:rPr spc="-8" dirty="0">
                <a:latin typeface="Arial MT"/>
                <a:cs typeface="Arial MT"/>
              </a:rPr>
              <a:t>i</a:t>
            </a:r>
            <a:r>
              <a:rPr spc="-4" dirty="0">
                <a:latin typeface="Arial MT"/>
                <a:cs typeface="Arial MT"/>
              </a:rPr>
              <a:t>lter</a:t>
            </a:r>
            <a:endParaRPr>
              <a:latin typeface="Arial MT"/>
              <a:cs typeface="Arial MT"/>
            </a:endParaRPr>
          </a:p>
        </p:txBody>
      </p:sp>
      <p:sp>
        <p:nvSpPr>
          <p:cNvPr id="16" name="object 16"/>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83</a:t>
            </a:fld>
            <a:endParaRPr sz="750">
              <a:latin typeface="Arial MT"/>
              <a:cs typeface="Arial MT"/>
            </a:endParaRPr>
          </a:p>
        </p:txBody>
      </p:sp>
      <p:sp>
        <p:nvSpPr>
          <p:cNvPr id="13" name="object 13"/>
          <p:cNvSpPr txBox="1"/>
          <p:nvPr/>
        </p:nvSpPr>
        <p:spPr>
          <a:xfrm>
            <a:off x="4402264" y="3275647"/>
            <a:ext cx="4035743" cy="1948610"/>
          </a:xfrm>
          <a:prstGeom prst="rect">
            <a:avLst/>
          </a:prstGeom>
        </p:spPr>
        <p:txBody>
          <a:bodyPr vert="horz" wrap="square" lIns="0" tIns="9525" rIns="0" bIns="0" rtlCol="0">
            <a:spAutoFit/>
          </a:bodyPr>
          <a:lstStyle/>
          <a:p>
            <a:pPr marL="352425" marR="397193" indent="-342900">
              <a:spcBef>
                <a:spcPts val="75"/>
              </a:spcBef>
              <a:buAutoNum type="arabicPeriod"/>
              <a:tabLst>
                <a:tab pos="351949" algn="l"/>
                <a:tab pos="352425" algn="l"/>
              </a:tabLst>
            </a:pPr>
            <a:r>
              <a:rPr spc="-4" dirty="0">
                <a:latin typeface="Arial MT"/>
                <a:cs typeface="Arial MT"/>
              </a:rPr>
              <a:t>Convolution</a:t>
            </a:r>
            <a:r>
              <a:rPr spc="26" dirty="0">
                <a:latin typeface="Arial MT"/>
                <a:cs typeface="Arial MT"/>
              </a:rPr>
              <a:t> </a:t>
            </a:r>
            <a:r>
              <a:rPr spc="-4" dirty="0">
                <a:latin typeface="Arial MT"/>
                <a:cs typeface="Arial MT"/>
              </a:rPr>
              <a:t>with</a:t>
            </a:r>
            <a:r>
              <a:rPr dirty="0">
                <a:latin typeface="Arial MT"/>
                <a:cs typeface="Arial MT"/>
              </a:rPr>
              <a:t> </a:t>
            </a:r>
            <a:r>
              <a:rPr spc="-4" dirty="0">
                <a:latin typeface="Arial MT"/>
                <a:cs typeface="Arial MT"/>
              </a:rPr>
              <a:t>an</a:t>
            </a:r>
            <a:r>
              <a:rPr dirty="0">
                <a:latin typeface="Arial MT"/>
                <a:cs typeface="Arial MT"/>
              </a:rPr>
              <a:t> </a:t>
            </a:r>
            <a:r>
              <a:rPr spc="-4" dirty="0">
                <a:latin typeface="Arial MT"/>
                <a:cs typeface="Arial MT"/>
              </a:rPr>
              <a:t>image</a:t>
            </a:r>
            <a:r>
              <a:rPr dirty="0">
                <a:latin typeface="Arial MT"/>
                <a:cs typeface="Arial MT"/>
              </a:rPr>
              <a:t> </a:t>
            </a:r>
            <a:r>
              <a:rPr spc="-4" dirty="0">
                <a:latin typeface="Arial MT"/>
                <a:cs typeface="Arial MT"/>
              </a:rPr>
              <a:t>block </a:t>
            </a:r>
            <a:r>
              <a:rPr spc="-488" dirty="0">
                <a:latin typeface="Arial MT"/>
                <a:cs typeface="Arial MT"/>
              </a:rPr>
              <a:t> </a:t>
            </a:r>
            <a:r>
              <a:rPr spc="-4" dirty="0">
                <a:latin typeface="Arial MT"/>
                <a:cs typeface="Arial MT"/>
              </a:rPr>
              <a:t>outputs a</a:t>
            </a:r>
            <a:r>
              <a:rPr spc="-11" dirty="0">
                <a:latin typeface="Arial MT"/>
                <a:cs typeface="Arial MT"/>
              </a:rPr>
              <a:t> </a:t>
            </a:r>
            <a:r>
              <a:rPr dirty="0">
                <a:latin typeface="Arial MT"/>
                <a:cs typeface="Arial MT"/>
              </a:rPr>
              <a:t>real</a:t>
            </a:r>
            <a:r>
              <a:rPr spc="4" dirty="0">
                <a:latin typeface="Arial MT"/>
                <a:cs typeface="Arial MT"/>
              </a:rPr>
              <a:t> </a:t>
            </a:r>
            <a:r>
              <a:rPr spc="-15" dirty="0">
                <a:latin typeface="Arial MT"/>
                <a:cs typeface="Arial MT"/>
              </a:rPr>
              <a:t>number.</a:t>
            </a:r>
            <a:endParaRPr>
              <a:latin typeface="Arial MT"/>
              <a:cs typeface="Arial MT"/>
            </a:endParaRPr>
          </a:p>
          <a:p>
            <a:pPr marL="352425" marR="3810" indent="-342900">
              <a:buAutoNum type="arabicPeriod"/>
              <a:tabLst>
                <a:tab pos="351949" algn="l"/>
                <a:tab pos="352425" algn="l"/>
              </a:tabLst>
            </a:pPr>
            <a:r>
              <a:rPr spc="-4" dirty="0">
                <a:latin typeface="Arial MT"/>
                <a:cs typeface="Arial MT"/>
              </a:rPr>
              <a:t>When </a:t>
            </a:r>
            <a:r>
              <a:rPr dirty="0">
                <a:latin typeface="Arial MT"/>
                <a:cs typeface="Arial MT"/>
              </a:rPr>
              <a:t>we</a:t>
            </a:r>
            <a:r>
              <a:rPr spc="4" dirty="0">
                <a:latin typeface="Arial MT"/>
                <a:cs typeface="Arial MT"/>
              </a:rPr>
              <a:t> </a:t>
            </a:r>
            <a:r>
              <a:rPr spc="-4" dirty="0">
                <a:latin typeface="Arial MT"/>
                <a:cs typeface="Arial MT"/>
              </a:rPr>
              <a:t>slide</a:t>
            </a:r>
            <a:r>
              <a:rPr spc="4" dirty="0">
                <a:latin typeface="Arial MT"/>
                <a:cs typeface="Arial MT"/>
              </a:rPr>
              <a:t> </a:t>
            </a:r>
            <a:r>
              <a:rPr dirty="0">
                <a:latin typeface="Arial MT"/>
                <a:cs typeface="Arial MT"/>
              </a:rPr>
              <a:t>this</a:t>
            </a:r>
            <a:r>
              <a:rPr spc="-4" dirty="0">
                <a:latin typeface="Arial MT"/>
                <a:cs typeface="Arial MT"/>
              </a:rPr>
              <a:t> filter</a:t>
            </a:r>
            <a:r>
              <a:rPr dirty="0">
                <a:latin typeface="Arial MT"/>
                <a:cs typeface="Arial MT"/>
              </a:rPr>
              <a:t> </a:t>
            </a:r>
            <a:r>
              <a:rPr spc="-4" dirty="0">
                <a:latin typeface="Arial MT"/>
                <a:cs typeface="Arial MT"/>
              </a:rPr>
              <a:t>over</a:t>
            </a:r>
            <a:r>
              <a:rPr dirty="0">
                <a:latin typeface="Arial MT"/>
                <a:cs typeface="Arial MT"/>
              </a:rPr>
              <a:t> the </a:t>
            </a:r>
            <a:r>
              <a:rPr spc="4" dirty="0">
                <a:latin typeface="Arial MT"/>
                <a:cs typeface="Arial MT"/>
              </a:rPr>
              <a:t> </a:t>
            </a:r>
            <a:r>
              <a:rPr spc="-4" dirty="0">
                <a:latin typeface="Arial MT"/>
                <a:cs typeface="Arial MT"/>
              </a:rPr>
              <a:t>entire</a:t>
            </a:r>
            <a:r>
              <a:rPr spc="4" dirty="0">
                <a:latin typeface="Arial MT"/>
                <a:cs typeface="Arial MT"/>
              </a:rPr>
              <a:t> </a:t>
            </a:r>
            <a:r>
              <a:rPr spc="-4" dirty="0">
                <a:latin typeface="Arial MT"/>
                <a:cs typeface="Arial MT"/>
              </a:rPr>
              <a:t>image,</a:t>
            </a:r>
            <a:r>
              <a:rPr spc="15" dirty="0">
                <a:latin typeface="Arial MT"/>
                <a:cs typeface="Arial MT"/>
              </a:rPr>
              <a:t> </a:t>
            </a:r>
            <a:r>
              <a:rPr spc="-4" dirty="0">
                <a:latin typeface="Arial MT"/>
                <a:cs typeface="Arial MT"/>
              </a:rPr>
              <a:t>shifting</a:t>
            </a:r>
            <a:r>
              <a:rPr spc="8" dirty="0">
                <a:latin typeface="Arial MT"/>
                <a:cs typeface="Arial MT"/>
              </a:rPr>
              <a:t> </a:t>
            </a:r>
            <a:r>
              <a:rPr spc="-4" dirty="0">
                <a:latin typeface="Arial MT"/>
                <a:cs typeface="Arial MT"/>
              </a:rPr>
              <a:t>block</a:t>
            </a:r>
            <a:r>
              <a:rPr spc="15" dirty="0">
                <a:latin typeface="Arial MT"/>
                <a:cs typeface="Arial MT"/>
              </a:rPr>
              <a:t> </a:t>
            </a:r>
            <a:r>
              <a:rPr spc="-4" dirty="0">
                <a:latin typeface="Arial MT"/>
                <a:cs typeface="Arial MT"/>
              </a:rPr>
              <a:t>by</a:t>
            </a:r>
            <a:r>
              <a:rPr spc="8" dirty="0">
                <a:latin typeface="Arial MT"/>
                <a:cs typeface="Arial MT"/>
              </a:rPr>
              <a:t> </a:t>
            </a:r>
            <a:r>
              <a:rPr spc="-4" dirty="0">
                <a:latin typeface="Arial MT"/>
                <a:cs typeface="Arial MT"/>
              </a:rPr>
              <a:t>block, </a:t>
            </a:r>
            <a:r>
              <a:rPr spc="-488" dirty="0">
                <a:latin typeface="Arial MT"/>
                <a:cs typeface="Arial MT"/>
              </a:rPr>
              <a:t> </a:t>
            </a:r>
            <a:r>
              <a:rPr spc="-4" dirty="0">
                <a:latin typeface="Arial MT"/>
                <a:cs typeface="Arial MT"/>
              </a:rPr>
              <a:t>we</a:t>
            </a:r>
            <a:r>
              <a:rPr spc="-8" dirty="0">
                <a:latin typeface="Arial MT"/>
                <a:cs typeface="Arial MT"/>
              </a:rPr>
              <a:t> </a:t>
            </a:r>
            <a:r>
              <a:rPr dirty="0">
                <a:latin typeface="Arial MT"/>
                <a:cs typeface="Arial MT"/>
              </a:rPr>
              <a:t>get</a:t>
            </a:r>
            <a:r>
              <a:rPr spc="4" dirty="0">
                <a:latin typeface="Arial MT"/>
                <a:cs typeface="Arial MT"/>
              </a:rPr>
              <a:t> </a:t>
            </a:r>
            <a:r>
              <a:rPr spc="-4" dirty="0">
                <a:latin typeface="Arial MT"/>
                <a:cs typeface="Arial MT"/>
              </a:rPr>
              <a:t>an</a:t>
            </a:r>
            <a:r>
              <a:rPr dirty="0">
                <a:latin typeface="Arial MT"/>
                <a:cs typeface="Arial MT"/>
              </a:rPr>
              <a:t> </a:t>
            </a:r>
            <a:r>
              <a:rPr spc="-4" dirty="0">
                <a:latin typeface="Arial MT"/>
                <a:cs typeface="Arial MT"/>
              </a:rPr>
              <a:t>array</a:t>
            </a:r>
            <a:r>
              <a:rPr spc="-8" dirty="0">
                <a:latin typeface="Arial MT"/>
                <a:cs typeface="Arial MT"/>
              </a:rPr>
              <a:t> </a:t>
            </a:r>
            <a:r>
              <a:rPr dirty="0">
                <a:latin typeface="Arial MT"/>
                <a:cs typeface="Arial MT"/>
              </a:rPr>
              <a:t>of </a:t>
            </a:r>
            <a:r>
              <a:rPr spc="-4" dirty="0">
                <a:latin typeface="Arial MT"/>
                <a:cs typeface="Arial MT"/>
              </a:rPr>
              <a:t>real</a:t>
            </a:r>
            <a:r>
              <a:rPr spc="4" dirty="0">
                <a:latin typeface="Arial MT"/>
                <a:cs typeface="Arial MT"/>
              </a:rPr>
              <a:t> </a:t>
            </a:r>
            <a:r>
              <a:rPr spc="-4" dirty="0">
                <a:latin typeface="Arial MT"/>
                <a:cs typeface="Arial MT"/>
              </a:rPr>
              <a:t>numbers.</a:t>
            </a:r>
            <a:endParaRPr>
              <a:latin typeface="Arial MT"/>
              <a:cs typeface="Arial MT"/>
            </a:endParaRPr>
          </a:p>
          <a:p>
            <a:pPr marL="352425" marR="59055" indent="-342900">
              <a:buAutoNum type="arabicPeriod"/>
              <a:tabLst>
                <a:tab pos="351949" algn="l"/>
                <a:tab pos="352425" algn="l"/>
              </a:tabLst>
            </a:pPr>
            <a:r>
              <a:rPr spc="-4" dirty="0">
                <a:latin typeface="Arial MT"/>
                <a:cs typeface="Arial MT"/>
              </a:rPr>
              <a:t>That</a:t>
            </a:r>
            <a:r>
              <a:rPr spc="-8" dirty="0">
                <a:latin typeface="Arial MT"/>
                <a:cs typeface="Arial MT"/>
              </a:rPr>
              <a:t> is</a:t>
            </a:r>
            <a:r>
              <a:rPr spc="-4" dirty="0">
                <a:latin typeface="Arial MT"/>
                <a:cs typeface="Arial MT"/>
              </a:rPr>
              <a:t> </a:t>
            </a:r>
            <a:r>
              <a:rPr dirty="0">
                <a:latin typeface="Arial MT"/>
                <a:cs typeface="Arial MT"/>
              </a:rPr>
              <a:t>the</a:t>
            </a:r>
            <a:r>
              <a:rPr spc="-4" dirty="0">
                <a:latin typeface="Arial MT"/>
                <a:cs typeface="Arial MT"/>
              </a:rPr>
              <a:t> </a:t>
            </a:r>
            <a:r>
              <a:rPr dirty="0">
                <a:latin typeface="Arial MT"/>
                <a:cs typeface="Arial MT"/>
              </a:rPr>
              <a:t>output</a:t>
            </a:r>
            <a:r>
              <a:rPr spc="-8" dirty="0">
                <a:latin typeface="Arial MT"/>
                <a:cs typeface="Arial MT"/>
              </a:rPr>
              <a:t> </a:t>
            </a:r>
            <a:r>
              <a:rPr spc="-4" dirty="0">
                <a:latin typeface="Arial MT"/>
                <a:cs typeface="Arial MT"/>
              </a:rPr>
              <a:t>of </a:t>
            </a:r>
            <a:r>
              <a:rPr dirty="0">
                <a:latin typeface="Arial MT"/>
                <a:cs typeface="Arial MT"/>
              </a:rPr>
              <a:t>the</a:t>
            </a:r>
            <a:r>
              <a:rPr spc="-11" dirty="0">
                <a:latin typeface="Arial MT"/>
                <a:cs typeface="Arial MT"/>
              </a:rPr>
              <a:t> </a:t>
            </a:r>
            <a:r>
              <a:rPr spc="-4" dirty="0">
                <a:latin typeface="Arial MT"/>
                <a:cs typeface="Arial MT"/>
              </a:rPr>
              <a:t>convolution </a:t>
            </a:r>
            <a:r>
              <a:rPr spc="-488" dirty="0">
                <a:latin typeface="Arial MT"/>
                <a:cs typeface="Arial MT"/>
              </a:rPr>
              <a:t> </a:t>
            </a:r>
            <a:r>
              <a:rPr spc="-4" dirty="0">
                <a:latin typeface="Arial MT"/>
                <a:cs typeface="Arial MT"/>
              </a:rPr>
              <a:t>operation.</a:t>
            </a:r>
            <a:endParaRPr>
              <a:latin typeface="Arial MT"/>
              <a:cs typeface="Arial MT"/>
            </a:endParaRPr>
          </a:p>
        </p:txBody>
      </p:sp>
      <p:sp>
        <p:nvSpPr>
          <p:cNvPr id="15" name="Title 1">
            <a:extLst>
              <a:ext uri="{FF2B5EF4-FFF2-40B4-BE49-F238E27FC236}">
                <a16:creationId xmlns:a16="http://schemas.microsoft.com/office/drawing/2014/main" id="{7B409D4A-3B3C-39E7-C6AF-70C309C25C87}"/>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7" name="Footer Placeholder 16"/>
          <p:cNvSpPr>
            <a:spLocks noGrp="1"/>
          </p:cNvSpPr>
          <p:nvPr>
            <p:ph type="ftr" sz="quarter" idx="11"/>
          </p:nvPr>
        </p:nvSpPr>
        <p:spPr/>
        <p:txBody>
          <a:bodyPr/>
          <a:lstStyle/>
          <a:p>
            <a:r>
              <a:rPr lang="it-IT"/>
              <a:t>Ms.Shivani Sharma              COMPUTER VISION  UNIT- 1</a:t>
            </a:r>
            <a:endParaRPr lang="en-IN"/>
          </a:p>
        </p:txBody>
      </p:sp>
      <p:sp>
        <p:nvSpPr>
          <p:cNvPr id="18" name="Slide Number Placeholder 17"/>
          <p:cNvSpPr>
            <a:spLocks noGrp="1"/>
          </p:cNvSpPr>
          <p:nvPr>
            <p:ph type="sldNum" sz="quarter" idx="12"/>
          </p:nvPr>
        </p:nvSpPr>
        <p:spPr/>
        <p:txBody>
          <a:bodyPr/>
          <a:lstStyle/>
          <a:p>
            <a:fld id="{948C9BFC-5A87-4A3D-9E47-B247C20123F2}" type="slidenum">
              <a:rPr lang="en-IN" smtClean="0"/>
              <a:t>83</a:t>
            </a:fld>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9965" y="1266297"/>
            <a:ext cx="3365781" cy="387213"/>
          </a:xfrm>
          <a:prstGeom prst="rect">
            <a:avLst/>
          </a:prstGeom>
        </p:spPr>
      </p:pic>
      <p:sp>
        <p:nvSpPr>
          <p:cNvPr id="81" name="object 81"/>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52059" y="1474112"/>
            <a:ext cx="3377803" cy="516969"/>
          </a:xfrm>
          <a:prstGeom prst="rect">
            <a:avLst/>
          </a:prstGeom>
        </p:spPr>
        <p:txBody>
          <a:bodyPr vert="horz" wrap="square" lIns="0" tIns="9049" rIns="0" bIns="0" rtlCol="0" anchor="ctr">
            <a:spAutoFit/>
          </a:bodyPr>
          <a:lstStyle/>
          <a:p>
            <a:pPr marL="9525">
              <a:lnSpc>
                <a:spcPct val="100000"/>
              </a:lnSpc>
              <a:spcBef>
                <a:spcPts val="71"/>
              </a:spcBef>
            </a:pPr>
            <a:r>
              <a:rPr spc="135" dirty="0"/>
              <a:t>Convolution</a:t>
            </a:r>
            <a:r>
              <a:rPr spc="-94" dirty="0"/>
              <a:t> </a:t>
            </a:r>
            <a:r>
              <a:rPr spc="158" dirty="0"/>
              <a:t>Layer</a:t>
            </a:r>
          </a:p>
        </p:txBody>
      </p:sp>
      <p:sp>
        <p:nvSpPr>
          <p:cNvPr id="4" name="object 4"/>
          <p:cNvSpPr txBox="1"/>
          <p:nvPr/>
        </p:nvSpPr>
        <p:spPr>
          <a:xfrm>
            <a:off x="5450776" y="1930337"/>
            <a:ext cx="2831783" cy="2303034"/>
          </a:xfrm>
          <a:prstGeom prst="rect">
            <a:avLst/>
          </a:prstGeom>
        </p:spPr>
        <p:txBody>
          <a:bodyPr vert="horz" wrap="square" lIns="0" tIns="10001" rIns="0" bIns="0" rtlCol="0">
            <a:spAutoFit/>
          </a:bodyPr>
          <a:lstStyle/>
          <a:p>
            <a:pPr marL="266700" marR="53816" indent="-257175">
              <a:spcBef>
                <a:spcPts val="79"/>
              </a:spcBef>
              <a:buClr>
                <a:srgbClr val="6A6AFF"/>
              </a:buClr>
              <a:buFont typeface="Wingdings"/>
              <a:buChar char=""/>
              <a:tabLst>
                <a:tab pos="266700" algn="l"/>
              </a:tabLst>
            </a:pPr>
            <a:r>
              <a:rPr sz="2400" spc="-4" dirty="0">
                <a:latin typeface="Arial MT"/>
                <a:cs typeface="Arial MT"/>
              </a:rPr>
              <a:t>This</a:t>
            </a:r>
            <a:r>
              <a:rPr sz="2400" spc="-11" dirty="0">
                <a:latin typeface="Arial MT"/>
                <a:cs typeface="Arial MT"/>
              </a:rPr>
              <a:t> </a:t>
            </a:r>
            <a:r>
              <a:rPr sz="2400" spc="-8" dirty="0">
                <a:latin typeface="Arial MT"/>
                <a:cs typeface="Arial MT"/>
              </a:rPr>
              <a:t>is</a:t>
            </a:r>
            <a:r>
              <a:rPr sz="2400" spc="-11" dirty="0">
                <a:latin typeface="Arial MT"/>
                <a:cs typeface="Arial MT"/>
              </a:rPr>
              <a:t> </a:t>
            </a:r>
            <a:r>
              <a:rPr sz="2400" dirty="0">
                <a:latin typeface="Arial MT"/>
                <a:cs typeface="Arial MT"/>
              </a:rPr>
              <a:t>how</a:t>
            </a:r>
            <a:r>
              <a:rPr sz="2400" spc="-26" dirty="0">
                <a:latin typeface="Arial MT"/>
                <a:cs typeface="Arial MT"/>
              </a:rPr>
              <a:t> </a:t>
            </a:r>
            <a:r>
              <a:rPr sz="2400" dirty="0">
                <a:latin typeface="Arial MT"/>
                <a:cs typeface="Arial MT"/>
              </a:rPr>
              <a:t>we</a:t>
            </a:r>
            <a:r>
              <a:rPr sz="2400" spc="-11" dirty="0">
                <a:latin typeface="Arial MT"/>
                <a:cs typeface="Arial MT"/>
              </a:rPr>
              <a:t> </a:t>
            </a:r>
            <a:r>
              <a:rPr sz="2400" spc="-4" dirty="0">
                <a:latin typeface="Arial MT"/>
                <a:cs typeface="Arial MT"/>
              </a:rPr>
              <a:t>get </a:t>
            </a:r>
            <a:r>
              <a:rPr sz="2400" spc="-652" dirty="0">
                <a:latin typeface="Arial MT"/>
                <a:cs typeface="Arial MT"/>
              </a:rPr>
              <a:t> </a:t>
            </a:r>
            <a:r>
              <a:rPr sz="2400" dirty="0">
                <a:latin typeface="Arial MT"/>
                <a:cs typeface="Arial MT"/>
              </a:rPr>
              <a:t>the </a:t>
            </a:r>
            <a:r>
              <a:rPr sz="2400" spc="-4" dirty="0">
                <a:latin typeface="Arial MT"/>
                <a:cs typeface="Arial MT"/>
              </a:rPr>
              <a:t>output </a:t>
            </a:r>
            <a:r>
              <a:rPr sz="2400" dirty="0">
                <a:latin typeface="Arial MT"/>
                <a:cs typeface="Arial MT"/>
              </a:rPr>
              <a:t>of a </a:t>
            </a:r>
            <a:r>
              <a:rPr sz="2400" spc="4" dirty="0">
                <a:latin typeface="Arial MT"/>
                <a:cs typeface="Arial MT"/>
              </a:rPr>
              <a:t> </a:t>
            </a:r>
            <a:r>
              <a:rPr sz="2400" spc="-4" dirty="0">
                <a:latin typeface="Arial MT"/>
                <a:cs typeface="Arial MT"/>
              </a:rPr>
              <a:t>convolution</a:t>
            </a:r>
            <a:r>
              <a:rPr sz="2400" spc="-30" dirty="0">
                <a:latin typeface="Arial MT"/>
                <a:cs typeface="Arial MT"/>
              </a:rPr>
              <a:t> </a:t>
            </a:r>
            <a:r>
              <a:rPr sz="2400" dirty="0">
                <a:latin typeface="Arial MT"/>
                <a:cs typeface="Arial MT"/>
              </a:rPr>
              <a:t>layer.</a:t>
            </a:r>
            <a:endParaRPr sz="2400">
              <a:latin typeface="Arial MT"/>
              <a:cs typeface="Arial MT"/>
            </a:endParaRPr>
          </a:p>
          <a:p>
            <a:pPr marL="266700" marR="3810" indent="-257175" algn="just">
              <a:spcBef>
                <a:spcPts val="578"/>
              </a:spcBef>
              <a:buClr>
                <a:srgbClr val="6A6AFF"/>
              </a:buClr>
              <a:buFont typeface="Wingdings"/>
              <a:buChar char=""/>
              <a:tabLst>
                <a:tab pos="266700" algn="l"/>
              </a:tabLst>
            </a:pPr>
            <a:r>
              <a:rPr sz="2400" dirty="0">
                <a:latin typeface="Arial MT"/>
                <a:cs typeface="Arial MT"/>
              </a:rPr>
              <a:t>For </a:t>
            </a:r>
            <a:r>
              <a:rPr sz="2400" spc="-4" dirty="0">
                <a:latin typeface="Arial MT"/>
                <a:cs typeface="Arial MT"/>
              </a:rPr>
              <a:t>each filter, </a:t>
            </a:r>
            <a:r>
              <a:rPr sz="2400" dirty="0">
                <a:latin typeface="Arial MT"/>
                <a:cs typeface="Arial MT"/>
              </a:rPr>
              <a:t>you </a:t>
            </a:r>
            <a:r>
              <a:rPr sz="2400" spc="-656" dirty="0">
                <a:latin typeface="Arial MT"/>
                <a:cs typeface="Arial MT"/>
              </a:rPr>
              <a:t> </a:t>
            </a:r>
            <a:r>
              <a:rPr sz="2400" spc="-4" dirty="0">
                <a:latin typeface="Arial MT"/>
                <a:cs typeface="Arial MT"/>
              </a:rPr>
              <a:t>get</a:t>
            </a:r>
            <a:r>
              <a:rPr sz="2400" spc="-19" dirty="0">
                <a:latin typeface="Arial MT"/>
                <a:cs typeface="Arial MT"/>
              </a:rPr>
              <a:t> </a:t>
            </a:r>
            <a:r>
              <a:rPr sz="2400" spc="-4" dirty="0">
                <a:latin typeface="Arial MT"/>
                <a:cs typeface="Arial MT"/>
              </a:rPr>
              <a:t>an</a:t>
            </a:r>
            <a:r>
              <a:rPr sz="2400" spc="-19" dirty="0">
                <a:latin typeface="Arial MT"/>
                <a:cs typeface="Arial MT"/>
              </a:rPr>
              <a:t> </a:t>
            </a:r>
            <a:r>
              <a:rPr sz="2400" spc="-4" dirty="0">
                <a:latin typeface="Arial MT"/>
                <a:cs typeface="Arial MT"/>
              </a:rPr>
              <a:t>output</a:t>
            </a:r>
            <a:r>
              <a:rPr sz="2400" spc="-34" dirty="0">
                <a:latin typeface="Arial MT"/>
                <a:cs typeface="Arial MT"/>
              </a:rPr>
              <a:t> </a:t>
            </a:r>
            <a:r>
              <a:rPr sz="2400" dirty="0">
                <a:latin typeface="Arial MT"/>
                <a:cs typeface="Arial MT"/>
              </a:rPr>
              <a:t>array </a:t>
            </a:r>
            <a:r>
              <a:rPr sz="2400" spc="-656" dirty="0">
                <a:latin typeface="Arial MT"/>
                <a:cs typeface="Arial MT"/>
              </a:rPr>
              <a:t> </a:t>
            </a:r>
            <a:r>
              <a:rPr sz="2400" dirty="0">
                <a:latin typeface="Arial MT"/>
                <a:cs typeface="Arial MT"/>
              </a:rPr>
              <a:t>like</a:t>
            </a:r>
            <a:r>
              <a:rPr sz="2400" spc="-4" dirty="0">
                <a:latin typeface="Arial MT"/>
                <a:cs typeface="Arial MT"/>
              </a:rPr>
              <a:t> this.</a:t>
            </a:r>
            <a:endParaRPr sz="2400">
              <a:latin typeface="Arial MT"/>
              <a:cs typeface="Arial MT"/>
            </a:endParaRPr>
          </a:p>
        </p:txBody>
      </p:sp>
      <p:grpSp>
        <p:nvGrpSpPr>
          <p:cNvPr id="5" name="object 5"/>
          <p:cNvGrpSpPr/>
          <p:nvPr/>
        </p:nvGrpSpPr>
        <p:grpSpPr>
          <a:xfrm>
            <a:off x="1538479" y="2063106"/>
            <a:ext cx="3153251" cy="2870834"/>
            <a:chOff x="2051304" y="1607807"/>
            <a:chExt cx="4204335" cy="3827779"/>
          </a:xfrm>
        </p:grpSpPr>
        <p:pic>
          <p:nvPicPr>
            <p:cNvPr id="6" name="object 6"/>
            <p:cNvPicPr/>
            <p:nvPr/>
          </p:nvPicPr>
          <p:blipFill>
            <a:blip r:embed="rId3" cstate="print"/>
            <a:stretch>
              <a:fillRect/>
            </a:stretch>
          </p:blipFill>
          <p:spPr>
            <a:xfrm>
              <a:off x="2061972" y="1616963"/>
              <a:ext cx="1332738" cy="3804665"/>
            </a:xfrm>
            <a:prstGeom prst="rect">
              <a:avLst/>
            </a:prstGeom>
          </p:spPr>
        </p:pic>
        <p:sp>
          <p:nvSpPr>
            <p:cNvPr id="7" name="object 7"/>
            <p:cNvSpPr/>
            <p:nvPr/>
          </p:nvSpPr>
          <p:spPr>
            <a:xfrm>
              <a:off x="3004566" y="2826258"/>
              <a:ext cx="1804670" cy="0"/>
            </a:xfrm>
            <a:custGeom>
              <a:avLst/>
              <a:gdLst/>
              <a:ahLst/>
              <a:cxnLst/>
              <a:rect l="l" t="t" r="r" b="b"/>
              <a:pathLst>
                <a:path w="1804670">
                  <a:moveTo>
                    <a:pt x="0" y="0"/>
                  </a:moveTo>
                  <a:lnTo>
                    <a:pt x="1804416" y="0"/>
                  </a:lnTo>
                </a:path>
              </a:pathLst>
            </a:custGeom>
            <a:ln w="28575">
              <a:solidFill>
                <a:srgbClr val="0000F0"/>
              </a:solidFill>
              <a:prstDash val="lgDash"/>
            </a:ln>
          </p:spPr>
          <p:txBody>
            <a:bodyPr wrap="square" lIns="0" tIns="0" rIns="0" bIns="0" rtlCol="0"/>
            <a:lstStyle/>
            <a:p>
              <a:endParaRPr sz="1350"/>
            </a:p>
          </p:txBody>
        </p:sp>
        <p:sp>
          <p:nvSpPr>
            <p:cNvPr id="8" name="object 8"/>
            <p:cNvSpPr/>
            <p:nvPr/>
          </p:nvSpPr>
          <p:spPr>
            <a:xfrm>
              <a:off x="5001005" y="2806445"/>
              <a:ext cx="248920" cy="268605"/>
            </a:xfrm>
            <a:custGeom>
              <a:avLst/>
              <a:gdLst/>
              <a:ahLst/>
              <a:cxnLst/>
              <a:rect l="l" t="t" r="r" b="b"/>
              <a:pathLst>
                <a:path w="248920" h="268605">
                  <a:moveTo>
                    <a:pt x="124206" y="0"/>
                  </a:moveTo>
                  <a:lnTo>
                    <a:pt x="75866" y="10542"/>
                  </a:lnTo>
                  <a:lnTo>
                    <a:pt x="36385" y="39290"/>
                  </a:lnTo>
                  <a:lnTo>
                    <a:pt x="9763" y="81920"/>
                  </a:lnTo>
                  <a:lnTo>
                    <a:pt x="0" y="134112"/>
                  </a:lnTo>
                  <a:lnTo>
                    <a:pt x="9763" y="186303"/>
                  </a:lnTo>
                  <a:lnTo>
                    <a:pt x="36385" y="228933"/>
                  </a:lnTo>
                  <a:lnTo>
                    <a:pt x="75866" y="257681"/>
                  </a:lnTo>
                  <a:lnTo>
                    <a:pt x="124206" y="268224"/>
                  </a:lnTo>
                  <a:lnTo>
                    <a:pt x="172545" y="257681"/>
                  </a:lnTo>
                  <a:lnTo>
                    <a:pt x="212026" y="228933"/>
                  </a:lnTo>
                  <a:lnTo>
                    <a:pt x="238648" y="186303"/>
                  </a:lnTo>
                  <a:lnTo>
                    <a:pt x="248412" y="134112"/>
                  </a:lnTo>
                  <a:lnTo>
                    <a:pt x="238648" y="81920"/>
                  </a:lnTo>
                  <a:lnTo>
                    <a:pt x="212026" y="39290"/>
                  </a:lnTo>
                  <a:lnTo>
                    <a:pt x="172545" y="10542"/>
                  </a:lnTo>
                  <a:lnTo>
                    <a:pt x="124206" y="0"/>
                  </a:lnTo>
                  <a:close/>
                </a:path>
              </a:pathLst>
            </a:custGeom>
            <a:solidFill>
              <a:srgbClr val="FF0000"/>
            </a:solidFill>
          </p:spPr>
          <p:txBody>
            <a:bodyPr wrap="square" lIns="0" tIns="0" rIns="0" bIns="0" rtlCol="0"/>
            <a:lstStyle/>
            <a:p>
              <a:endParaRPr sz="1350"/>
            </a:p>
          </p:txBody>
        </p:sp>
        <p:sp>
          <p:nvSpPr>
            <p:cNvPr id="9" name="object 9"/>
            <p:cNvSpPr/>
            <p:nvPr/>
          </p:nvSpPr>
          <p:spPr>
            <a:xfrm>
              <a:off x="5001005" y="2806445"/>
              <a:ext cx="248920" cy="268605"/>
            </a:xfrm>
            <a:custGeom>
              <a:avLst/>
              <a:gdLst/>
              <a:ahLst/>
              <a:cxnLst/>
              <a:rect l="l" t="t" r="r" b="b"/>
              <a:pathLst>
                <a:path w="248920" h="268605">
                  <a:moveTo>
                    <a:pt x="0" y="134112"/>
                  </a:moveTo>
                  <a:lnTo>
                    <a:pt x="9763" y="81920"/>
                  </a:lnTo>
                  <a:lnTo>
                    <a:pt x="36385" y="39290"/>
                  </a:lnTo>
                  <a:lnTo>
                    <a:pt x="75866" y="10542"/>
                  </a:lnTo>
                  <a:lnTo>
                    <a:pt x="124206" y="0"/>
                  </a:lnTo>
                  <a:lnTo>
                    <a:pt x="172545" y="10542"/>
                  </a:lnTo>
                  <a:lnTo>
                    <a:pt x="212026" y="39290"/>
                  </a:lnTo>
                  <a:lnTo>
                    <a:pt x="238648" y="81920"/>
                  </a:lnTo>
                  <a:lnTo>
                    <a:pt x="248412" y="134112"/>
                  </a:lnTo>
                  <a:lnTo>
                    <a:pt x="238648" y="186303"/>
                  </a:lnTo>
                  <a:lnTo>
                    <a:pt x="212026" y="228933"/>
                  </a:lnTo>
                  <a:lnTo>
                    <a:pt x="172545" y="257681"/>
                  </a:lnTo>
                  <a:lnTo>
                    <a:pt x="124206" y="268224"/>
                  </a:lnTo>
                  <a:lnTo>
                    <a:pt x="75866" y="257681"/>
                  </a:lnTo>
                  <a:lnTo>
                    <a:pt x="36385" y="228933"/>
                  </a:lnTo>
                  <a:lnTo>
                    <a:pt x="9763" y="186303"/>
                  </a:lnTo>
                  <a:lnTo>
                    <a:pt x="0" y="134112"/>
                  </a:lnTo>
                  <a:close/>
                </a:path>
              </a:pathLst>
            </a:custGeom>
            <a:ln w="25400">
              <a:solidFill>
                <a:srgbClr val="000000"/>
              </a:solidFill>
            </a:ln>
          </p:spPr>
          <p:txBody>
            <a:bodyPr wrap="square" lIns="0" tIns="0" rIns="0" bIns="0" rtlCol="0"/>
            <a:lstStyle/>
            <a:p>
              <a:endParaRPr sz="1350"/>
            </a:p>
          </p:txBody>
        </p:sp>
        <p:sp>
          <p:nvSpPr>
            <p:cNvPr id="10" name="object 10"/>
            <p:cNvSpPr/>
            <p:nvPr/>
          </p:nvSpPr>
          <p:spPr>
            <a:xfrm>
              <a:off x="3513582" y="1648205"/>
              <a:ext cx="1600200" cy="0"/>
            </a:xfrm>
            <a:custGeom>
              <a:avLst/>
              <a:gdLst/>
              <a:ahLst/>
              <a:cxnLst/>
              <a:rect l="l" t="t" r="r" b="b"/>
              <a:pathLst>
                <a:path w="1600200">
                  <a:moveTo>
                    <a:pt x="0" y="0"/>
                  </a:moveTo>
                  <a:lnTo>
                    <a:pt x="1600200" y="0"/>
                  </a:lnTo>
                </a:path>
              </a:pathLst>
            </a:custGeom>
            <a:ln w="28575">
              <a:solidFill>
                <a:srgbClr val="0000F0"/>
              </a:solidFill>
              <a:prstDash val="lgDash"/>
            </a:ln>
          </p:spPr>
          <p:txBody>
            <a:bodyPr wrap="square" lIns="0" tIns="0" rIns="0" bIns="0" rtlCol="0"/>
            <a:lstStyle/>
            <a:p>
              <a:endParaRPr sz="1350"/>
            </a:p>
          </p:txBody>
        </p:sp>
        <p:pic>
          <p:nvPicPr>
            <p:cNvPr id="11" name="object 11"/>
            <p:cNvPicPr/>
            <p:nvPr/>
          </p:nvPicPr>
          <p:blipFill>
            <a:blip r:embed="rId4" cstate="print"/>
            <a:stretch>
              <a:fillRect/>
            </a:stretch>
          </p:blipFill>
          <p:spPr>
            <a:xfrm>
              <a:off x="4785360" y="1647431"/>
              <a:ext cx="438162" cy="1218450"/>
            </a:xfrm>
            <a:prstGeom prst="rect">
              <a:avLst/>
            </a:prstGeom>
          </p:spPr>
        </p:pic>
        <p:sp>
          <p:nvSpPr>
            <p:cNvPr id="12" name="object 12"/>
            <p:cNvSpPr/>
            <p:nvPr/>
          </p:nvSpPr>
          <p:spPr>
            <a:xfrm>
              <a:off x="3004566" y="1655825"/>
              <a:ext cx="3007360" cy="887094"/>
            </a:xfrm>
            <a:custGeom>
              <a:avLst/>
              <a:gdLst/>
              <a:ahLst/>
              <a:cxnLst/>
              <a:rect l="l" t="t" r="r" b="b"/>
              <a:pathLst>
                <a:path w="3007360" h="887094">
                  <a:moveTo>
                    <a:pt x="0" y="297179"/>
                  </a:moveTo>
                  <a:lnTo>
                    <a:pt x="1804416" y="297179"/>
                  </a:lnTo>
                </a:path>
                <a:path w="3007360" h="887094">
                  <a:moveTo>
                    <a:pt x="440435" y="886968"/>
                  </a:moveTo>
                  <a:lnTo>
                    <a:pt x="1804796" y="886968"/>
                  </a:lnTo>
                </a:path>
                <a:path w="3007360" h="887094">
                  <a:moveTo>
                    <a:pt x="2261616" y="0"/>
                  </a:moveTo>
                  <a:lnTo>
                    <a:pt x="3007360" y="700786"/>
                  </a:lnTo>
                </a:path>
              </a:pathLst>
            </a:custGeom>
            <a:ln w="28575">
              <a:solidFill>
                <a:srgbClr val="0000F0"/>
              </a:solidFill>
              <a:prstDash val="lgDash"/>
            </a:ln>
          </p:spPr>
          <p:txBody>
            <a:bodyPr wrap="square" lIns="0" tIns="0" rIns="0" bIns="0" rtlCol="0"/>
            <a:lstStyle/>
            <a:p>
              <a:endParaRPr sz="1350"/>
            </a:p>
          </p:txBody>
        </p:sp>
        <p:sp>
          <p:nvSpPr>
            <p:cNvPr id="13" name="object 13"/>
            <p:cNvSpPr/>
            <p:nvPr/>
          </p:nvSpPr>
          <p:spPr>
            <a:xfrm>
              <a:off x="5458206" y="2503169"/>
              <a:ext cx="247015" cy="268605"/>
            </a:xfrm>
            <a:custGeom>
              <a:avLst/>
              <a:gdLst/>
              <a:ahLst/>
              <a:cxnLst/>
              <a:rect l="l" t="t" r="r" b="b"/>
              <a:pathLst>
                <a:path w="247014" h="268605">
                  <a:moveTo>
                    <a:pt x="123444" y="0"/>
                  </a:moveTo>
                  <a:lnTo>
                    <a:pt x="75384" y="10542"/>
                  </a:lnTo>
                  <a:lnTo>
                    <a:pt x="36147" y="39290"/>
                  </a:lnTo>
                  <a:lnTo>
                    <a:pt x="9697" y="81920"/>
                  </a:lnTo>
                  <a:lnTo>
                    <a:pt x="0" y="134112"/>
                  </a:lnTo>
                  <a:lnTo>
                    <a:pt x="9697" y="186303"/>
                  </a:lnTo>
                  <a:lnTo>
                    <a:pt x="36147" y="228933"/>
                  </a:lnTo>
                  <a:lnTo>
                    <a:pt x="75384" y="257681"/>
                  </a:lnTo>
                  <a:lnTo>
                    <a:pt x="123444" y="268224"/>
                  </a:lnTo>
                  <a:lnTo>
                    <a:pt x="171503" y="257681"/>
                  </a:lnTo>
                  <a:lnTo>
                    <a:pt x="210740" y="228933"/>
                  </a:lnTo>
                  <a:lnTo>
                    <a:pt x="237190" y="186303"/>
                  </a:lnTo>
                  <a:lnTo>
                    <a:pt x="246888" y="134112"/>
                  </a:lnTo>
                  <a:lnTo>
                    <a:pt x="237190" y="81920"/>
                  </a:lnTo>
                  <a:lnTo>
                    <a:pt x="210740" y="39290"/>
                  </a:lnTo>
                  <a:lnTo>
                    <a:pt x="171503" y="10542"/>
                  </a:lnTo>
                  <a:lnTo>
                    <a:pt x="123444" y="0"/>
                  </a:lnTo>
                  <a:close/>
                </a:path>
              </a:pathLst>
            </a:custGeom>
            <a:solidFill>
              <a:srgbClr val="FF0000"/>
            </a:solidFill>
          </p:spPr>
          <p:txBody>
            <a:bodyPr wrap="square" lIns="0" tIns="0" rIns="0" bIns="0" rtlCol="0"/>
            <a:lstStyle/>
            <a:p>
              <a:endParaRPr sz="1350"/>
            </a:p>
          </p:txBody>
        </p:sp>
        <p:sp>
          <p:nvSpPr>
            <p:cNvPr id="14" name="object 14"/>
            <p:cNvSpPr/>
            <p:nvPr/>
          </p:nvSpPr>
          <p:spPr>
            <a:xfrm>
              <a:off x="5458206" y="2503169"/>
              <a:ext cx="247015" cy="268605"/>
            </a:xfrm>
            <a:custGeom>
              <a:avLst/>
              <a:gdLst/>
              <a:ahLst/>
              <a:cxnLst/>
              <a:rect l="l" t="t" r="r" b="b"/>
              <a:pathLst>
                <a:path w="247014" h="268605">
                  <a:moveTo>
                    <a:pt x="0" y="134112"/>
                  </a:moveTo>
                  <a:lnTo>
                    <a:pt x="9697" y="81920"/>
                  </a:lnTo>
                  <a:lnTo>
                    <a:pt x="36147" y="39290"/>
                  </a:lnTo>
                  <a:lnTo>
                    <a:pt x="75384" y="10542"/>
                  </a:lnTo>
                  <a:lnTo>
                    <a:pt x="123444" y="0"/>
                  </a:lnTo>
                  <a:lnTo>
                    <a:pt x="171503" y="10542"/>
                  </a:lnTo>
                  <a:lnTo>
                    <a:pt x="210740" y="39290"/>
                  </a:lnTo>
                  <a:lnTo>
                    <a:pt x="237190" y="81920"/>
                  </a:lnTo>
                  <a:lnTo>
                    <a:pt x="246888" y="134112"/>
                  </a:lnTo>
                  <a:lnTo>
                    <a:pt x="237190" y="186303"/>
                  </a:lnTo>
                  <a:lnTo>
                    <a:pt x="210740" y="228933"/>
                  </a:lnTo>
                  <a:lnTo>
                    <a:pt x="171503" y="257681"/>
                  </a:lnTo>
                  <a:lnTo>
                    <a:pt x="123444" y="268224"/>
                  </a:lnTo>
                  <a:lnTo>
                    <a:pt x="75384" y="257681"/>
                  </a:lnTo>
                  <a:lnTo>
                    <a:pt x="36147" y="228933"/>
                  </a:lnTo>
                  <a:lnTo>
                    <a:pt x="9697" y="186303"/>
                  </a:lnTo>
                  <a:lnTo>
                    <a:pt x="0" y="134112"/>
                  </a:lnTo>
                  <a:close/>
                </a:path>
              </a:pathLst>
            </a:custGeom>
            <a:ln w="25400">
              <a:solidFill>
                <a:srgbClr val="9494BB"/>
              </a:solidFill>
            </a:ln>
          </p:spPr>
          <p:txBody>
            <a:bodyPr wrap="square" lIns="0" tIns="0" rIns="0" bIns="0" rtlCol="0"/>
            <a:lstStyle/>
            <a:p>
              <a:endParaRPr sz="1350"/>
            </a:p>
          </p:txBody>
        </p:sp>
        <p:sp>
          <p:nvSpPr>
            <p:cNvPr id="15" name="object 15"/>
            <p:cNvSpPr/>
            <p:nvPr/>
          </p:nvSpPr>
          <p:spPr>
            <a:xfrm>
              <a:off x="4773930" y="1937765"/>
              <a:ext cx="1214120" cy="929640"/>
            </a:xfrm>
            <a:custGeom>
              <a:avLst/>
              <a:gdLst/>
              <a:ahLst/>
              <a:cxnLst/>
              <a:rect l="l" t="t" r="r" b="b"/>
              <a:pathLst>
                <a:path w="1214120" h="929639">
                  <a:moveTo>
                    <a:pt x="486156" y="642874"/>
                  </a:moveTo>
                  <a:lnTo>
                    <a:pt x="1194181" y="475488"/>
                  </a:lnTo>
                </a:path>
                <a:path w="1214120" h="929639">
                  <a:moveTo>
                    <a:pt x="0" y="0"/>
                  </a:moveTo>
                  <a:lnTo>
                    <a:pt x="1214120" y="411734"/>
                  </a:lnTo>
                </a:path>
                <a:path w="1214120" h="929639">
                  <a:moveTo>
                    <a:pt x="27432" y="929132"/>
                  </a:moveTo>
                  <a:lnTo>
                    <a:pt x="1214120" y="428244"/>
                  </a:lnTo>
                </a:path>
              </a:pathLst>
            </a:custGeom>
            <a:ln w="28575">
              <a:solidFill>
                <a:srgbClr val="0000F0"/>
              </a:solidFill>
              <a:prstDash val="lgDash"/>
            </a:ln>
          </p:spPr>
          <p:txBody>
            <a:bodyPr wrap="square" lIns="0" tIns="0" rIns="0" bIns="0" rtlCol="0"/>
            <a:lstStyle/>
            <a:p>
              <a:endParaRPr sz="1350"/>
            </a:p>
          </p:txBody>
        </p:sp>
        <p:sp>
          <p:nvSpPr>
            <p:cNvPr id="16" name="object 16"/>
            <p:cNvSpPr/>
            <p:nvPr/>
          </p:nvSpPr>
          <p:spPr>
            <a:xfrm>
              <a:off x="5933694" y="2204465"/>
              <a:ext cx="248920" cy="268605"/>
            </a:xfrm>
            <a:custGeom>
              <a:avLst/>
              <a:gdLst/>
              <a:ahLst/>
              <a:cxnLst/>
              <a:rect l="l" t="t" r="r" b="b"/>
              <a:pathLst>
                <a:path w="248920" h="268605">
                  <a:moveTo>
                    <a:pt x="124205" y="0"/>
                  </a:moveTo>
                  <a:lnTo>
                    <a:pt x="75866" y="10542"/>
                  </a:lnTo>
                  <a:lnTo>
                    <a:pt x="36385" y="39290"/>
                  </a:lnTo>
                  <a:lnTo>
                    <a:pt x="9763" y="81920"/>
                  </a:lnTo>
                  <a:lnTo>
                    <a:pt x="0" y="134112"/>
                  </a:lnTo>
                  <a:lnTo>
                    <a:pt x="9763" y="186303"/>
                  </a:lnTo>
                  <a:lnTo>
                    <a:pt x="36385" y="228933"/>
                  </a:lnTo>
                  <a:lnTo>
                    <a:pt x="75866" y="257681"/>
                  </a:lnTo>
                  <a:lnTo>
                    <a:pt x="124205" y="268224"/>
                  </a:lnTo>
                  <a:lnTo>
                    <a:pt x="172545" y="257681"/>
                  </a:lnTo>
                  <a:lnTo>
                    <a:pt x="212026" y="228933"/>
                  </a:lnTo>
                  <a:lnTo>
                    <a:pt x="238648" y="186303"/>
                  </a:lnTo>
                  <a:lnTo>
                    <a:pt x="248411" y="134112"/>
                  </a:lnTo>
                  <a:lnTo>
                    <a:pt x="238648" y="81920"/>
                  </a:lnTo>
                  <a:lnTo>
                    <a:pt x="212026" y="39290"/>
                  </a:lnTo>
                  <a:lnTo>
                    <a:pt x="172545" y="10542"/>
                  </a:lnTo>
                  <a:lnTo>
                    <a:pt x="124205" y="0"/>
                  </a:lnTo>
                  <a:close/>
                </a:path>
              </a:pathLst>
            </a:custGeom>
            <a:solidFill>
              <a:srgbClr val="00AFEF"/>
            </a:solidFill>
          </p:spPr>
          <p:txBody>
            <a:bodyPr wrap="square" lIns="0" tIns="0" rIns="0" bIns="0" rtlCol="0"/>
            <a:lstStyle/>
            <a:p>
              <a:endParaRPr sz="1350"/>
            </a:p>
          </p:txBody>
        </p:sp>
        <p:sp>
          <p:nvSpPr>
            <p:cNvPr id="17" name="object 17"/>
            <p:cNvSpPr/>
            <p:nvPr/>
          </p:nvSpPr>
          <p:spPr>
            <a:xfrm>
              <a:off x="5933694" y="2204465"/>
              <a:ext cx="248920" cy="268605"/>
            </a:xfrm>
            <a:custGeom>
              <a:avLst/>
              <a:gdLst/>
              <a:ahLst/>
              <a:cxnLst/>
              <a:rect l="l" t="t" r="r" b="b"/>
              <a:pathLst>
                <a:path w="248920" h="268605">
                  <a:moveTo>
                    <a:pt x="0" y="134112"/>
                  </a:moveTo>
                  <a:lnTo>
                    <a:pt x="9763" y="81920"/>
                  </a:lnTo>
                  <a:lnTo>
                    <a:pt x="36385" y="39290"/>
                  </a:lnTo>
                  <a:lnTo>
                    <a:pt x="75866" y="10542"/>
                  </a:lnTo>
                  <a:lnTo>
                    <a:pt x="124205" y="0"/>
                  </a:lnTo>
                  <a:lnTo>
                    <a:pt x="172545" y="10542"/>
                  </a:lnTo>
                  <a:lnTo>
                    <a:pt x="212026" y="39290"/>
                  </a:lnTo>
                  <a:lnTo>
                    <a:pt x="238648" y="81920"/>
                  </a:lnTo>
                  <a:lnTo>
                    <a:pt x="248411" y="134112"/>
                  </a:lnTo>
                  <a:lnTo>
                    <a:pt x="238648" y="186303"/>
                  </a:lnTo>
                  <a:lnTo>
                    <a:pt x="212026" y="228933"/>
                  </a:lnTo>
                  <a:lnTo>
                    <a:pt x="172545" y="257681"/>
                  </a:lnTo>
                  <a:lnTo>
                    <a:pt x="124205" y="268224"/>
                  </a:lnTo>
                  <a:lnTo>
                    <a:pt x="75866" y="257681"/>
                  </a:lnTo>
                  <a:lnTo>
                    <a:pt x="36385" y="228933"/>
                  </a:lnTo>
                  <a:lnTo>
                    <a:pt x="9763" y="186303"/>
                  </a:lnTo>
                  <a:lnTo>
                    <a:pt x="0" y="134112"/>
                  </a:lnTo>
                  <a:close/>
                </a:path>
              </a:pathLst>
            </a:custGeom>
            <a:ln w="25400">
              <a:solidFill>
                <a:srgbClr val="9494BB"/>
              </a:solidFill>
            </a:ln>
          </p:spPr>
          <p:txBody>
            <a:bodyPr wrap="square" lIns="0" tIns="0" rIns="0" bIns="0" rtlCol="0"/>
            <a:lstStyle/>
            <a:p>
              <a:endParaRPr sz="1350"/>
            </a:p>
          </p:txBody>
        </p:sp>
        <p:pic>
          <p:nvPicPr>
            <p:cNvPr id="18" name="object 18"/>
            <p:cNvPicPr/>
            <p:nvPr/>
          </p:nvPicPr>
          <p:blipFill>
            <a:blip r:embed="rId5" cstate="print"/>
            <a:stretch>
              <a:fillRect/>
            </a:stretch>
          </p:blipFill>
          <p:spPr>
            <a:xfrm>
              <a:off x="2983992" y="1607807"/>
              <a:ext cx="438162" cy="1216926"/>
            </a:xfrm>
            <a:prstGeom prst="rect">
              <a:avLst/>
            </a:prstGeom>
          </p:spPr>
        </p:pic>
        <p:sp>
          <p:nvSpPr>
            <p:cNvPr id="19" name="object 19"/>
            <p:cNvSpPr/>
            <p:nvPr/>
          </p:nvSpPr>
          <p:spPr>
            <a:xfrm>
              <a:off x="5926074" y="2216658"/>
              <a:ext cx="248920" cy="268605"/>
            </a:xfrm>
            <a:custGeom>
              <a:avLst/>
              <a:gdLst/>
              <a:ahLst/>
              <a:cxnLst/>
              <a:rect l="l" t="t" r="r" b="b"/>
              <a:pathLst>
                <a:path w="248920" h="268605">
                  <a:moveTo>
                    <a:pt x="124205" y="0"/>
                  </a:moveTo>
                  <a:lnTo>
                    <a:pt x="75866" y="10542"/>
                  </a:lnTo>
                  <a:lnTo>
                    <a:pt x="36385" y="39290"/>
                  </a:lnTo>
                  <a:lnTo>
                    <a:pt x="9763" y="81920"/>
                  </a:lnTo>
                  <a:lnTo>
                    <a:pt x="0" y="134112"/>
                  </a:lnTo>
                  <a:lnTo>
                    <a:pt x="9763" y="186303"/>
                  </a:lnTo>
                  <a:lnTo>
                    <a:pt x="36385" y="228933"/>
                  </a:lnTo>
                  <a:lnTo>
                    <a:pt x="75866" y="257681"/>
                  </a:lnTo>
                  <a:lnTo>
                    <a:pt x="124205" y="268224"/>
                  </a:lnTo>
                  <a:lnTo>
                    <a:pt x="172545" y="257681"/>
                  </a:lnTo>
                  <a:lnTo>
                    <a:pt x="212026" y="228933"/>
                  </a:lnTo>
                  <a:lnTo>
                    <a:pt x="238648" y="186303"/>
                  </a:lnTo>
                  <a:lnTo>
                    <a:pt x="248412" y="134112"/>
                  </a:lnTo>
                  <a:lnTo>
                    <a:pt x="238648" y="81920"/>
                  </a:lnTo>
                  <a:lnTo>
                    <a:pt x="212026" y="39290"/>
                  </a:lnTo>
                  <a:lnTo>
                    <a:pt x="172545" y="10542"/>
                  </a:lnTo>
                  <a:lnTo>
                    <a:pt x="124205" y="0"/>
                  </a:lnTo>
                  <a:close/>
                </a:path>
              </a:pathLst>
            </a:custGeom>
            <a:solidFill>
              <a:srgbClr val="FF0000"/>
            </a:solidFill>
          </p:spPr>
          <p:txBody>
            <a:bodyPr wrap="square" lIns="0" tIns="0" rIns="0" bIns="0" rtlCol="0"/>
            <a:lstStyle/>
            <a:p>
              <a:endParaRPr sz="1350"/>
            </a:p>
          </p:txBody>
        </p:sp>
        <p:sp>
          <p:nvSpPr>
            <p:cNvPr id="20" name="object 20"/>
            <p:cNvSpPr/>
            <p:nvPr/>
          </p:nvSpPr>
          <p:spPr>
            <a:xfrm>
              <a:off x="5926074" y="2216658"/>
              <a:ext cx="248920" cy="268605"/>
            </a:xfrm>
            <a:custGeom>
              <a:avLst/>
              <a:gdLst/>
              <a:ahLst/>
              <a:cxnLst/>
              <a:rect l="l" t="t" r="r" b="b"/>
              <a:pathLst>
                <a:path w="248920" h="268605">
                  <a:moveTo>
                    <a:pt x="0" y="134112"/>
                  </a:moveTo>
                  <a:lnTo>
                    <a:pt x="9763" y="81920"/>
                  </a:lnTo>
                  <a:lnTo>
                    <a:pt x="36385" y="39290"/>
                  </a:lnTo>
                  <a:lnTo>
                    <a:pt x="75866" y="10542"/>
                  </a:lnTo>
                  <a:lnTo>
                    <a:pt x="124205" y="0"/>
                  </a:lnTo>
                  <a:lnTo>
                    <a:pt x="172545" y="10542"/>
                  </a:lnTo>
                  <a:lnTo>
                    <a:pt x="212026" y="39290"/>
                  </a:lnTo>
                  <a:lnTo>
                    <a:pt x="238648" y="81920"/>
                  </a:lnTo>
                  <a:lnTo>
                    <a:pt x="248412" y="134112"/>
                  </a:lnTo>
                  <a:lnTo>
                    <a:pt x="238648" y="186303"/>
                  </a:lnTo>
                  <a:lnTo>
                    <a:pt x="212026" y="228933"/>
                  </a:lnTo>
                  <a:lnTo>
                    <a:pt x="172545" y="257681"/>
                  </a:lnTo>
                  <a:lnTo>
                    <a:pt x="124205" y="268224"/>
                  </a:lnTo>
                  <a:lnTo>
                    <a:pt x="75866" y="257681"/>
                  </a:lnTo>
                  <a:lnTo>
                    <a:pt x="36385" y="228933"/>
                  </a:lnTo>
                  <a:lnTo>
                    <a:pt x="9763" y="186303"/>
                  </a:lnTo>
                  <a:lnTo>
                    <a:pt x="0" y="134112"/>
                  </a:lnTo>
                  <a:close/>
                </a:path>
              </a:pathLst>
            </a:custGeom>
            <a:ln w="25400">
              <a:solidFill>
                <a:srgbClr val="000000"/>
              </a:solidFill>
            </a:ln>
          </p:spPr>
          <p:txBody>
            <a:bodyPr wrap="square" lIns="0" tIns="0" rIns="0" bIns="0" rtlCol="0"/>
            <a:lstStyle/>
            <a:p>
              <a:endParaRPr sz="1350"/>
            </a:p>
          </p:txBody>
        </p:sp>
        <p:sp>
          <p:nvSpPr>
            <p:cNvPr id="21" name="object 21"/>
            <p:cNvSpPr/>
            <p:nvPr/>
          </p:nvSpPr>
          <p:spPr>
            <a:xfrm>
              <a:off x="5449062" y="2521458"/>
              <a:ext cx="247015" cy="268605"/>
            </a:xfrm>
            <a:custGeom>
              <a:avLst/>
              <a:gdLst/>
              <a:ahLst/>
              <a:cxnLst/>
              <a:rect l="l" t="t" r="r" b="b"/>
              <a:pathLst>
                <a:path w="247014" h="268605">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F0000"/>
            </a:solidFill>
          </p:spPr>
          <p:txBody>
            <a:bodyPr wrap="square" lIns="0" tIns="0" rIns="0" bIns="0" rtlCol="0"/>
            <a:lstStyle/>
            <a:p>
              <a:endParaRPr sz="1350"/>
            </a:p>
          </p:txBody>
        </p:sp>
        <p:sp>
          <p:nvSpPr>
            <p:cNvPr id="22" name="object 22"/>
            <p:cNvSpPr/>
            <p:nvPr/>
          </p:nvSpPr>
          <p:spPr>
            <a:xfrm>
              <a:off x="5449062" y="2521458"/>
              <a:ext cx="247015" cy="268605"/>
            </a:xfrm>
            <a:custGeom>
              <a:avLst/>
              <a:gdLst/>
              <a:ahLst/>
              <a:cxnLst/>
              <a:rect l="l" t="t" r="r" b="b"/>
              <a:pathLst>
                <a:path w="247014" h="268605">
                  <a:moveTo>
                    <a:pt x="0" y="134112"/>
                  </a:moveTo>
                  <a:lnTo>
                    <a:pt x="9697" y="81920"/>
                  </a:lnTo>
                  <a:lnTo>
                    <a:pt x="36147" y="39290"/>
                  </a:lnTo>
                  <a:lnTo>
                    <a:pt x="75384" y="10542"/>
                  </a:lnTo>
                  <a:lnTo>
                    <a:pt x="123443" y="0"/>
                  </a:lnTo>
                  <a:lnTo>
                    <a:pt x="171503" y="10542"/>
                  </a:lnTo>
                  <a:lnTo>
                    <a:pt x="210740" y="39290"/>
                  </a:lnTo>
                  <a:lnTo>
                    <a:pt x="237190" y="81920"/>
                  </a:lnTo>
                  <a:lnTo>
                    <a:pt x="246887" y="134112"/>
                  </a:lnTo>
                  <a:lnTo>
                    <a:pt x="237190" y="186303"/>
                  </a:lnTo>
                  <a:lnTo>
                    <a:pt x="210740" y="228933"/>
                  </a:lnTo>
                  <a:lnTo>
                    <a:pt x="171503" y="257681"/>
                  </a:lnTo>
                  <a:lnTo>
                    <a:pt x="123443" y="268224"/>
                  </a:lnTo>
                  <a:lnTo>
                    <a:pt x="75384" y="257681"/>
                  </a:lnTo>
                  <a:lnTo>
                    <a:pt x="36147" y="228933"/>
                  </a:lnTo>
                  <a:lnTo>
                    <a:pt x="9697" y="186303"/>
                  </a:lnTo>
                  <a:lnTo>
                    <a:pt x="0" y="134112"/>
                  </a:lnTo>
                  <a:close/>
                </a:path>
              </a:pathLst>
            </a:custGeom>
            <a:ln w="25400">
              <a:solidFill>
                <a:srgbClr val="000000"/>
              </a:solidFill>
            </a:ln>
          </p:spPr>
          <p:txBody>
            <a:bodyPr wrap="square" lIns="0" tIns="0" rIns="0" bIns="0" rtlCol="0"/>
            <a:lstStyle/>
            <a:p>
              <a:endParaRPr sz="1350"/>
            </a:p>
          </p:txBody>
        </p:sp>
        <p:sp>
          <p:nvSpPr>
            <p:cNvPr id="23" name="object 23"/>
            <p:cNvSpPr/>
            <p:nvPr/>
          </p:nvSpPr>
          <p:spPr>
            <a:xfrm>
              <a:off x="2093214" y="3231641"/>
              <a:ext cx="2109470" cy="1178560"/>
            </a:xfrm>
            <a:custGeom>
              <a:avLst/>
              <a:gdLst/>
              <a:ahLst/>
              <a:cxnLst/>
              <a:rect l="l" t="t" r="r" b="b"/>
              <a:pathLst>
                <a:path w="2109470" h="1178560">
                  <a:moveTo>
                    <a:pt x="509016" y="0"/>
                  </a:moveTo>
                  <a:lnTo>
                    <a:pt x="2109216" y="0"/>
                  </a:lnTo>
                </a:path>
                <a:path w="2109470" h="1178560">
                  <a:moveTo>
                    <a:pt x="0" y="1178052"/>
                  </a:moveTo>
                  <a:lnTo>
                    <a:pt x="1804415" y="1178052"/>
                  </a:lnTo>
                </a:path>
              </a:pathLst>
            </a:custGeom>
            <a:ln w="28575">
              <a:solidFill>
                <a:srgbClr val="0000F0"/>
              </a:solidFill>
              <a:prstDash val="lgDash"/>
            </a:ln>
          </p:spPr>
          <p:txBody>
            <a:bodyPr wrap="square" lIns="0" tIns="0" rIns="0" bIns="0" rtlCol="0"/>
            <a:lstStyle/>
            <a:p>
              <a:endParaRPr sz="1350"/>
            </a:p>
          </p:txBody>
        </p:sp>
        <p:pic>
          <p:nvPicPr>
            <p:cNvPr id="24" name="object 24"/>
            <p:cNvPicPr/>
            <p:nvPr/>
          </p:nvPicPr>
          <p:blipFill>
            <a:blip r:embed="rId6" cstate="print"/>
            <a:stretch>
              <a:fillRect/>
            </a:stretch>
          </p:blipFill>
          <p:spPr>
            <a:xfrm>
              <a:off x="3872483" y="3230867"/>
              <a:ext cx="438162" cy="1218450"/>
            </a:xfrm>
            <a:prstGeom prst="rect">
              <a:avLst/>
            </a:prstGeom>
          </p:spPr>
        </p:pic>
        <p:sp>
          <p:nvSpPr>
            <p:cNvPr id="25" name="object 25"/>
            <p:cNvSpPr/>
            <p:nvPr/>
          </p:nvSpPr>
          <p:spPr>
            <a:xfrm>
              <a:off x="2093214" y="3239261"/>
              <a:ext cx="3007360" cy="1209675"/>
            </a:xfrm>
            <a:custGeom>
              <a:avLst/>
              <a:gdLst/>
              <a:ahLst/>
              <a:cxnLst/>
              <a:rect l="l" t="t" r="r" b="b"/>
              <a:pathLst>
                <a:path w="3007360" h="1209675">
                  <a:moveTo>
                    <a:pt x="0" y="297179"/>
                  </a:moveTo>
                  <a:lnTo>
                    <a:pt x="1804415" y="297179"/>
                  </a:lnTo>
                </a:path>
                <a:path w="3007360" h="1209675">
                  <a:moveTo>
                    <a:pt x="438912" y="886968"/>
                  </a:moveTo>
                  <a:lnTo>
                    <a:pt x="1803273" y="886968"/>
                  </a:lnTo>
                </a:path>
                <a:path w="3007360" h="1209675">
                  <a:moveTo>
                    <a:pt x="2261616" y="0"/>
                  </a:moveTo>
                  <a:lnTo>
                    <a:pt x="3007360" y="700786"/>
                  </a:lnTo>
                </a:path>
                <a:path w="3007360" h="1209675">
                  <a:moveTo>
                    <a:pt x="2253996" y="924813"/>
                  </a:moveTo>
                  <a:lnTo>
                    <a:pt x="2962021" y="757427"/>
                  </a:lnTo>
                </a:path>
                <a:path w="3007360" h="1209675">
                  <a:moveTo>
                    <a:pt x="1767839" y="281939"/>
                  </a:moveTo>
                  <a:lnTo>
                    <a:pt x="2981960" y="693674"/>
                  </a:lnTo>
                </a:path>
                <a:path w="3007360" h="1209675">
                  <a:moveTo>
                    <a:pt x="1795272" y="1209548"/>
                  </a:moveTo>
                  <a:lnTo>
                    <a:pt x="2981960" y="708660"/>
                  </a:lnTo>
                </a:path>
              </a:pathLst>
            </a:custGeom>
            <a:ln w="28575">
              <a:solidFill>
                <a:srgbClr val="0000F0"/>
              </a:solidFill>
              <a:prstDash val="lgDash"/>
            </a:ln>
          </p:spPr>
          <p:txBody>
            <a:bodyPr wrap="square" lIns="0" tIns="0" rIns="0" bIns="0" rtlCol="0"/>
            <a:lstStyle/>
            <a:p>
              <a:endParaRPr sz="1350"/>
            </a:p>
          </p:txBody>
        </p:sp>
        <p:sp>
          <p:nvSpPr>
            <p:cNvPr id="26" name="object 26"/>
            <p:cNvSpPr/>
            <p:nvPr/>
          </p:nvSpPr>
          <p:spPr>
            <a:xfrm>
              <a:off x="5022342" y="3787901"/>
              <a:ext cx="247015" cy="268605"/>
            </a:xfrm>
            <a:custGeom>
              <a:avLst/>
              <a:gdLst/>
              <a:ahLst/>
              <a:cxnLst/>
              <a:rect l="l" t="t" r="r" b="b"/>
              <a:pathLst>
                <a:path w="247014" h="268604">
                  <a:moveTo>
                    <a:pt x="123444" y="0"/>
                  </a:moveTo>
                  <a:lnTo>
                    <a:pt x="75384" y="10542"/>
                  </a:lnTo>
                  <a:lnTo>
                    <a:pt x="36147" y="39290"/>
                  </a:lnTo>
                  <a:lnTo>
                    <a:pt x="9697" y="81920"/>
                  </a:lnTo>
                  <a:lnTo>
                    <a:pt x="0" y="134112"/>
                  </a:lnTo>
                  <a:lnTo>
                    <a:pt x="9697" y="186303"/>
                  </a:lnTo>
                  <a:lnTo>
                    <a:pt x="36147" y="228933"/>
                  </a:lnTo>
                  <a:lnTo>
                    <a:pt x="75384" y="257681"/>
                  </a:lnTo>
                  <a:lnTo>
                    <a:pt x="123444" y="268224"/>
                  </a:lnTo>
                  <a:lnTo>
                    <a:pt x="171503" y="257681"/>
                  </a:lnTo>
                  <a:lnTo>
                    <a:pt x="210740" y="228933"/>
                  </a:lnTo>
                  <a:lnTo>
                    <a:pt x="237190" y="186303"/>
                  </a:lnTo>
                  <a:lnTo>
                    <a:pt x="246887" y="134112"/>
                  </a:lnTo>
                  <a:lnTo>
                    <a:pt x="237190" y="81920"/>
                  </a:lnTo>
                  <a:lnTo>
                    <a:pt x="210740" y="39290"/>
                  </a:lnTo>
                  <a:lnTo>
                    <a:pt x="171503" y="10542"/>
                  </a:lnTo>
                  <a:lnTo>
                    <a:pt x="123444" y="0"/>
                  </a:lnTo>
                  <a:close/>
                </a:path>
              </a:pathLst>
            </a:custGeom>
            <a:solidFill>
              <a:srgbClr val="00AFEF"/>
            </a:solidFill>
          </p:spPr>
          <p:txBody>
            <a:bodyPr wrap="square" lIns="0" tIns="0" rIns="0" bIns="0" rtlCol="0"/>
            <a:lstStyle/>
            <a:p>
              <a:endParaRPr sz="1350"/>
            </a:p>
          </p:txBody>
        </p:sp>
        <p:sp>
          <p:nvSpPr>
            <p:cNvPr id="27" name="object 27"/>
            <p:cNvSpPr/>
            <p:nvPr/>
          </p:nvSpPr>
          <p:spPr>
            <a:xfrm>
              <a:off x="5022342" y="3787901"/>
              <a:ext cx="247015" cy="268605"/>
            </a:xfrm>
            <a:custGeom>
              <a:avLst/>
              <a:gdLst/>
              <a:ahLst/>
              <a:cxnLst/>
              <a:rect l="l" t="t" r="r" b="b"/>
              <a:pathLst>
                <a:path w="247014" h="268604">
                  <a:moveTo>
                    <a:pt x="0" y="134112"/>
                  </a:moveTo>
                  <a:lnTo>
                    <a:pt x="9697" y="81920"/>
                  </a:lnTo>
                  <a:lnTo>
                    <a:pt x="36147" y="39290"/>
                  </a:lnTo>
                  <a:lnTo>
                    <a:pt x="75384" y="10542"/>
                  </a:lnTo>
                  <a:lnTo>
                    <a:pt x="123444" y="0"/>
                  </a:lnTo>
                  <a:lnTo>
                    <a:pt x="171503" y="10542"/>
                  </a:lnTo>
                  <a:lnTo>
                    <a:pt x="210740" y="39290"/>
                  </a:lnTo>
                  <a:lnTo>
                    <a:pt x="237190" y="81920"/>
                  </a:lnTo>
                  <a:lnTo>
                    <a:pt x="246887" y="134112"/>
                  </a:lnTo>
                  <a:lnTo>
                    <a:pt x="237190" y="186303"/>
                  </a:lnTo>
                  <a:lnTo>
                    <a:pt x="210740" y="228933"/>
                  </a:lnTo>
                  <a:lnTo>
                    <a:pt x="171503" y="257681"/>
                  </a:lnTo>
                  <a:lnTo>
                    <a:pt x="123444" y="268224"/>
                  </a:lnTo>
                  <a:lnTo>
                    <a:pt x="75384" y="257681"/>
                  </a:lnTo>
                  <a:lnTo>
                    <a:pt x="36147" y="228933"/>
                  </a:lnTo>
                  <a:lnTo>
                    <a:pt x="9697" y="186303"/>
                  </a:lnTo>
                  <a:lnTo>
                    <a:pt x="0" y="134112"/>
                  </a:lnTo>
                  <a:close/>
                </a:path>
              </a:pathLst>
            </a:custGeom>
            <a:ln w="25400">
              <a:solidFill>
                <a:srgbClr val="9494BB"/>
              </a:solidFill>
            </a:ln>
          </p:spPr>
          <p:txBody>
            <a:bodyPr wrap="square" lIns="0" tIns="0" rIns="0" bIns="0" rtlCol="0"/>
            <a:lstStyle/>
            <a:p>
              <a:endParaRPr sz="1350"/>
            </a:p>
          </p:txBody>
        </p:sp>
        <p:pic>
          <p:nvPicPr>
            <p:cNvPr id="28" name="object 28"/>
            <p:cNvPicPr/>
            <p:nvPr/>
          </p:nvPicPr>
          <p:blipFill>
            <a:blip r:embed="rId7" cstate="print"/>
            <a:stretch>
              <a:fillRect/>
            </a:stretch>
          </p:blipFill>
          <p:spPr>
            <a:xfrm>
              <a:off x="2071116" y="3191255"/>
              <a:ext cx="438162" cy="1216914"/>
            </a:xfrm>
            <a:prstGeom prst="rect">
              <a:avLst/>
            </a:prstGeom>
          </p:spPr>
        </p:pic>
        <p:sp>
          <p:nvSpPr>
            <p:cNvPr id="29" name="object 29"/>
            <p:cNvSpPr/>
            <p:nvPr/>
          </p:nvSpPr>
          <p:spPr>
            <a:xfrm>
              <a:off x="2071878" y="4203954"/>
              <a:ext cx="2109470" cy="1176655"/>
            </a:xfrm>
            <a:custGeom>
              <a:avLst/>
              <a:gdLst/>
              <a:ahLst/>
              <a:cxnLst/>
              <a:rect l="l" t="t" r="r" b="b"/>
              <a:pathLst>
                <a:path w="2109470" h="1176654">
                  <a:moveTo>
                    <a:pt x="509016" y="0"/>
                  </a:moveTo>
                  <a:lnTo>
                    <a:pt x="2109216" y="0"/>
                  </a:lnTo>
                </a:path>
                <a:path w="2109470" h="1176654">
                  <a:moveTo>
                    <a:pt x="0" y="1176528"/>
                  </a:moveTo>
                  <a:lnTo>
                    <a:pt x="1804416" y="1176528"/>
                  </a:lnTo>
                </a:path>
              </a:pathLst>
            </a:custGeom>
            <a:ln w="28575">
              <a:solidFill>
                <a:srgbClr val="0000F0"/>
              </a:solidFill>
              <a:prstDash val="lgDash"/>
            </a:ln>
          </p:spPr>
          <p:txBody>
            <a:bodyPr wrap="square" lIns="0" tIns="0" rIns="0" bIns="0" rtlCol="0"/>
            <a:lstStyle/>
            <a:p>
              <a:endParaRPr sz="1350"/>
            </a:p>
          </p:txBody>
        </p:sp>
        <p:pic>
          <p:nvPicPr>
            <p:cNvPr id="30" name="object 30"/>
            <p:cNvPicPr/>
            <p:nvPr/>
          </p:nvPicPr>
          <p:blipFill>
            <a:blip r:embed="rId8" cstate="print"/>
            <a:stretch>
              <a:fillRect/>
            </a:stretch>
          </p:blipFill>
          <p:spPr>
            <a:xfrm>
              <a:off x="3852672" y="4203191"/>
              <a:ext cx="438162" cy="1216914"/>
            </a:xfrm>
            <a:prstGeom prst="rect">
              <a:avLst/>
            </a:prstGeom>
          </p:spPr>
        </p:pic>
        <p:sp>
          <p:nvSpPr>
            <p:cNvPr id="31" name="object 31"/>
            <p:cNvSpPr/>
            <p:nvPr/>
          </p:nvSpPr>
          <p:spPr>
            <a:xfrm>
              <a:off x="2071878" y="4210050"/>
              <a:ext cx="3007360" cy="1211580"/>
            </a:xfrm>
            <a:custGeom>
              <a:avLst/>
              <a:gdLst/>
              <a:ahLst/>
              <a:cxnLst/>
              <a:rect l="l" t="t" r="r" b="b"/>
              <a:pathLst>
                <a:path w="3007360" h="1211579">
                  <a:moveTo>
                    <a:pt x="0" y="298704"/>
                  </a:moveTo>
                  <a:lnTo>
                    <a:pt x="1804416" y="298704"/>
                  </a:lnTo>
                </a:path>
                <a:path w="3007360" h="1211579">
                  <a:moveTo>
                    <a:pt x="440436" y="886968"/>
                  </a:moveTo>
                  <a:lnTo>
                    <a:pt x="1804797" y="886968"/>
                  </a:lnTo>
                </a:path>
                <a:path w="3007360" h="1211579">
                  <a:moveTo>
                    <a:pt x="2261616" y="0"/>
                  </a:moveTo>
                  <a:lnTo>
                    <a:pt x="3007360" y="700786"/>
                  </a:lnTo>
                </a:path>
                <a:path w="3007360" h="1211579">
                  <a:moveTo>
                    <a:pt x="2255520" y="926338"/>
                  </a:moveTo>
                  <a:lnTo>
                    <a:pt x="2963545" y="758951"/>
                  </a:lnTo>
                </a:path>
                <a:path w="3007360" h="1211579">
                  <a:moveTo>
                    <a:pt x="1769364" y="283463"/>
                  </a:moveTo>
                  <a:lnTo>
                    <a:pt x="2983484" y="695198"/>
                  </a:lnTo>
                </a:path>
                <a:path w="3007360" h="1211579">
                  <a:moveTo>
                    <a:pt x="1796796" y="1211072"/>
                  </a:moveTo>
                  <a:lnTo>
                    <a:pt x="2983484" y="710183"/>
                  </a:lnTo>
                </a:path>
              </a:pathLst>
            </a:custGeom>
            <a:ln w="28575">
              <a:solidFill>
                <a:srgbClr val="0000F0"/>
              </a:solidFill>
              <a:prstDash val="lgDash"/>
            </a:ln>
          </p:spPr>
          <p:txBody>
            <a:bodyPr wrap="square" lIns="0" tIns="0" rIns="0" bIns="0" rtlCol="0"/>
            <a:lstStyle/>
            <a:p>
              <a:endParaRPr sz="1350"/>
            </a:p>
          </p:txBody>
        </p:sp>
        <p:sp>
          <p:nvSpPr>
            <p:cNvPr id="32" name="object 32"/>
            <p:cNvSpPr/>
            <p:nvPr/>
          </p:nvSpPr>
          <p:spPr>
            <a:xfrm>
              <a:off x="5001005" y="4758689"/>
              <a:ext cx="248920" cy="268605"/>
            </a:xfrm>
            <a:custGeom>
              <a:avLst/>
              <a:gdLst/>
              <a:ahLst/>
              <a:cxnLst/>
              <a:rect l="l" t="t" r="r" b="b"/>
              <a:pathLst>
                <a:path w="248920" h="268604">
                  <a:moveTo>
                    <a:pt x="124206" y="0"/>
                  </a:moveTo>
                  <a:lnTo>
                    <a:pt x="75866" y="10542"/>
                  </a:lnTo>
                  <a:lnTo>
                    <a:pt x="36385" y="39290"/>
                  </a:lnTo>
                  <a:lnTo>
                    <a:pt x="9763" y="81920"/>
                  </a:lnTo>
                  <a:lnTo>
                    <a:pt x="0" y="134112"/>
                  </a:lnTo>
                  <a:lnTo>
                    <a:pt x="9763" y="186303"/>
                  </a:lnTo>
                  <a:lnTo>
                    <a:pt x="36385" y="228933"/>
                  </a:lnTo>
                  <a:lnTo>
                    <a:pt x="75866" y="257681"/>
                  </a:lnTo>
                  <a:lnTo>
                    <a:pt x="124206" y="268224"/>
                  </a:lnTo>
                  <a:lnTo>
                    <a:pt x="172545" y="257681"/>
                  </a:lnTo>
                  <a:lnTo>
                    <a:pt x="212026" y="228933"/>
                  </a:lnTo>
                  <a:lnTo>
                    <a:pt x="238648" y="186303"/>
                  </a:lnTo>
                  <a:lnTo>
                    <a:pt x="248412" y="134112"/>
                  </a:lnTo>
                  <a:lnTo>
                    <a:pt x="238648" y="81920"/>
                  </a:lnTo>
                  <a:lnTo>
                    <a:pt x="212026" y="39290"/>
                  </a:lnTo>
                  <a:lnTo>
                    <a:pt x="172545" y="10542"/>
                  </a:lnTo>
                  <a:lnTo>
                    <a:pt x="124206" y="0"/>
                  </a:lnTo>
                  <a:close/>
                </a:path>
              </a:pathLst>
            </a:custGeom>
            <a:solidFill>
              <a:srgbClr val="00AFEF"/>
            </a:solidFill>
          </p:spPr>
          <p:txBody>
            <a:bodyPr wrap="square" lIns="0" tIns="0" rIns="0" bIns="0" rtlCol="0"/>
            <a:lstStyle/>
            <a:p>
              <a:endParaRPr sz="1350"/>
            </a:p>
          </p:txBody>
        </p:sp>
        <p:sp>
          <p:nvSpPr>
            <p:cNvPr id="33" name="object 33"/>
            <p:cNvSpPr/>
            <p:nvPr/>
          </p:nvSpPr>
          <p:spPr>
            <a:xfrm>
              <a:off x="5001005" y="4758689"/>
              <a:ext cx="248920" cy="268605"/>
            </a:xfrm>
            <a:custGeom>
              <a:avLst/>
              <a:gdLst/>
              <a:ahLst/>
              <a:cxnLst/>
              <a:rect l="l" t="t" r="r" b="b"/>
              <a:pathLst>
                <a:path w="248920" h="268604">
                  <a:moveTo>
                    <a:pt x="0" y="134112"/>
                  </a:moveTo>
                  <a:lnTo>
                    <a:pt x="9763" y="81920"/>
                  </a:lnTo>
                  <a:lnTo>
                    <a:pt x="36385" y="39290"/>
                  </a:lnTo>
                  <a:lnTo>
                    <a:pt x="75866" y="10542"/>
                  </a:lnTo>
                  <a:lnTo>
                    <a:pt x="124206" y="0"/>
                  </a:lnTo>
                  <a:lnTo>
                    <a:pt x="172545" y="10542"/>
                  </a:lnTo>
                  <a:lnTo>
                    <a:pt x="212026" y="39290"/>
                  </a:lnTo>
                  <a:lnTo>
                    <a:pt x="238648" y="81920"/>
                  </a:lnTo>
                  <a:lnTo>
                    <a:pt x="248412" y="134112"/>
                  </a:lnTo>
                  <a:lnTo>
                    <a:pt x="238648" y="186303"/>
                  </a:lnTo>
                  <a:lnTo>
                    <a:pt x="212026" y="228933"/>
                  </a:lnTo>
                  <a:lnTo>
                    <a:pt x="172545" y="257681"/>
                  </a:lnTo>
                  <a:lnTo>
                    <a:pt x="124206" y="268224"/>
                  </a:lnTo>
                  <a:lnTo>
                    <a:pt x="75866" y="257681"/>
                  </a:lnTo>
                  <a:lnTo>
                    <a:pt x="36385" y="228933"/>
                  </a:lnTo>
                  <a:lnTo>
                    <a:pt x="9763" y="186303"/>
                  </a:lnTo>
                  <a:lnTo>
                    <a:pt x="0" y="134112"/>
                  </a:lnTo>
                  <a:close/>
                </a:path>
              </a:pathLst>
            </a:custGeom>
            <a:ln w="25400">
              <a:solidFill>
                <a:srgbClr val="9494BB"/>
              </a:solidFill>
            </a:ln>
          </p:spPr>
          <p:txBody>
            <a:bodyPr wrap="square" lIns="0" tIns="0" rIns="0" bIns="0" rtlCol="0"/>
            <a:lstStyle/>
            <a:p>
              <a:endParaRPr sz="1350"/>
            </a:p>
          </p:txBody>
        </p:sp>
        <p:pic>
          <p:nvPicPr>
            <p:cNvPr id="34" name="object 34"/>
            <p:cNvPicPr/>
            <p:nvPr/>
          </p:nvPicPr>
          <p:blipFill>
            <a:blip r:embed="rId9" cstate="print"/>
            <a:stretch>
              <a:fillRect/>
            </a:stretch>
          </p:blipFill>
          <p:spPr>
            <a:xfrm>
              <a:off x="2051304" y="4162031"/>
              <a:ext cx="438162" cy="1218450"/>
            </a:xfrm>
            <a:prstGeom prst="rect">
              <a:avLst/>
            </a:prstGeom>
          </p:spPr>
        </p:pic>
        <p:sp>
          <p:nvSpPr>
            <p:cNvPr id="35" name="object 35"/>
            <p:cNvSpPr/>
            <p:nvPr/>
          </p:nvSpPr>
          <p:spPr>
            <a:xfrm>
              <a:off x="4997958" y="4761738"/>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F0000"/>
            </a:solidFill>
          </p:spPr>
          <p:txBody>
            <a:bodyPr wrap="square" lIns="0" tIns="0" rIns="0" bIns="0" rtlCol="0"/>
            <a:lstStyle/>
            <a:p>
              <a:endParaRPr sz="1350"/>
            </a:p>
          </p:txBody>
        </p:sp>
        <p:sp>
          <p:nvSpPr>
            <p:cNvPr id="36" name="object 36"/>
            <p:cNvSpPr/>
            <p:nvPr/>
          </p:nvSpPr>
          <p:spPr>
            <a:xfrm>
              <a:off x="4997958" y="4761738"/>
              <a:ext cx="247015" cy="268605"/>
            </a:xfrm>
            <a:custGeom>
              <a:avLst/>
              <a:gdLst/>
              <a:ahLst/>
              <a:cxnLst/>
              <a:rect l="l" t="t" r="r" b="b"/>
              <a:pathLst>
                <a:path w="247014" h="268604">
                  <a:moveTo>
                    <a:pt x="0" y="134112"/>
                  </a:moveTo>
                  <a:lnTo>
                    <a:pt x="9697" y="81920"/>
                  </a:lnTo>
                  <a:lnTo>
                    <a:pt x="36147" y="39290"/>
                  </a:lnTo>
                  <a:lnTo>
                    <a:pt x="75384" y="10542"/>
                  </a:lnTo>
                  <a:lnTo>
                    <a:pt x="123443" y="0"/>
                  </a:lnTo>
                  <a:lnTo>
                    <a:pt x="171503" y="10542"/>
                  </a:lnTo>
                  <a:lnTo>
                    <a:pt x="210740" y="39290"/>
                  </a:lnTo>
                  <a:lnTo>
                    <a:pt x="237190" y="81920"/>
                  </a:lnTo>
                  <a:lnTo>
                    <a:pt x="246887" y="134112"/>
                  </a:lnTo>
                  <a:lnTo>
                    <a:pt x="237190" y="186303"/>
                  </a:lnTo>
                  <a:lnTo>
                    <a:pt x="210740" y="228933"/>
                  </a:lnTo>
                  <a:lnTo>
                    <a:pt x="171503" y="257681"/>
                  </a:lnTo>
                  <a:lnTo>
                    <a:pt x="123443" y="268224"/>
                  </a:lnTo>
                  <a:lnTo>
                    <a:pt x="75384" y="257681"/>
                  </a:lnTo>
                  <a:lnTo>
                    <a:pt x="36147" y="228933"/>
                  </a:lnTo>
                  <a:lnTo>
                    <a:pt x="9697" y="186303"/>
                  </a:lnTo>
                  <a:lnTo>
                    <a:pt x="0" y="134112"/>
                  </a:lnTo>
                  <a:close/>
                </a:path>
              </a:pathLst>
            </a:custGeom>
            <a:ln w="25400">
              <a:solidFill>
                <a:srgbClr val="000000"/>
              </a:solidFill>
            </a:ln>
          </p:spPr>
          <p:txBody>
            <a:bodyPr wrap="square" lIns="0" tIns="0" rIns="0" bIns="0" rtlCol="0"/>
            <a:lstStyle/>
            <a:p>
              <a:endParaRPr sz="1350"/>
            </a:p>
          </p:txBody>
        </p:sp>
        <p:sp>
          <p:nvSpPr>
            <p:cNvPr id="37" name="object 37"/>
            <p:cNvSpPr/>
            <p:nvPr/>
          </p:nvSpPr>
          <p:spPr>
            <a:xfrm>
              <a:off x="5508498" y="3469385"/>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F0000"/>
            </a:solidFill>
          </p:spPr>
          <p:txBody>
            <a:bodyPr wrap="square" lIns="0" tIns="0" rIns="0" bIns="0" rtlCol="0"/>
            <a:lstStyle/>
            <a:p>
              <a:endParaRPr sz="1350"/>
            </a:p>
          </p:txBody>
        </p:sp>
        <p:sp>
          <p:nvSpPr>
            <p:cNvPr id="38" name="object 38"/>
            <p:cNvSpPr/>
            <p:nvPr/>
          </p:nvSpPr>
          <p:spPr>
            <a:xfrm>
              <a:off x="5508498" y="3469385"/>
              <a:ext cx="247015" cy="268605"/>
            </a:xfrm>
            <a:custGeom>
              <a:avLst/>
              <a:gdLst/>
              <a:ahLst/>
              <a:cxnLst/>
              <a:rect l="l" t="t" r="r" b="b"/>
              <a:pathLst>
                <a:path w="247014" h="268604">
                  <a:moveTo>
                    <a:pt x="0" y="134112"/>
                  </a:moveTo>
                  <a:lnTo>
                    <a:pt x="9697" y="81920"/>
                  </a:lnTo>
                  <a:lnTo>
                    <a:pt x="36147" y="39290"/>
                  </a:lnTo>
                  <a:lnTo>
                    <a:pt x="75384" y="10542"/>
                  </a:lnTo>
                  <a:lnTo>
                    <a:pt x="123443" y="0"/>
                  </a:lnTo>
                  <a:lnTo>
                    <a:pt x="171503" y="10542"/>
                  </a:lnTo>
                  <a:lnTo>
                    <a:pt x="210740" y="39290"/>
                  </a:lnTo>
                  <a:lnTo>
                    <a:pt x="237190" y="81920"/>
                  </a:lnTo>
                  <a:lnTo>
                    <a:pt x="246887" y="134112"/>
                  </a:lnTo>
                  <a:lnTo>
                    <a:pt x="237190" y="186303"/>
                  </a:lnTo>
                  <a:lnTo>
                    <a:pt x="210740" y="228933"/>
                  </a:lnTo>
                  <a:lnTo>
                    <a:pt x="171503" y="257681"/>
                  </a:lnTo>
                  <a:lnTo>
                    <a:pt x="123443" y="268224"/>
                  </a:lnTo>
                  <a:lnTo>
                    <a:pt x="75384" y="257681"/>
                  </a:lnTo>
                  <a:lnTo>
                    <a:pt x="36147" y="228933"/>
                  </a:lnTo>
                  <a:lnTo>
                    <a:pt x="9697" y="186303"/>
                  </a:lnTo>
                  <a:lnTo>
                    <a:pt x="0" y="134112"/>
                  </a:lnTo>
                  <a:close/>
                </a:path>
              </a:pathLst>
            </a:custGeom>
            <a:ln w="25400">
              <a:solidFill>
                <a:srgbClr val="9494BB"/>
              </a:solidFill>
            </a:ln>
          </p:spPr>
          <p:txBody>
            <a:bodyPr wrap="square" lIns="0" tIns="0" rIns="0" bIns="0" rtlCol="0"/>
            <a:lstStyle/>
            <a:p>
              <a:endParaRPr sz="1350"/>
            </a:p>
          </p:txBody>
        </p:sp>
        <p:sp>
          <p:nvSpPr>
            <p:cNvPr id="39" name="object 39"/>
            <p:cNvSpPr/>
            <p:nvPr/>
          </p:nvSpPr>
          <p:spPr>
            <a:xfrm>
              <a:off x="2553462" y="3891533"/>
              <a:ext cx="2109470" cy="1178560"/>
            </a:xfrm>
            <a:custGeom>
              <a:avLst/>
              <a:gdLst/>
              <a:ahLst/>
              <a:cxnLst/>
              <a:rect l="l" t="t" r="r" b="b"/>
              <a:pathLst>
                <a:path w="2109470" h="1178560">
                  <a:moveTo>
                    <a:pt x="509015" y="0"/>
                  </a:moveTo>
                  <a:lnTo>
                    <a:pt x="2109216" y="0"/>
                  </a:lnTo>
                </a:path>
                <a:path w="2109470" h="1178560">
                  <a:moveTo>
                    <a:pt x="0" y="1178052"/>
                  </a:moveTo>
                  <a:lnTo>
                    <a:pt x="1804415" y="1178052"/>
                  </a:lnTo>
                </a:path>
              </a:pathLst>
            </a:custGeom>
            <a:ln w="28575">
              <a:solidFill>
                <a:srgbClr val="0000F0"/>
              </a:solidFill>
              <a:prstDash val="lgDash"/>
            </a:ln>
          </p:spPr>
          <p:txBody>
            <a:bodyPr wrap="square" lIns="0" tIns="0" rIns="0" bIns="0" rtlCol="0"/>
            <a:lstStyle/>
            <a:p>
              <a:endParaRPr sz="1350"/>
            </a:p>
          </p:txBody>
        </p:sp>
        <p:pic>
          <p:nvPicPr>
            <p:cNvPr id="40" name="object 40"/>
            <p:cNvPicPr/>
            <p:nvPr/>
          </p:nvPicPr>
          <p:blipFill>
            <a:blip r:embed="rId10" cstate="print"/>
            <a:stretch>
              <a:fillRect/>
            </a:stretch>
          </p:blipFill>
          <p:spPr>
            <a:xfrm>
              <a:off x="4334255" y="3890772"/>
              <a:ext cx="438162" cy="1218438"/>
            </a:xfrm>
            <a:prstGeom prst="rect">
              <a:avLst/>
            </a:prstGeom>
          </p:spPr>
        </p:pic>
        <p:sp>
          <p:nvSpPr>
            <p:cNvPr id="41" name="object 41"/>
            <p:cNvSpPr/>
            <p:nvPr/>
          </p:nvSpPr>
          <p:spPr>
            <a:xfrm>
              <a:off x="2553462" y="3899154"/>
              <a:ext cx="3007360" cy="1211580"/>
            </a:xfrm>
            <a:custGeom>
              <a:avLst/>
              <a:gdLst/>
              <a:ahLst/>
              <a:cxnLst/>
              <a:rect l="l" t="t" r="r" b="b"/>
              <a:pathLst>
                <a:path w="3007360" h="1211579">
                  <a:moveTo>
                    <a:pt x="0" y="297180"/>
                  </a:moveTo>
                  <a:lnTo>
                    <a:pt x="1804415" y="297180"/>
                  </a:lnTo>
                </a:path>
                <a:path w="3007360" h="1211579">
                  <a:moveTo>
                    <a:pt x="440436" y="886968"/>
                  </a:moveTo>
                  <a:lnTo>
                    <a:pt x="1804797" y="886968"/>
                  </a:lnTo>
                </a:path>
                <a:path w="3007360" h="1211579">
                  <a:moveTo>
                    <a:pt x="2261616" y="0"/>
                  </a:moveTo>
                  <a:lnTo>
                    <a:pt x="3007360" y="700786"/>
                  </a:lnTo>
                </a:path>
                <a:path w="3007360" h="1211579">
                  <a:moveTo>
                    <a:pt x="2255520" y="924814"/>
                  </a:moveTo>
                  <a:lnTo>
                    <a:pt x="2963545" y="757428"/>
                  </a:lnTo>
                </a:path>
                <a:path w="3007360" h="1211579">
                  <a:moveTo>
                    <a:pt x="1769364" y="281940"/>
                  </a:moveTo>
                  <a:lnTo>
                    <a:pt x="2983484" y="693674"/>
                  </a:lnTo>
                </a:path>
                <a:path w="3007360" h="1211579">
                  <a:moveTo>
                    <a:pt x="1796796" y="1211072"/>
                  </a:moveTo>
                  <a:lnTo>
                    <a:pt x="2983484" y="710184"/>
                  </a:lnTo>
                </a:path>
              </a:pathLst>
            </a:custGeom>
            <a:ln w="28575">
              <a:solidFill>
                <a:srgbClr val="0000F0"/>
              </a:solidFill>
              <a:prstDash val="lgDash"/>
            </a:ln>
          </p:spPr>
          <p:txBody>
            <a:bodyPr wrap="square" lIns="0" tIns="0" rIns="0" bIns="0" rtlCol="0"/>
            <a:lstStyle/>
            <a:p>
              <a:endParaRPr sz="1350"/>
            </a:p>
          </p:txBody>
        </p:sp>
        <p:sp>
          <p:nvSpPr>
            <p:cNvPr id="42" name="object 42"/>
            <p:cNvSpPr/>
            <p:nvPr/>
          </p:nvSpPr>
          <p:spPr>
            <a:xfrm>
              <a:off x="5482589" y="4447794"/>
              <a:ext cx="248920" cy="268605"/>
            </a:xfrm>
            <a:custGeom>
              <a:avLst/>
              <a:gdLst/>
              <a:ahLst/>
              <a:cxnLst/>
              <a:rect l="l" t="t" r="r" b="b"/>
              <a:pathLst>
                <a:path w="248920" h="268604">
                  <a:moveTo>
                    <a:pt x="124206" y="0"/>
                  </a:moveTo>
                  <a:lnTo>
                    <a:pt x="75866" y="10542"/>
                  </a:lnTo>
                  <a:lnTo>
                    <a:pt x="36385" y="39290"/>
                  </a:lnTo>
                  <a:lnTo>
                    <a:pt x="9763" y="81920"/>
                  </a:lnTo>
                  <a:lnTo>
                    <a:pt x="0" y="134111"/>
                  </a:lnTo>
                  <a:lnTo>
                    <a:pt x="9763" y="186303"/>
                  </a:lnTo>
                  <a:lnTo>
                    <a:pt x="36385" y="228933"/>
                  </a:lnTo>
                  <a:lnTo>
                    <a:pt x="75866" y="257681"/>
                  </a:lnTo>
                  <a:lnTo>
                    <a:pt x="124206" y="268223"/>
                  </a:lnTo>
                  <a:lnTo>
                    <a:pt x="172545" y="257681"/>
                  </a:lnTo>
                  <a:lnTo>
                    <a:pt x="212026" y="228933"/>
                  </a:lnTo>
                  <a:lnTo>
                    <a:pt x="238648" y="186303"/>
                  </a:lnTo>
                  <a:lnTo>
                    <a:pt x="248412" y="134111"/>
                  </a:lnTo>
                  <a:lnTo>
                    <a:pt x="238648" y="81920"/>
                  </a:lnTo>
                  <a:lnTo>
                    <a:pt x="212026" y="39290"/>
                  </a:lnTo>
                  <a:lnTo>
                    <a:pt x="172545" y="10542"/>
                  </a:lnTo>
                  <a:lnTo>
                    <a:pt x="124206" y="0"/>
                  </a:lnTo>
                  <a:close/>
                </a:path>
              </a:pathLst>
            </a:custGeom>
            <a:solidFill>
              <a:srgbClr val="00AFEF"/>
            </a:solidFill>
          </p:spPr>
          <p:txBody>
            <a:bodyPr wrap="square" lIns="0" tIns="0" rIns="0" bIns="0" rtlCol="0"/>
            <a:lstStyle/>
            <a:p>
              <a:endParaRPr sz="1350"/>
            </a:p>
          </p:txBody>
        </p:sp>
        <p:sp>
          <p:nvSpPr>
            <p:cNvPr id="43" name="object 43"/>
            <p:cNvSpPr/>
            <p:nvPr/>
          </p:nvSpPr>
          <p:spPr>
            <a:xfrm>
              <a:off x="5482589" y="4447794"/>
              <a:ext cx="248920" cy="268605"/>
            </a:xfrm>
            <a:custGeom>
              <a:avLst/>
              <a:gdLst/>
              <a:ahLst/>
              <a:cxnLst/>
              <a:rect l="l" t="t" r="r" b="b"/>
              <a:pathLst>
                <a:path w="248920" h="268604">
                  <a:moveTo>
                    <a:pt x="0" y="134111"/>
                  </a:moveTo>
                  <a:lnTo>
                    <a:pt x="9763" y="81920"/>
                  </a:lnTo>
                  <a:lnTo>
                    <a:pt x="36385" y="39290"/>
                  </a:lnTo>
                  <a:lnTo>
                    <a:pt x="75866" y="10542"/>
                  </a:lnTo>
                  <a:lnTo>
                    <a:pt x="124206" y="0"/>
                  </a:lnTo>
                  <a:lnTo>
                    <a:pt x="172545" y="10542"/>
                  </a:lnTo>
                  <a:lnTo>
                    <a:pt x="212026" y="39290"/>
                  </a:lnTo>
                  <a:lnTo>
                    <a:pt x="238648" y="81920"/>
                  </a:lnTo>
                  <a:lnTo>
                    <a:pt x="248412" y="134111"/>
                  </a:lnTo>
                  <a:lnTo>
                    <a:pt x="238648" y="186303"/>
                  </a:lnTo>
                  <a:lnTo>
                    <a:pt x="212026" y="228933"/>
                  </a:lnTo>
                  <a:lnTo>
                    <a:pt x="172545" y="257681"/>
                  </a:lnTo>
                  <a:lnTo>
                    <a:pt x="124206" y="268223"/>
                  </a:lnTo>
                  <a:lnTo>
                    <a:pt x="75866" y="257681"/>
                  </a:lnTo>
                  <a:lnTo>
                    <a:pt x="36385" y="228933"/>
                  </a:lnTo>
                  <a:lnTo>
                    <a:pt x="9763" y="186303"/>
                  </a:lnTo>
                  <a:lnTo>
                    <a:pt x="0" y="134111"/>
                  </a:lnTo>
                  <a:close/>
                </a:path>
              </a:pathLst>
            </a:custGeom>
            <a:ln w="25400">
              <a:solidFill>
                <a:srgbClr val="9494BB"/>
              </a:solidFill>
            </a:ln>
          </p:spPr>
          <p:txBody>
            <a:bodyPr wrap="square" lIns="0" tIns="0" rIns="0" bIns="0" rtlCol="0"/>
            <a:lstStyle/>
            <a:p>
              <a:endParaRPr sz="1350"/>
            </a:p>
          </p:txBody>
        </p:sp>
        <p:pic>
          <p:nvPicPr>
            <p:cNvPr id="44" name="object 44"/>
            <p:cNvPicPr/>
            <p:nvPr/>
          </p:nvPicPr>
          <p:blipFill>
            <a:blip r:embed="rId11" cstate="print"/>
            <a:stretch>
              <a:fillRect/>
            </a:stretch>
          </p:blipFill>
          <p:spPr>
            <a:xfrm>
              <a:off x="2532888" y="3851148"/>
              <a:ext cx="438162" cy="1216914"/>
            </a:xfrm>
            <a:prstGeom prst="rect">
              <a:avLst/>
            </a:prstGeom>
          </p:spPr>
        </p:pic>
        <p:sp>
          <p:nvSpPr>
            <p:cNvPr id="45" name="object 45"/>
            <p:cNvSpPr/>
            <p:nvPr/>
          </p:nvSpPr>
          <p:spPr>
            <a:xfrm>
              <a:off x="5479542" y="4449317"/>
              <a:ext cx="247015" cy="268605"/>
            </a:xfrm>
            <a:custGeom>
              <a:avLst/>
              <a:gdLst/>
              <a:ahLst/>
              <a:cxnLst/>
              <a:rect l="l" t="t" r="r" b="b"/>
              <a:pathLst>
                <a:path w="247014" h="268604">
                  <a:moveTo>
                    <a:pt x="123444" y="0"/>
                  </a:moveTo>
                  <a:lnTo>
                    <a:pt x="75384" y="10542"/>
                  </a:lnTo>
                  <a:lnTo>
                    <a:pt x="36147" y="39290"/>
                  </a:lnTo>
                  <a:lnTo>
                    <a:pt x="9697" y="81920"/>
                  </a:lnTo>
                  <a:lnTo>
                    <a:pt x="0" y="134111"/>
                  </a:lnTo>
                  <a:lnTo>
                    <a:pt x="9697" y="186303"/>
                  </a:lnTo>
                  <a:lnTo>
                    <a:pt x="36147" y="228933"/>
                  </a:lnTo>
                  <a:lnTo>
                    <a:pt x="75384" y="257681"/>
                  </a:lnTo>
                  <a:lnTo>
                    <a:pt x="123444" y="268223"/>
                  </a:lnTo>
                  <a:lnTo>
                    <a:pt x="171503" y="257681"/>
                  </a:lnTo>
                  <a:lnTo>
                    <a:pt x="210740" y="228933"/>
                  </a:lnTo>
                  <a:lnTo>
                    <a:pt x="237190" y="186303"/>
                  </a:lnTo>
                  <a:lnTo>
                    <a:pt x="246887" y="134111"/>
                  </a:lnTo>
                  <a:lnTo>
                    <a:pt x="237190" y="81920"/>
                  </a:lnTo>
                  <a:lnTo>
                    <a:pt x="210740" y="39290"/>
                  </a:lnTo>
                  <a:lnTo>
                    <a:pt x="171503" y="10542"/>
                  </a:lnTo>
                  <a:lnTo>
                    <a:pt x="123444" y="0"/>
                  </a:lnTo>
                  <a:close/>
                </a:path>
              </a:pathLst>
            </a:custGeom>
            <a:solidFill>
              <a:srgbClr val="FF0000"/>
            </a:solidFill>
          </p:spPr>
          <p:txBody>
            <a:bodyPr wrap="square" lIns="0" tIns="0" rIns="0" bIns="0" rtlCol="0"/>
            <a:lstStyle/>
            <a:p>
              <a:endParaRPr sz="1350"/>
            </a:p>
          </p:txBody>
        </p:sp>
        <p:sp>
          <p:nvSpPr>
            <p:cNvPr id="46" name="object 46"/>
            <p:cNvSpPr/>
            <p:nvPr/>
          </p:nvSpPr>
          <p:spPr>
            <a:xfrm>
              <a:off x="5479542" y="4449317"/>
              <a:ext cx="247015" cy="268605"/>
            </a:xfrm>
            <a:custGeom>
              <a:avLst/>
              <a:gdLst/>
              <a:ahLst/>
              <a:cxnLst/>
              <a:rect l="l" t="t" r="r" b="b"/>
              <a:pathLst>
                <a:path w="247014" h="268604">
                  <a:moveTo>
                    <a:pt x="0" y="134111"/>
                  </a:moveTo>
                  <a:lnTo>
                    <a:pt x="9697" y="81920"/>
                  </a:lnTo>
                  <a:lnTo>
                    <a:pt x="36147" y="39290"/>
                  </a:lnTo>
                  <a:lnTo>
                    <a:pt x="75384" y="10542"/>
                  </a:lnTo>
                  <a:lnTo>
                    <a:pt x="123444" y="0"/>
                  </a:lnTo>
                  <a:lnTo>
                    <a:pt x="171503" y="10542"/>
                  </a:lnTo>
                  <a:lnTo>
                    <a:pt x="210740" y="39290"/>
                  </a:lnTo>
                  <a:lnTo>
                    <a:pt x="237190" y="81920"/>
                  </a:lnTo>
                  <a:lnTo>
                    <a:pt x="246887" y="134111"/>
                  </a:lnTo>
                  <a:lnTo>
                    <a:pt x="237190" y="186303"/>
                  </a:lnTo>
                  <a:lnTo>
                    <a:pt x="210740" y="228933"/>
                  </a:lnTo>
                  <a:lnTo>
                    <a:pt x="171503" y="257681"/>
                  </a:lnTo>
                  <a:lnTo>
                    <a:pt x="123444" y="268223"/>
                  </a:lnTo>
                  <a:lnTo>
                    <a:pt x="75384" y="257681"/>
                  </a:lnTo>
                  <a:lnTo>
                    <a:pt x="36147" y="228933"/>
                  </a:lnTo>
                  <a:lnTo>
                    <a:pt x="9697" y="186303"/>
                  </a:lnTo>
                  <a:lnTo>
                    <a:pt x="0" y="134111"/>
                  </a:lnTo>
                  <a:close/>
                </a:path>
              </a:pathLst>
            </a:custGeom>
            <a:ln w="25400">
              <a:solidFill>
                <a:srgbClr val="000000"/>
              </a:solidFill>
            </a:ln>
          </p:spPr>
          <p:txBody>
            <a:bodyPr wrap="square" lIns="0" tIns="0" rIns="0" bIns="0" rtlCol="0"/>
            <a:lstStyle/>
            <a:p>
              <a:endParaRPr sz="1350"/>
            </a:p>
          </p:txBody>
        </p:sp>
        <p:sp>
          <p:nvSpPr>
            <p:cNvPr id="47" name="object 47"/>
            <p:cNvSpPr/>
            <p:nvPr/>
          </p:nvSpPr>
          <p:spPr>
            <a:xfrm>
              <a:off x="3015234" y="3609594"/>
              <a:ext cx="2109470" cy="1176655"/>
            </a:xfrm>
            <a:custGeom>
              <a:avLst/>
              <a:gdLst/>
              <a:ahLst/>
              <a:cxnLst/>
              <a:rect l="l" t="t" r="r" b="b"/>
              <a:pathLst>
                <a:path w="2109470" h="1176654">
                  <a:moveTo>
                    <a:pt x="509016" y="0"/>
                  </a:moveTo>
                  <a:lnTo>
                    <a:pt x="2109216" y="0"/>
                  </a:lnTo>
                </a:path>
                <a:path w="2109470" h="1176654">
                  <a:moveTo>
                    <a:pt x="0" y="1176527"/>
                  </a:moveTo>
                  <a:lnTo>
                    <a:pt x="1804416" y="1176527"/>
                  </a:lnTo>
                </a:path>
              </a:pathLst>
            </a:custGeom>
            <a:ln w="28575">
              <a:solidFill>
                <a:srgbClr val="0000F0"/>
              </a:solidFill>
              <a:prstDash val="lgDash"/>
            </a:ln>
          </p:spPr>
          <p:txBody>
            <a:bodyPr wrap="square" lIns="0" tIns="0" rIns="0" bIns="0" rtlCol="0"/>
            <a:lstStyle/>
            <a:p>
              <a:endParaRPr sz="1350"/>
            </a:p>
          </p:txBody>
        </p:sp>
        <p:pic>
          <p:nvPicPr>
            <p:cNvPr id="48" name="object 48"/>
            <p:cNvPicPr/>
            <p:nvPr/>
          </p:nvPicPr>
          <p:blipFill>
            <a:blip r:embed="rId12" cstate="print"/>
            <a:stretch>
              <a:fillRect/>
            </a:stretch>
          </p:blipFill>
          <p:spPr>
            <a:xfrm>
              <a:off x="4796027" y="3608832"/>
              <a:ext cx="436625" cy="1216914"/>
            </a:xfrm>
            <a:prstGeom prst="rect">
              <a:avLst/>
            </a:prstGeom>
          </p:spPr>
        </p:pic>
        <p:sp>
          <p:nvSpPr>
            <p:cNvPr id="49" name="object 49"/>
            <p:cNvSpPr/>
            <p:nvPr/>
          </p:nvSpPr>
          <p:spPr>
            <a:xfrm>
              <a:off x="3015234" y="3615689"/>
              <a:ext cx="3007360" cy="1211580"/>
            </a:xfrm>
            <a:custGeom>
              <a:avLst/>
              <a:gdLst/>
              <a:ahLst/>
              <a:cxnLst/>
              <a:rect l="l" t="t" r="r" b="b"/>
              <a:pathLst>
                <a:path w="3007360" h="1211579">
                  <a:moveTo>
                    <a:pt x="0" y="298704"/>
                  </a:moveTo>
                  <a:lnTo>
                    <a:pt x="1804416" y="298704"/>
                  </a:lnTo>
                </a:path>
                <a:path w="3007360" h="1211579">
                  <a:moveTo>
                    <a:pt x="440436" y="888492"/>
                  </a:moveTo>
                  <a:lnTo>
                    <a:pt x="1804796" y="888492"/>
                  </a:lnTo>
                </a:path>
                <a:path w="3007360" h="1211579">
                  <a:moveTo>
                    <a:pt x="2261616" y="0"/>
                  </a:moveTo>
                  <a:lnTo>
                    <a:pt x="3007360" y="700786"/>
                  </a:lnTo>
                </a:path>
                <a:path w="3007360" h="1211579">
                  <a:moveTo>
                    <a:pt x="2255520" y="926338"/>
                  </a:moveTo>
                  <a:lnTo>
                    <a:pt x="2963545" y="758952"/>
                  </a:lnTo>
                </a:path>
                <a:path w="3007360" h="1211579">
                  <a:moveTo>
                    <a:pt x="1769364" y="283464"/>
                  </a:moveTo>
                  <a:lnTo>
                    <a:pt x="2983484" y="695198"/>
                  </a:lnTo>
                </a:path>
                <a:path w="3007360" h="1211579">
                  <a:moveTo>
                    <a:pt x="1795271" y="1211072"/>
                  </a:moveTo>
                  <a:lnTo>
                    <a:pt x="2981960" y="710184"/>
                  </a:lnTo>
                </a:path>
              </a:pathLst>
            </a:custGeom>
            <a:ln w="28575">
              <a:solidFill>
                <a:srgbClr val="0000F0"/>
              </a:solidFill>
              <a:prstDash val="lgDash"/>
            </a:ln>
          </p:spPr>
          <p:txBody>
            <a:bodyPr wrap="square" lIns="0" tIns="0" rIns="0" bIns="0" rtlCol="0"/>
            <a:lstStyle/>
            <a:p>
              <a:endParaRPr sz="1350"/>
            </a:p>
          </p:txBody>
        </p:sp>
        <p:sp>
          <p:nvSpPr>
            <p:cNvPr id="50" name="object 50"/>
            <p:cNvSpPr/>
            <p:nvPr/>
          </p:nvSpPr>
          <p:spPr>
            <a:xfrm>
              <a:off x="5944362" y="4165854"/>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F0000"/>
            </a:solidFill>
          </p:spPr>
          <p:txBody>
            <a:bodyPr wrap="square" lIns="0" tIns="0" rIns="0" bIns="0" rtlCol="0"/>
            <a:lstStyle/>
            <a:p>
              <a:endParaRPr sz="1350"/>
            </a:p>
          </p:txBody>
        </p:sp>
        <p:sp>
          <p:nvSpPr>
            <p:cNvPr id="51" name="object 51"/>
            <p:cNvSpPr/>
            <p:nvPr/>
          </p:nvSpPr>
          <p:spPr>
            <a:xfrm>
              <a:off x="5944362" y="4165854"/>
              <a:ext cx="247015" cy="268605"/>
            </a:xfrm>
            <a:custGeom>
              <a:avLst/>
              <a:gdLst/>
              <a:ahLst/>
              <a:cxnLst/>
              <a:rect l="l" t="t" r="r" b="b"/>
              <a:pathLst>
                <a:path w="247014" h="268604">
                  <a:moveTo>
                    <a:pt x="0" y="134112"/>
                  </a:moveTo>
                  <a:lnTo>
                    <a:pt x="9697" y="81920"/>
                  </a:lnTo>
                  <a:lnTo>
                    <a:pt x="36147" y="39290"/>
                  </a:lnTo>
                  <a:lnTo>
                    <a:pt x="75384" y="10542"/>
                  </a:lnTo>
                  <a:lnTo>
                    <a:pt x="123443" y="0"/>
                  </a:lnTo>
                  <a:lnTo>
                    <a:pt x="171503" y="10542"/>
                  </a:lnTo>
                  <a:lnTo>
                    <a:pt x="210740" y="39290"/>
                  </a:lnTo>
                  <a:lnTo>
                    <a:pt x="237190" y="81920"/>
                  </a:lnTo>
                  <a:lnTo>
                    <a:pt x="246887" y="134112"/>
                  </a:lnTo>
                  <a:lnTo>
                    <a:pt x="237190" y="186303"/>
                  </a:lnTo>
                  <a:lnTo>
                    <a:pt x="210740" y="228933"/>
                  </a:lnTo>
                  <a:lnTo>
                    <a:pt x="171503" y="257681"/>
                  </a:lnTo>
                  <a:lnTo>
                    <a:pt x="123443" y="268224"/>
                  </a:lnTo>
                  <a:lnTo>
                    <a:pt x="75384" y="257681"/>
                  </a:lnTo>
                  <a:lnTo>
                    <a:pt x="36147" y="228933"/>
                  </a:lnTo>
                  <a:lnTo>
                    <a:pt x="9697" y="186303"/>
                  </a:lnTo>
                  <a:lnTo>
                    <a:pt x="0" y="134112"/>
                  </a:lnTo>
                  <a:close/>
                </a:path>
              </a:pathLst>
            </a:custGeom>
            <a:ln w="25399">
              <a:solidFill>
                <a:srgbClr val="000000"/>
              </a:solidFill>
            </a:ln>
          </p:spPr>
          <p:txBody>
            <a:bodyPr wrap="square" lIns="0" tIns="0" rIns="0" bIns="0" rtlCol="0"/>
            <a:lstStyle/>
            <a:p>
              <a:endParaRPr sz="1350"/>
            </a:p>
          </p:txBody>
        </p:sp>
        <p:pic>
          <p:nvPicPr>
            <p:cNvPr id="52" name="object 52"/>
            <p:cNvPicPr/>
            <p:nvPr/>
          </p:nvPicPr>
          <p:blipFill>
            <a:blip r:embed="rId13" cstate="print"/>
            <a:stretch>
              <a:fillRect/>
            </a:stretch>
          </p:blipFill>
          <p:spPr>
            <a:xfrm>
              <a:off x="2994660" y="3569195"/>
              <a:ext cx="436625" cy="1216926"/>
            </a:xfrm>
            <a:prstGeom prst="rect">
              <a:avLst/>
            </a:prstGeom>
          </p:spPr>
        </p:pic>
        <p:sp>
          <p:nvSpPr>
            <p:cNvPr id="53" name="object 53"/>
            <p:cNvSpPr/>
            <p:nvPr/>
          </p:nvSpPr>
          <p:spPr>
            <a:xfrm>
              <a:off x="5025389" y="3780282"/>
              <a:ext cx="248920" cy="268605"/>
            </a:xfrm>
            <a:custGeom>
              <a:avLst/>
              <a:gdLst/>
              <a:ahLst/>
              <a:cxnLst/>
              <a:rect l="l" t="t" r="r" b="b"/>
              <a:pathLst>
                <a:path w="248920" h="268604">
                  <a:moveTo>
                    <a:pt x="124206" y="0"/>
                  </a:moveTo>
                  <a:lnTo>
                    <a:pt x="75866" y="10542"/>
                  </a:lnTo>
                  <a:lnTo>
                    <a:pt x="36385" y="39290"/>
                  </a:lnTo>
                  <a:lnTo>
                    <a:pt x="9763" y="81920"/>
                  </a:lnTo>
                  <a:lnTo>
                    <a:pt x="0" y="134112"/>
                  </a:lnTo>
                  <a:lnTo>
                    <a:pt x="9763" y="186303"/>
                  </a:lnTo>
                  <a:lnTo>
                    <a:pt x="36385" y="228933"/>
                  </a:lnTo>
                  <a:lnTo>
                    <a:pt x="75866" y="257681"/>
                  </a:lnTo>
                  <a:lnTo>
                    <a:pt x="124206" y="268224"/>
                  </a:lnTo>
                  <a:lnTo>
                    <a:pt x="172545" y="257681"/>
                  </a:lnTo>
                  <a:lnTo>
                    <a:pt x="212026" y="228933"/>
                  </a:lnTo>
                  <a:lnTo>
                    <a:pt x="238648" y="186303"/>
                  </a:lnTo>
                  <a:lnTo>
                    <a:pt x="248412" y="134112"/>
                  </a:lnTo>
                  <a:lnTo>
                    <a:pt x="238648" y="81920"/>
                  </a:lnTo>
                  <a:lnTo>
                    <a:pt x="212026" y="39290"/>
                  </a:lnTo>
                  <a:lnTo>
                    <a:pt x="172545" y="10542"/>
                  </a:lnTo>
                  <a:lnTo>
                    <a:pt x="124206" y="0"/>
                  </a:lnTo>
                  <a:close/>
                </a:path>
              </a:pathLst>
            </a:custGeom>
            <a:solidFill>
              <a:srgbClr val="FF0000"/>
            </a:solidFill>
          </p:spPr>
          <p:txBody>
            <a:bodyPr wrap="square" lIns="0" tIns="0" rIns="0" bIns="0" rtlCol="0"/>
            <a:lstStyle/>
            <a:p>
              <a:endParaRPr sz="1350"/>
            </a:p>
          </p:txBody>
        </p:sp>
        <p:sp>
          <p:nvSpPr>
            <p:cNvPr id="54" name="object 54"/>
            <p:cNvSpPr/>
            <p:nvPr/>
          </p:nvSpPr>
          <p:spPr>
            <a:xfrm>
              <a:off x="5025389" y="3780282"/>
              <a:ext cx="248920" cy="268605"/>
            </a:xfrm>
            <a:custGeom>
              <a:avLst/>
              <a:gdLst/>
              <a:ahLst/>
              <a:cxnLst/>
              <a:rect l="l" t="t" r="r" b="b"/>
              <a:pathLst>
                <a:path w="248920" h="268604">
                  <a:moveTo>
                    <a:pt x="0" y="134112"/>
                  </a:moveTo>
                  <a:lnTo>
                    <a:pt x="9763" y="81920"/>
                  </a:lnTo>
                  <a:lnTo>
                    <a:pt x="36385" y="39290"/>
                  </a:lnTo>
                  <a:lnTo>
                    <a:pt x="75866" y="10542"/>
                  </a:lnTo>
                  <a:lnTo>
                    <a:pt x="124206" y="0"/>
                  </a:lnTo>
                  <a:lnTo>
                    <a:pt x="172545" y="10542"/>
                  </a:lnTo>
                  <a:lnTo>
                    <a:pt x="212026" y="39290"/>
                  </a:lnTo>
                  <a:lnTo>
                    <a:pt x="238648" y="81920"/>
                  </a:lnTo>
                  <a:lnTo>
                    <a:pt x="248412" y="134112"/>
                  </a:lnTo>
                  <a:lnTo>
                    <a:pt x="238648" y="186303"/>
                  </a:lnTo>
                  <a:lnTo>
                    <a:pt x="212026" y="228933"/>
                  </a:lnTo>
                  <a:lnTo>
                    <a:pt x="172545" y="257681"/>
                  </a:lnTo>
                  <a:lnTo>
                    <a:pt x="124206" y="268224"/>
                  </a:lnTo>
                  <a:lnTo>
                    <a:pt x="75866" y="257681"/>
                  </a:lnTo>
                  <a:lnTo>
                    <a:pt x="36385" y="228933"/>
                  </a:lnTo>
                  <a:lnTo>
                    <a:pt x="9763" y="186303"/>
                  </a:lnTo>
                  <a:lnTo>
                    <a:pt x="0" y="134112"/>
                  </a:lnTo>
                  <a:close/>
                </a:path>
              </a:pathLst>
            </a:custGeom>
            <a:ln w="25400">
              <a:solidFill>
                <a:srgbClr val="000000"/>
              </a:solidFill>
            </a:ln>
          </p:spPr>
          <p:txBody>
            <a:bodyPr wrap="square" lIns="0" tIns="0" rIns="0" bIns="0" rtlCol="0"/>
            <a:lstStyle/>
            <a:p>
              <a:endParaRPr sz="1350"/>
            </a:p>
          </p:txBody>
        </p:sp>
        <p:sp>
          <p:nvSpPr>
            <p:cNvPr id="55" name="object 55"/>
            <p:cNvSpPr/>
            <p:nvPr/>
          </p:nvSpPr>
          <p:spPr>
            <a:xfrm>
              <a:off x="3024378" y="2631186"/>
              <a:ext cx="2109470" cy="1176655"/>
            </a:xfrm>
            <a:custGeom>
              <a:avLst/>
              <a:gdLst/>
              <a:ahLst/>
              <a:cxnLst/>
              <a:rect l="l" t="t" r="r" b="b"/>
              <a:pathLst>
                <a:path w="2109470" h="1176654">
                  <a:moveTo>
                    <a:pt x="509016" y="0"/>
                  </a:moveTo>
                  <a:lnTo>
                    <a:pt x="2109216" y="0"/>
                  </a:lnTo>
                </a:path>
                <a:path w="2109470" h="1176654">
                  <a:moveTo>
                    <a:pt x="0" y="1176527"/>
                  </a:moveTo>
                  <a:lnTo>
                    <a:pt x="1804416" y="1176527"/>
                  </a:lnTo>
                </a:path>
              </a:pathLst>
            </a:custGeom>
            <a:ln w="28575">
              <a:solidFill>
                <a:srgbClr val="0000F0"/>
              </a:solidFill>
              <a:prstDash val="lgDash"/>
            </a:ln>
          </p:spPr>
          <p:txBody>
            <a:bodyPr wrap="square" lIns="0" tIns="0" rIns="0" bIns="0" rtlCol="0"/>
            <a:lstStyle/>
            <a:p>
              <a:endParaRPr sz="1350"/>
            </a:p>
          </p:txBody>
        </p:sp>
        <p:pic>
          <p:nvPicPr>
            <p:cNvPr id="56" name="object 56"/>
            <p:cNvPicPr/>
            <p:nvPr/>
          </p:nvPicPr>
          <p:blipFill>
            <a:blip r:embed="rId14" cstate="print"/>
            <a:stretch>
              <a:fillRect/>
            </a:stretch>
          </p:blipFill>
          <p:spPr>
            <a:xfrm>
              <a:off x="4805172" y="2628900"/>
              <a:ext cx="436625" cy="1218438"/>
            </a:xfrm>
            <a:prstGeom prst="rect">
              <a:avLst/>
            </a:prstGeom>
          </p:spPr>
        </p:pic>
        <p:sp>
          <p:nvSpPr>
            <p:cNvPr id="57" name="object 57"/>
            <p:cNvSpPr/>
            <p:nvPr/>
          </p:nvSpPr>
          <p:spPr>
            <a:xfrm>
              <a:off x="3024378" y="2637281"/>
              <a:ext cx="3007360" cy="1211580"/>
            </a:xfrm>
            <a:custGeom>
              <a:avLst/>
              <a:gdLst/>
              <a:ahLst/>
              <a:cxnLst/>
              <a:rect l="l" t="t" r="r" b="b"/>
              <a:pathLst>
                <a:path w="3007360" h="1211579">
                  <a:moveTo>
                    <a:pt x="0" y="298703"/>
                  </a:moveTo>
                  <a:lnTo>
                    <a:pt x="1804416" y="298703"/>
                  </a:lnTo>
                </a:path>
                <a:path w="3007360" h="1211579">
                  <a:moveTo>
                    <a:pt x="440436" y="886967"/>
                  </a:moveTo>
                  <a:lnTo>
                    <a:pt x="1804797" y="886967"/>
                  </a:lnTo>
                </a:path>
                <a:path w="3007360" h="1211579">
                  <a:moveTo>
                    <a:pt x="2261616" y="0"/>
                  </a:moveTo>
                  <a:lnTo>
                    <a:pt x="3007360" y="700785"/>
                  </a:lnTo>
                </a:path>
                <a:path w="3007360" h="1211579">
                  <a:moveTo>
                    <a:pt x="2255520" y="926338"/>
                  </a:moveTo>
                  <a:lnTo>
                    <a:pt x="2963545" y="758951"/>
                  </a:lnTo>
                </a:path>
                <a:path w="3007360" h="1211579">
                  <a:moveTo>
                    <a:pt x="1769364" y="283463"/>
                  </a:moveTo>
                  <a:lnTo>
                    <a:pt x="2983484" y="695197"/>
                  </a:lnTo>
                </a:path>
                <a:path w="3007360" h="1211579">
                  <a:moveTo>
                    <a:pt x="1796796" y="1211071"/>
                  </a:moveTo>
                  <a:lnTo>
                    <a:pt x="2983484" y="710183"/>
                  </a:lnTo>
                </a:path>
              </a:pathLst>
            </a:custGeom>
            <a:ln w="28575">
              <a:solidFill>
                <a:srgbClr val="0000F0"/>
              </a:solidFill>
              <a:prstDash val="lgDash"/>
            </a:ln>
          </p:spPr>
          <p:txBody>
            <a:bodyPr wrap="square" lIns="0" tIns="0" rIns="0" bIns="0" rtlCol="0"/>
            <a:lstStyle/>
            <a:p>
              <a:endParaRPr sz="1350"/>
            </a:p>
          </p:txBody>
        </p:sp>
        <p:sp>
          <p:nvSpPr>
            <p:cNvPr id="58" name="object 58"/>
            <p:cNvSpPr/>
            <p:nvPr/>
          </p:nvSpPr>
          <p:spPr>
            <a:xfrm>
              <a:off x="5953506" y="3185922"/>
              <a:ext cx="247015" cy="268605"/>
            </a:xfrm>
            <a:custGeom>
              <a:avLst/>
              <a:gdLst/>
              <a:ahLst/>
              <a:cxnLst/>
              <a:rect l="l" t="t" r="r" b="b"/>
              <a:pathLst>
                <a:path w="247014" h="268604">
                  <a:moveTo>
                    <a:pt x="123444" y="0"/>
                  </a:moveTo>
                  <a:lnTo>
                    <a:pt x="75384" y="10542"/>
                  </a:lnTo>
                  <a:lnTo>
                    <a:pt x="36147" y="39290"/>
                  </a:lnTo>
                  <a:lnTo>
                    <a:pt x="9697" y="81920"/>
                  </a:lnTo>
                  <a:lnTo>
                    <a:pt x="0" y="134112"/>
                  </a:lnTo>
                  <a:lnTo>
                    <a:pt x="9697" y="186303"/>
                  </a:lnTo>
                  <a:lnTo>
                    <a:pt x="36147" y="228933"/>
                  </a:lnTo>
                  <a:lnTo>
                    <a:pt x="75384" y="257681"/>
                  </a:lnTo>
                  <a:lnTo>
                    <a:pt x="123444" y="268224"/>
                  </a:lnTo>
                  <a:lnTo>
                    <a:pt x="171503" y="257681"/>
                  </a:lnTo>
                  <a:lnTo>
                    <a:pt x="210740" y="228933"/>
                  </a:lnTo>
                  <a:lnTo>
                    <a:pt x="237190" y="186303"/>
                  </a:lnTo>
                  <a:lnTo>
                    <a:pt x="246888" y="134112"/>
                  </a:lnTo>
                  <a:lnTo>
                    <a:pt x="237190" y="81920"/>
                  </a:lnTo>
                  <a:lnTo>
                    <a:pt x="210740" y="39290"/>
                  </a:lnTo>
                  <a:lnTo>
                    <a:pt x="171503" y="10542"/>
                  </a:lnTo>
                  <a:lnTo>
                    <a:pt x="123444" y="0"/>
                  </a:lnTo>
                  <a:close/>
                </a:path>
              </a:pathLst>
            </a:custGeom>
            <a:solidFill>
              <a:srgbClr val="FF0000"/>
            </a:solidFill>
          </p:spPr>
          <p:txBody>
            <a:bodyPr wrap="square" lIns="0" tIns="0" rIns="0" bIns="0" rtlCol="0"/>
            <a:lstStyle/>
            <a:p>
              <a:endParaRPr sz="1350"/>
            </a:p>
          </p:txBody>
        </p:sp>
        <p:sp>
          <p:nvSpPr>
            <p:cNvPr id="59" name="object 59"/>
            <p:cNvSpPr/>
            <p:nvPr/>
          </p:nvSpPr>
          <p:spPr>
            <a:xfrm>
              <a:off x="5953506" y="3185922"/>
              <a:ext cx="247015" cy="268605"/>
            </a:xfrm>
            <a:custGeom>
              <a:avLst/>
              <a:gdLst/>
              <a:ahLst/>
              <a:cxnLst/>
              <a:rect l="l" t="t" r="r" b="b"/>
              <a:pathLst>
                <a:path w="247014" h="268604">
                  <a:moveTo>
                    <a:pt x="0" y="134112"/>
                  </a:moveTo>
                  <a:lnTo>
                    <a:pt x="9697" y="81920"/>
                  </a:lnTo>
                  <a:lnTo>
                    <a:pt x="36147" y="39290"/>
                  </a:lnTo>
                  <a:lnTo>
                    <a:pt x="75384" y="10542"/>
                  </a:lnTo>
                  <a:lnTo>
                    <a:pt x="123444" y="0"/>
                  </a:lnTo>
                  <a:lnTo>
                    <a:pt x="171503" y="10542"/>
                  </a:lnTo>
                  <a:lnTo>
                    <a:pt x="210740" y="39290"/>
                  </a:lnTo>
                  <a:lnTo>
                    <a:pt x="237190" y="81920"/>
                  </a:lnTo>
                  <a:lnTo>
                    <a:pt x="246888" y="134112"/>
                  </a:lnTo>
                  <a:lnTo>
                    <a:pt x="237190" y="186303"/>
                  </a:lnTo>
                  <a:lnTo>
                    <a:pt x="210740" y="228933"/>
                  </a:lnTo>
                  <a:lnTo>
                    <a:pt x="171503" y="257681"/>
                  </a:lnTo>
                  <a:lnTo>
                    <a:pt x="123444" y="268224"/>
                  </a:lnTo>
                  <a:lnTo>
                    <a:pt x="75384" y="257681"/>
                  </a:lnTo>
                  <a:lnTo>
                    <a:pt x="36147" y="228933"/>
                  </a:lnTo>
                  <a:lnTo>
                    <a:pt x="9697" y="186303"/>
                  </a:lnTo>
                  <a:lnTo>
                    <a:pt x="0" y="134112"/>
                  </a:lnTo>
                  <a:close/>
                </a:path>
              </a:pathLst>
            </a:custGeom>
            <a:ln w="25400">
              <a:solidFill>
                <a:srgbClr val="000000"/>
              </a:solidFill>
            </a:ln>
          </p:spPr>
          <p:txBody>
            <a:bodyPr wrap="square" lIns="0" tIns="0" rIns="0" bIns="0" rtlCol="0"/>
            <a:lstStyle/>
            <a:p>
              <a:endParaRPr sz="1350"/>
            </a:p>
          </p:txBody>
        </p:sp>
        <p:pic>
          <p:nvPicPr>
            <p:cNvPr id="60" name="object 60"/>
            <p:cNvPicPr/>
            <p:nvPr/>
          </p:nvPicPr>
          <p:blipFill>
            <a:blip r:embed="rId15" cstate="print"/>
            <a:stretch>
              <a:fillRect/>
            </a:stretch>
          </p:blipFill>
          <p:spPr>
            <a:xfrm>
              <a:off x="3003804" y="2589263"/>
              <a:ext cx="436626" cy="1218450"/>
            </a:xfrm>
            <a:prstGeom prst="rect">
              <a:avLst/>
            </a:prstGeom>
          </p:spPr>
        </p:pic>
        <p:sp>
          <p:nvSpPr>
            <p:cNvPr id="61" name="object 61"/>
            <p:cNvSpPr/>
            <p:nvPr/>
          </p:nvSpPr>
          <p:spPr>
            <a:xfrm>
              <a:off x="2574798" y="2920745"/>
              <a:ext cx="2109470" cy="1176655"/>
            </a:xfrm>
            <a:custGeom>
              <a:avLst/>
              <a:gdLst/>
              <a:ahLst/>
              <a:cxnLst/>
              <a:rect l="l" t="t" r="r" b="b"/>
              <a:pathLst>
                <a:path w="2109470" h="1176654">
                  <a:moveTo>
                    <a:pt x="509015" y="0"/>
                  </a:moveTo>
                  <a:lnTo>
                    <a:pt x="2109216" y="0"/>
                  </a:lnTo>
                </a:path>
                <a:path w="2109470" h="1176654">
                  <a:moveTo>
                    <a:pt x="0" y="1176527"/>
                  </a:moveTo>
                  <a:lnTo>
                    <a:pt x="1804415" y="1176527"/>
                  </a:lnTo>
                </a:path>
              </a:pathLst>
            </a:custGeom>
            <a:ln w="28575">
              <a:solidFill>
                <a:srgbClr val="0000F0"/>
              </a:solidFill>
              <a:prstDash val="lgDash"/>
            </a:ln>
          </p:spPr>
          <p:txBody>
            <a:bodyPr wrap="square" lIns="0" tIns="0" rIns="0" bIns="0" rtlCol="0"/>
            <a:lstStyle/>
            <a:p>
              <a:endParaRPr sz="1350"/>
            </a:p>
          </p:txBody>
        </p:sp>
        <p:pic>
          <p:nvPicPr>
            <p:cNvPr id="62" name="object 62"/>
            <p:cNvPicPr/>
            <p:nvPr/>
          </p:nvPicPr>
          <p:blipFill>
            <a:blip r:embed="rId16" cstate="print"/>
            <a:stretch>
              <a:fillRect/>
            </a:stretch>
          </p:blipFill>
          <p:spPr>
            <a:xfrm>
              <a:off x="4354068" y="2918447"/>
              <a:ext cx="438162" cy="1218450"/>
            </a:xfrm>
            <a:prstGeom prst="rect">
              <a:avLst/>
            </a:prstGeom>
          </p:spPr>
        </p:pic>
        <p:sp>
          <p:nvSpPr>
            <p:cNvPr id="63" name="object 63"/>
            <p:cNvSpPr/>
            <p:nvPr/>
          </p:nvSpPr>
          <p:spPr>
            <a:xfrm>
              <a:off x="2574798" y="2926841"/>
              <a:ext cx="3007360" cy="1211580"/>
            </a:xfrm>
            <a:custGeom>
              <a:avLst/>
              <a:gdLst/>
              <a:ahLst/>
              <a:cxnLst/>
              <a:rect l="l" t="t" r="r" b="b"/>
              <a:pathLst>
                <a:path w="3007360" h="1211579">
                  <a:moveTo>
                    <a:pt x="0" y="298704"/>
                  </a:moveTo>
                  <a:lnTo>
                    <a:pt x="1804415" y="298704"/>
                  </a:lnTo>
                </a:path>
                <a:path w="3007360" h="1211579">
                  <a:moveTo>
                    <a:pt x="438912" y="886968"/>
                  </a:moveTo>
                  <a:lnTo>
                    <a:pt x="1803273" y="886968"/>
                  </a:lnTo>
                </a:path>
                <a:path w="3007360" h="1211579">
                  <a:moveTo>
                    <a:pt x="2261616" y="0"/>
                  </a:moveTo>
                  <a:lnTo>
                    <a:pt x="3007360" y="700786"/>
                  </a:lnTo>
                </a:path>
                <a:path w="3007360" h="1211579">
                  <a:moveTo>
                    <a:pt x="2255519" y="926338"/>
                  </a:moveTo>
                  <a:lnTo>
                    <a:pt x="2963544" y="758952"/>
                  </a:lnTo>
                </a:path>
                <a:path w="3007360" h="1211579">
                  <a:moveTo>
                    <a:pt x="1767839" y="283463"/>
                  </a:moveTo>
                  <a:lnTo>
                    <a:pt x="2981960" y="695198"/>
                  </a:lnTo>
                </a:path>
                <a:path w="3007360" h="1211579">
                  <a:moveTo>
                    <a:pt x="1795272" y="1211072"/>
                  </a:moveTo>
                  <a:lnTo>
                    <a:pt x="2981960" y="710184"/>
                  </a:lnTo>
                </a:path>
              </a:pathLst>
            </a:custGeom>
            <a:ln w="28575">
              <a:solidFill>
                <a:srgbClr val="0000F0"/>
              </a:solidFill>
              <a:prstDash val="lgDash"/>
            </a:ln>
          </p:spPr>
          <p:txBody>
            <a:bodyPr wrap="square" lIns="0" tIns="0" rIns="0" bIns="0" rtlCol="0"/>
            <a:lstStyle/>
            <a:p>
              <a:endParaRPr sz="1350"/>
            </a:p>
          </p:txBody>
        </p:sp>
        <p:sp>
          <p:nvSpPr>
            <p:cNvPr id="64" name="object 64"/>
            <p:cNvSpPr/>
            <p:nvPr/>
          </p:nvSpPr>
          <p:spPr>
            <a:xfrm>
              <a:off x="5503925" y="3475482"/>
              <a:ext cx="247015" cy="268605"/>
            </a:xfrm>
            <a:custGeom>
              <a:avLst/>
              <a:gdLst/>
              <a:ahLst/>
              <a:cxnLst/>
              <a:rect l="l" t="t" r="r" b="b"/>
              <a:pathLst>
                <a:path w="247014" h="268604">
                  <a:moveTo>
                    <a:pt x="123444" y="0"/>
                  </a:moveTo>
                  <a:lnTo>
                    <a:pt x="75384" y="10542"/>
                  </a:lnTo>
                  <a:lnTo>
                    <a:pt x="36147" y="39290"/>
                  </a:lnTo>
                  <a:lnTo>
                    <a:pt x="9697" y="81920"/>
                  </a:lnTo>
                  <a:lnTo>
                    <a:pt x="0" y="134111"/>
                  </a:lnTo>
                  <a:lnTo>
                    <a:pt x="9697" y="186303"/>
                  </a:lnTo>
                  <a:lnTo>
                    <a:pt x="36147" y="228933"/>
                  </a:lnTo>
                  <a:lnTo>
                    <a:pt x="75384" y="257681"/>
                  </a:lnTo>
                  <a:lnTo>
                    <a:pt x="123444" y="268223"/>
                  </a:lnTo>
                  <a:lnTo>
                    <a:pt x="171503" y="257681"/>
                  </a:lnTo>
                  <a:lnTo>
                    <a:pt x="210740" y="228933"/>
                  </a:lnTo>
                  <a:lnTo>
                    <a:pt x="237190" y="186303"/>
                  </a:lnTo>
                  <a:lnTo>
                    <a:pt x="246887" y="134111"/>
                  </a:lnTo>
                  <a:lnTo>
                    <a:pt x="237190" y="81920"/>
                  </a:lnTo>
                  <a:lnTo>
                    <a:pt x="210740" y="39290"/>
                  </a:lnTo>
                  <a:lnTo>
                    <a:pt x="171503" y="10542"/>
                  </a:lnTo>
                  <a:lnTo>
                    <a:pt x="123444" y="0"/>
                  </a:lnTo>
                  <a:close/>
                </a:path>
              </a:pathLst>
            </a:custGeom>
            <a:solidFill>
              <a:srgbClr val="FF0000"/>
            </a:solidFill>
          </p:spPr>
          <p:txBody>
            <a:bodyPr wrap="square" lIns="0" tIns="0" rIns="0" bIns="0" rtlCol="0"/>
            <a:lstStyle/>
            <a:p>
              <a:endParaRPr sz="1350"/>
            </a:p>
          </p:txBody>
        </p:sp>
        <p:sp>
          <p:nvSpPr>
            <p:cNvPr id="65" name="object 65"/>
            <p:cNvSpPr/>
            <p:nvPr/>
          </p:nvSpPr>
          <p:spPr>
            <a:xfrm>
              <a:off x="5503925" y="3475482"/>
              <a:ext cx="247015" cy="268605"/>
            </a:xfrm>
            <a:custGeom>
              <a:avLst/>
              <a:gdLst/>
              <a:ahLst/>
              <a:cxnLst/>
              <a:rect l="l" t="t" r="r" b="b"/>
              <a:pathLst>
                <a:path w="247014" h="268604">
                  <a:moveTo>
                    <a:pt x="0" y="134111"/>
                  </a:moveTo>
                  <a:lnTo>
                    <a:pt x="9697" y="81920"/>
                  </a:lnTo>
                  <a:lnTo>
                    <a:pt x="36147" y="39290"/>
                  </a:lnTo>
                  <a:lnTo>
                    <a:pt x="75384" y="10542"/>
                  </a:lnTo>
                  <a:lnTo>
                    <a:pt x="123444" y="0"/>
                  </a:lnTo>
                  <a:lnTo>
                    <a:pt x="171503" y="10542"/>
                  </a:lnTo>
                  <a:lnTo>
                    <a:pt x="210740" y="39290"/>
                  </a:lnTo>
                  <a:lnTo>
                    <a:pt x="237190" y="81920"/>
                  </a:lnTo>
                  <a:lnTo>
                    <a:pt x="246887" y="134111"/>
                  </a:lnTo>
                  <a:lnTo>
                    <a:pt x="237190" y="186303"/>
                  </a:lnTo>
                  <a:lnTo>
                    <a:pt x="210740" y="228933"/>
                  </a:lnTo>
                  <a:lnTo>
                    <a:pt x="171503" y="257681"/>
                  </a:lnTo>
                  <a:lnTo>
                    <a:pt x="123444" y="268223"/>
                  </a:lnTo>
                  <a:lnTo>
                    <a:pt x="75384" y="257681"/>
                  </a:lnTo>
                  <a:lnTo>
                    <a:pt x="36147" y="228933"/>
                  </a:lnTo>
                  <a:lnTo>
                    <a:pt x="9697" y="186303"/>
                  </a:lnTo>
                  <a:lnTo>
                    <a:pt x="0" y="134111"/>
                  </a:lnTo>
                  <a:close/>
                </a:path>
              </a:pathLst>
            </a:custGeom>
            <a:ln w="25399">
              <a:solidFill>
                <a:srgbClr val="000000"/>
              </a:solidFill>
            </a:ln>
          </p:spPr>
          <p:txBody>
            <a:bodyPr wrap="square" lIns="0" tIns="0" rIns="0" bIns="0" rtlCol="0"/>
            <a:lstStyle/>
            <a:p>
              <a:endParaRPr sz="1350"/>
            </a:p>
          </p:txBody>
        </p:sp>
        <p:pic>
          <p:nvPicPr>
            <p:cNvPr id="66" name="object 66"/>
            <p:cNvPicPr/>
            <p:nvPr/>
          </p:nvPicPr>
          <p:blipFill>
            <a:blip r:embed="rId17" cstate="print"/>
            <a:stretch>
              <a:fillRect/>
            </a:stretch>
          </p:blipFill>
          <p:spPr>
            <a:xfrm>
              <a:off x="2552700" y="2878823"/>
              <a:ext cx="438162" cy="1218450"/>
            </a:xfrm>
            <a:prstGeom prst="rect">
              <a:avLst/>
            </a:prstGeom>
          </p:spPr>
        </p:pic>
        <p:sp>
          <p:nvSpPr>
            <p:cNvPr id="67" name="object 67"/>
            <p:cNvSpPr/>
            <p:nvPr/>
          </p:nvSpPr>
          <p:spPr>
            <a:xfrm>
              <a:off x="2542794" y="1954529"/>
              <a:ext cx="2109470" cy="1176655"/>
            </a:xfrm>
            <a:custGeom>
              <a:avLst/>
              <a:gdLst/>
              <a:ahLst/>
              <a:cxnLst/>
              <a:rect l="l" t="t" r="r" b="b"/>
              <a:pathLst>
                <a:path w="2109470" h="1176655">
                  <a:moveTo>
                    <a:pt x="509016" y="0"/>
                  </a:moveTo>
                  <a:lnTo>
                    <a:pt x="2109216" y="0"/>
                  </a:lnTo>
                </a:path>
                <a:path w="2109470" h="1176655">
                  <a:moveTo>
                    <a:pt x="0" y="1176528"/>
                  </a:moveTo>
                  <a:lnTo>
                    <a:pt x="1804416" y="1176528"/>
                  </a:lnTo>
                </a:path>
              </a:pathLst>
            </a:custGeom>
            <a:ln w="28575">
              <a:solidFill>
                <a:srgbClr val="0000F0"/>
              </a:solidFill>
              <a:prstDash val="lgDash"/>
            </a:ln>
          </p:spPr>
          <p:txBody>
            <a:bodyPr wrap="square" lIns="0" tIns="0" rIns="0" bIns="0" rtlCol="0"/>
            <a:lstStyle/>
            <a:p>
              <a:endParaRPr sz="1350"/>
            </a:p>
          </p:txBody>
        </p:sp>
        <p:pic>
          <p:nvPicPr>
            <p:cNvPr id="68" name="object 68"/>
            <p:cNvPicPr/>
            <p:nvPr/>
          </p:nvPicPr>
          <p:blipFill>
            <a:blip r:embed="rId18" cstate="print"/>
            <a:stretch>
              <a:fillRect/>
            </a:stretch>
          </p:blipFill>
          <p:spPr>
            <a:xfrm>
              <a:off x="4322064" y="1952243"/>
              <a:ext cx="438162" cy="1218438"/>
            </a:xfrm>
            <a:prstGeom prst="rect">
              <a:avLst/>
            </a:prstGeom>
          </p:spPr>
        </p:pic>
        <p:sp>
          <p:nvSpPr>
            <p:cNvPr id="69" name="object 69"/>
            <p:cNvSpPr/>
            <p:nvPr/>
          </p:nvSpPr>
          <p:spPr>
            <a:xfrm>
              <a:off x="2542794" y="1960625"/>
              <a:ext cx="3007360" cy="1211580"/>
            </a:xfrm>
            <a:custGeom>
              <a:avLst/>
              <a:gdLst/>
              <a:ahLst/>
              <a:cxnLst/>
              <a:rect l="l" t="t" r="r" b="b"/>
              <a:pathLst>
                <a:path w="3007360" h="1211580">
                  <a:moveTo>
                    <a:pt x="0" y="298703"/>
                  </a:moveTo>
                  <a:lnTo>
                    <a:pt x="1804416" y="298703"/>
                  </a:lnTo>
                </a:path>
                <a:path w="3007360" h="1211580">
                  <a:moveTo>
                    <a:pt x="438912" y="886968"/>
                  </a:moveTo>
                  <a:lnTo>
                    <a:pt x="1803272" y="886968"/>
                  </a:lnTo>
                </a:path>
                <a:path w="3007360" h="1211580">
                  <a:moveTo>
                    <a:pt x="2261616" y="0"/>
                  </a:moveTo>
                  <a:lnTo>
                    <a:pt x="3007360" y="700786"/>
                  </a:lnTo>
                </a:path>
                <a:path w="3007360" h="1211580">
                  <a:moveTo>
                    <a:pt x="2253996" y="926338"/>
                  </a:moveTo>
                  <a:lnTo>
                    <a:pt x="2962021" y="758951"/>
                  </a:lnTo>
                </a:path>
                <a:path w="3007360" h="1211580">
                  <a:moveTo>
                    <a:pt x="1767840" y="283463"/>
                  </a:moveTo>
                  <a:lnTo>
                    <a:pt x="2981960" y="695198"/>
                  </a:lnTo>
                </a:path>
                <a:path w="3007360" h="1211580">
                  <a:moveTo>
                    <a:pt x="1795271" y="1211072"/>
                  </a:moveTo>
                  <a:lnTo>
                    <a:pt x="2981960" y="710184"/>
                  </a:lnTo>
                </a:path>
              </a:pathLst>
            </a:custGeom>
            <a:ln w="28575">
              <a:solidFill>
                <a:srgbClr val="0000F0"/>
              </a:solidFill>
              <a:prstDash val="lgDash"/>
            </a:ln>
          </p:spPr>
          <p:txBody>
            <a:bodyPr wrap="square" lIns="0" tIns="0" rIns="0" bIns="0" rtlCol="0"/>
            <a:lstStyle/>
            <a:p>
              <a:endParaRPr sz="1350"/>
            </a:p>
          </p:txBody>
        </p:sp>
        <p:sp>
          <p:nvSpPr>
            <p:cNvPr id="70" name="object 70"/>
            <p:cNvSpPr/>
            <p:nvPr/>
          </p:nvSpPr>
          <p:spPr>
            <a:xfrm>
              <a:off x="5470398" y="2509266"/>
              <a:ext cx="248920" cy="268605"/>
            </a:xfrm>
            <a:custGeom>
              <a:avLst/>
              <a:gdLst/>
              <a:ahLst/>
              <a:cxnLst/>
              <a:rect l="l" t="t" r="r" b="b"/>
              <a:pathLst>
                <a:path w="248920" h="268605">
                  <a:moveTo>
                    <a:pt x="124205" y="0"/>
                  </a:moveTo>
                  <a:lnTo>
                    <a:pt x="75866" y="10542"/>
                  </a:lnTo>
                  <a:lnTo>
                    <a:pt x="36385" y="39290"/>
                  </a:lnTo>
                  <a:lnTo>
                    <a:pt x="9763" y="81920"/>
                  </a:lnTo>
                  <a:lnTo>
                    <a:pt x="0" y="134112"/>
                  </a:lnTo>
                  <a:lnTo>
                    <a:pt x="9763" y="186303"/>
                  </a:lnTo>
                  <a:lnTo>
                    <a:pt x="36385" y="228933"/>
                  </a:lnTo>
                  <a:lnTo>
                    <a:pt x="75866" y="257681"/>
                  </a:lnTo>
                  <a:lnTo>
                    <a:pt x="124205" y="268224"/>
                  </a:lnTo>
                  <a:lnTo>
                    <a:pt x="172545" y="257681"/>
                  </a:lnTo>
                  <a:lnTo>
                    <a:pt x="212026" y="228933"/>
                  </a:lnTo>
                  <a:lnTo>
                    <a:pt x="238648" y="186303"/>
                  </a:lnTo>
                  <a:lnTo>
                    <a:pt x="248412" y="134112"/>
                  </a:lnTo>
                  <a:lnTo>
                    <a:pt x="238648" y="81920"/>
                  </a:lnTo>
                  <a:lnTo>
                    <a:pt x="212026" y="39290"/>
                  </a:lnTo>
                  <a:lnTo>
                    <a:pt x="172545" y="10542"/>
                  </a:lnTo>
                  <a:lnTo>
                    <a:pt x="124205" y="0"/>
                  </a:lnTo>
                  <a:close/>
                </a:path>
              </a:pathLst>
            </a:custGeom>
            <a:solidFill>
              <a:srgbClr val="FF0000"/>
            </a:solidFill>
          </p:spPr>
          <p:txBody>
            <a:bodyPr wrap="square" lIns="0" tIns="0" rIns="0" bIns="0" rtlCol="0"/>
            <a:lstStyle/>
            <a:p>
              <a:endParaRPr sz="1350"/>
            </a:p>
          </p:txBody>
        </p:sp>
        <p:sp>
          <p:nvSpPr>
            <p:cNvPr id="71" name="object 71"/>
            <p:cNvSpPr/>
            <p:nvPr/>
          </p:nvSpPr>
          <p:spPr>
            <a:xfrm>
              <a:off x="5470398" y="2509266"/>
              <a:ext cx="248920" cy="268605"/>
            </a:xfrm>
            <a:custGeom>
              <a:avLst/>
              <a:gdLst/>
              <a:ahLst/>
              <a:cxnLst/>
              <a:rect l="l" t="t" r="r" b="b"/>
              <a:pathLst>
                <a:path w="248920" h="268605">
                  <a:moveTo>
                    <a:pt x="0" y="134112"/>
                  </a:moveTo>
                  <a:lnTo>
                    <a:pt x="9763" y="81920"/>
                  </a:lnTo>
                  <a:lnTo>
                    <a:pt x="36385" y="39290"/>
                  </a:lnTo>
                  <a:lnTo>
                    <a:pt x="75866" y="10542"/>
                  </a:lnTo>
                  <a:lnTo>
                    <a:pt x="124205" y="0"/>
                  </a:lnTo>
                  <a:lnTo>
                    <a:pt x="172545" y="10542"/>
                  </a:lnTo>
                  <a:lnTo>
                    <a:pt x="212026" y="39290"/>
                  </a:lnTo>
                  <a:lnTo>
                    <a:pt x="238648" y="81920"/>
                  </a:lnTo>
                  <a:lnTo>
                    <a:pt x="248412" y="134112"/>
                  </a:lnTo>
                  <a:lnTo>
                    <a:pt x="238648" y="186303"/>
                  </a:lnTo>
                  <a:lnTo>
                    <a:pt x="212026" y="228933"/>
                  </a:lnTo>
                  <a:lnTo>
                    <a:pt x="172545" y="257681"/>
                  </a:lnTo>
                  <a:lnTo>
                    <a:pt x="124205" y="268224"/>
                  </a:lnTo>
                  <a:lnTo>
                    <a:pt x="75866" y="257681"/>
                  </a:lnTo>
                  <a:lnTo>
                    <a:pt x="36385" y="228933"/>
                  </a:lnTo>
                  <a:lnTo>
                    <a:pt x="9763" y="186303"/>
                  </a:lnTo>
                  <a:lnTo>
                    <a:pt x="0" y="134112"/>
                  </a:lnTo>
                  <a:close/>
                </a:path>
              </a:pathLst>
            </a:custGeom>
            <a:ln w="25400">
              <a:solidFill>
                <a:srgbClr val="000000"/>
              </a:solidFill>
            </a:ln>
          </p:spPr>
          <p:txBody>
            <a:bodyPr wrap="square" lIns="0" tIns="0" rIns="0" bIns="0" rtlCol="0"/>
            <a:lstStyle/>
            <a:p>
              <a:endParaRPr sz="1350"/>
            </a:p>
          </p:txBody>
        </p:sp>
        <p:pic>
          <p:nvPicPr>
            <p:cNvPr id="72" name="object 72"/>
            <p:cNvPicPr/>
            <p:nvPr/>
          </p:nvPicPr>
          <p:blipFill>
            <a:blip r:embed="rId19" cstate="print"/>
            <a:stretch>
              <a:fillRect/>
            </a:stretch>
          </p:blipFill>
          <p:spPr>
            <a:xfrm>
              <a:off x="2520696" y="1912607"/>
              <a:ext cx="438162" cy="1218450"/>
            </a:xfrm>
            <a:prstGeom prst="rect">
              <a:avLst/>
            </a:prstGeom>
          </p:spPr>
        </p:pic>
        <p:sp>
          <p:nvSpPr>
            <p:cNvPr id="73" name="object 73"/>
            <p:cNvSpPr/>
            <p:nvPr/>
          </p:nvSpPr>
          <p:spPr>
            <a:xfrm>
              <a:off x="2079498" y="2251709"/>
              <a:ext cx="2109470" cy="1176655"/>
            </a:xfrm>
            <a:custGeom>
              <a:avLst/>
              <a:gdLst/>
              <a:ahLst/>
              <a:cxnLst/>
              <a:rect l="l" t="t" r="r" b="b"/>
              <a:pathLst>
                <a:path w="2109470" h="1176654">
                  <a:moveTo>
                    <a:pt x="509015" y="0"/>
                  </a:moveTo>
                  <a:lnTo>
                    <a:pt x="2109216" y="0"/>
                  </a:lnTo>
                </a:path>
                <a:path w="2109470" h="1176654">
                  <a:moveTo>
                    <a:pt x="0" y="1176527"/>
                  </a:moveTo>
                  <a:lnTo>
                    <a:pt x="1804415" y="1176527"/>
                  </a:lnTo>
                </a:path>
              </a:pathLst>
            </a:custGeom>
            <a:ln w="28575">
              <a:solidFill>
                <a:srgbClr val="0000F0"/>
              </a:solidFill>
              <a:prstDash val="lgDash"/>
            </a:ln>
          </p:spPr>
          <p:txBody>
            <a:bodyPr wrap="square" lIns="0" tIns="0" rIns="0" bIns="0" rtlCol="0"/>
            <a:lstStyle/>
            <a:p>
              <a:endParaRPr sz="1350"/>
            </a:p>
          </p:txBody>
        </p:sp>
        <p:pic>
          <p:nvPicPr>
            <p:cNvPr id="74" name="object 74"/>
            <p:cNvPicPr/>
            <p:nvPr/>
          </p:nvPicPr>
          <p:blipFill>
            <a:blip r:embed="rId20" cstate="print"/>
            <a:stretch>
              <a:fillRect/>
            </a:stretch>
          </p:blipFill>
          <p:spPr>
            <a:xfrm>
              <a:off x="3858768" y="2249423"/>
              <a:ext cx="438162" cy="1218438"/>
            </a:xfrm>
            <a:prstGeom prst="rect">
              <a:avLst/>
            </a:prstGeom>
          </p:spPr>
        </p:pic>
        <p:sp>
          <p:nvSpPr>
            <p:cNvPr id="75" name="object 75"/>
            <p:cNvSpPr/>
            <p:nvPr/>
          </p:nvSpPr>
          <p:spPr>
            <a:xfrm>
              <a:off x="2079498" y="2257805"/>
              <a:ext cx="3007360" cy="1211580"/>
            </a:xfrm>
            <a:custGeom>
              <a:avLst/>
              <a:gdLst/>
              <a:ahLst/>
              <a:cxnLst/>
              <a:rect l="l" t="t" r="r" b="b"/>
              <a:pathLst>
                <a:path w="3007360" h="1211579">
                  <a:moveTo>
                    <a:pt x="0" y="298704"/>
                  </a:moveTo>
                  <a:lnTo>
                    <a:pt x="1804415" y="298704"/>
                  </a:lnTo>
                </a:path>
                <a:path w="3007360" h="1211579">
                  <a:moveTo>
                    <a:pt x="438912" y="886968"/>
                  </a:moveTo>
                  <a:lnTo>
                    <a:pt x="1803273" y="886968"/>
                  </a:lnTo>
                </a:path>
                <a:path w="3007360" h="1211579">
                  <a:moveTo>
                    <a:pt x="2261616" y="0"/>
                  </a:moveTo>
                  <a:lnTo>
                    <a:pt x="3007360" y="700786"/>
                  </a:lnTo>
                </a:path>
                <a:path w="3007360" h="1211579">
                  <a:moveTo>
                    <a:pt x="2253996" y="926338"/>
                  </a:moveTo>
                  <a:lnTo>
                    <a:pt x="2962021" y="758952"/>
                  </a:lnTo>
                </a:path>
                <a:path w="3007360" h="1211579">
                  <a:moveTo>
                    <a:pt x="1767839" y="283464"/>
                  </a:moveTo>
                  <a:lnTo>
                    <a:pt x="2981960" y="695198"/>
                  </a:lnTo>
                </a:path>
                <a:path w="3007360" h="1211579">
                  <a:moveTo>
                    <a:pt x="1795272" y="1211072"/>
                  </a:moveTo>
                  <a:lnTo>
                    <a:pt x="2981960" y="710184"/>
                  </a:lnTo>
                </a:path>
              </a:pathLst>
            </a:custGeom>
            <a:ln w="28575">
              <a:solidFill>
                <a:srgbClr val="0000F0"/>
              </a:solidFill>
              <a:prstDash val="lgDash"/>
            </a:ln>
          </p:spPr>
          <p:txBody>
            <a:bodyPr wrap="square" lIns="0" tIns="0" rIns="0" bIns="0" rtlCol="0"/>
            <a:lstStyle/>
            <a:p>
              <a:endParaRPr sz="1350"/>
            </a:p>
          </p:txBody>
        </p:sp>
        <p:sp>
          <p:nvSpPr>
            <p:cNvPr id="76" name="object 76"/>
            <p:cNvSpPr/>
            <p:nvPr/>
          </p:nvSpPr>
          <p:spPr>
            <a:xfrm>
              <a:off x="5007102" y="2806445"/>
              <a:ext cx="248920" cy="268605"/>
            </a:xfrm>
            <a:custGeom>
              <a:avLst/>
              <a:gdLst/>
              <a:ahLst/>
              <a:cxnLst/>
              <a:rect l="l" t="t" r="r" b="b"/>
              <a:pathLst>
                <a:path w="248920" h="268605">
                  <a:moveTo>
                    <a:pt x="124206" y="0"/>
                  </a:moveTo>
                  <a:lnTo>
                    <a:pt x="75866" y="10542"/>
                  </a:lnTo>
                  <a:lnTo>
                    <a:pt x="36385" y="39290"/>
                  </a:lnTo>
                  <a:lnTo>
                    <a:pt x="9763" y="81920"/>
                  </a:lnTo>
                  <a:lnTo>
                    <a:pt x="0" y="134112"/>
                  </a:lnTo>
                  <a:lnTo>
                    <a:pt x="9763" y="186303"/>
                  </a:lnTo>
                  <a:lnTo>
                    <a:pt x="36385" y="228933"/>
                  </a:lnTo>
                  <a:lnTo>
                    <a:pt x="75866" y="257681"/>
                  </a:lnTo>
                  <a:lnTo>
                    <a:pt x="124206" y="268224"/>
                  </a:lnTo>
                  <a:lnTo>
                    <a:pt x="172545" y="257681"/>
                  </a:lnTo>
                  <a:lnTo>
                    <a:pt x="212026" y="228933"/>
                  </a:lnTo>
                  <a:lnTo>
                    <a:pt x="238648" y="186303"/>
                  </a:lnTo>
                  <a:lnTo>
                    <a:pt x="248412" y="134112"/>
                  </a:lnTo>
                  <a:lnTo>
                    <a:pt x="238648" y="81920"/>
                  </a:lnTo>
                  <a:lnTo>
                    <a:pt x="212026" y="39290"/>
                  </a:lnTo>
                  <a:lnTo>
                    <a:pt x="172545" y="10542"/>
                  </a:lnTo>
                  <a:lnTo>
                    <a:pt x="124206" y="0"/>
                  </a:lnTo>
                  <a:close/>
                </a:path>
              </a:pathLst>
            </a:custGeom>
            <a:solidFill>
              <a:srgbClr val="FF0000"/>
            </a:solidFill>
          </p:spPr>
          <p:txBody>
            <a:bodyPr wrap="square" lIns="0" tIns="0" rIns="0" bIns="0" rtlCol="0"/>
            <a:lstStyle/>
            <a:p>
              <a:endParaRPr sz="1350"/>
            </a:p>
          </p:txBody>
        </p:sp>
        <p:sp>
          <p:nvSpPr>
            <p:cNvPr id="77" name="object 77"/>
            <p:cNvSpPr/>
            <p:nvPr/>
          </p:nvSpPr>
          <p:spPr>
            <a:xfrm>
              <a:off x="5007102" y="2806445"/>
              <a:ext cx="248920" cy="268605"/>
            </a:xfrm>
            <a:custGeom>
              <a:avLst/>
              <a:gdLst/>
              <a:ahLst/>
              <a:cxnLst/>
              <a:rect l="l" t="t" r="r" b="b"/>
              <a:pathLst>
                <a:path w="248920" h="268605">
                  <a:moveTo>
                    <a:pt x="0" y="134112"/>
                  </a:moveTo>
                  <a:lnTo>
                    <a:pt x="9763" y="81920"/>
                  </a:lnTo>
                  <a:lnTo>
                    <a:pt x="36385" y="39290"/>
                  </a:lnTo>
                  <a:lnTo>
                    <a:pt x="75866" y="10542"/>
                  </a:lnTo>
                  <a:lnTo>
                    <a:pt x="124206" y="0"/>
                  </a:lnTo>
                  <a:lnTo>
                    <a:pt x="172545" y="10542"/>
                  </a:lnTo>
                  <a:lnTo>
                    <a:pt x="212026" y="39290"/>
                  </a:lnTo>
                  <a:lnTo>
                    <a:pt x="238648" y="81920"/>
                  </a:lnTo>
                  <a:lnTo>
                    <a:pt x="248412" y="134112"/>
                  </a:lnTo>
                  <a:lnTo>
                    <a:pt x="238648" y="186303"/>
                  </a:lnTo>
                  <a:lnTo>
                    <a:pt x="212026" y="228933"/>
                  </a:lnTo>
                  <a:lnTo>
                    <a:pt x="172545" y="257681"/>
                  </a:lnTo>
                  <a:lnTo>
                    <a:pt x="124206" y="268224"/>
                  </a:lnTo>
                  <a:lnTo>
                    <a:pt x="75866" y="257681"/>
                  </a:lnTo>
                  <a:lnTo>
                    <a:pt x="36385" y="228933"/>
                  </a:lnTo>
                  <a:lnTo>
                    <a:pt x="9763" y="186303"/>
                  </a:lnTo>
                  <a:lnTo>
                    <a:pt x="0" y="134112"/>
                  </a:lnTo>
                  <a:close/>
                </a:path>
              </a:pathLst>
            </a:custGeom>
            <a:ln w="25400">
              <a:solidFill>
                <a:srgbClr val="000000"/>
              </a:solidFill>
            </a:ln>
          </p:spPr>
          <p:txBody>
            <a:bodyPr wrap="square" lIns="0" tIns="0" rIns="0" bIns="0" rtlCol="0"/>
            <a:lstStyle/>
            <a:p>
              <a:endParaRPr sz="1350"/>
            </a:p>
          </p:txBody>
        </p:sp>
        <p:pic>
          <p:nvPicPr>
            <p:cNvPr id="78" name="object 78"/>
            <p:cNvPicPr/>
            <p:nvPr/>
          </p:nvPicPr>
          <p:blipFill>
            <a:blip r:embed="rId21" cstate="print"/>
            <a:stretch>
              <a:fillRect/>
            </a:stretch>
          </p:blipFill>
          <p:spPr>
            <a:xfrm>
              <a:off x="2057400" y="2209787"/>
              <a:ext cx="438162" cy="1218450"/>
            </a:xfrm>
            <a:prstGeom prst="rect">
              <a:avLst/>
            </a:prstGeom>
          </p:spPr>
        </p:pic>
        <p:pic>
          <p:nvPicPr>
            <p:cNvPr id="79" name="object 79"/>
            <p:cNvPicPr/>
            <p:nvPr/>
          </p:nvPicPr>
          <p:blipFill>
            <a:blip r:embed="rId22" cstate="print"/>
            <a:stretch>
              <a:fillRect/>
            </a:stretch>
          </p:blipFill>
          <p:spPr>
            <a:xfrm>
              <a:off x="4986527" y="1900427"/>
              <a:ext cx="1268742" cy="3361182"/>
            </a:xfrm>
            <a:prstGeom prst="rect">
              <a:avLst/>
            </a:prstGeom>
          </p:spPr>
        </p:pic>
      </p:grpSp>
      <p:sp>
        <p:nvSpPr>
          <p:cNvPr id="80" name="object 80"/>
          <p:cNvSpPr txBox="1"/>
          <p:nvPr/>
        </p:nvSpPr>
        <p:spPr>
          <a:xfrm>
            <a:off x="667588" y="5131461"/>
            <a:ext cx="3970020" cy="286617"/>
          </a:xfrm>
          <a:prstGeom prst="rect">
            <a:avLst/>
          </a:prstGeom>
        </p:spPr>
        <p:txBody>
          <a:bodyPr vert="horz" wrap="square" lIns="0" tIns="9525" rIns="0" bIns="0" rtlCol="0">
            <a:spAutoFit/>
          </a:bodyPr>
          <a:lstStyle/>
          <a:p>
            <a:pPr marL="9525">
              <a:spcBef>
                <a:spcPts val="75"/>
              </a:spcBef>
            </a:pPr>
            <a:r>
              <a:rPr dirty="0">
                <a:latin typeface="Arial MT"/>
                <a:cs typeface="Arial MT"/>
              </a:rPr>
              <a:t>Output</a:t>
            </a:r>
            <a:r>
              <a:rPr spc="-19" dirty="0">
                <a:latin typeface="Arial MT"/>
                <a:cs typeface="Arial MT"/>
              </a:rPr>
              <a:t> </a:t>
            </a:r>
            <a:r>
              <a:rPr dirty="0">
                <a:latin typeface="Arial MT"/>
                <a:cs typeface="Arial MT"/>
              </a:rPr>
              <a:t>of the</a:t>
            </a:r>
            <a:r>
              <a:rPr spc="-15" dirty="0">
                <a:latin typeface="Arial MT"/>
                <a:cs typeface="Arial MT"/>
              </a:rPr>
              <a:t> </a:t>
            </a:r>
            <a:r>
              <a:rPr spc="-4" dirty="0">
                <a:latin typeface="Arial MT"/>
                <a:cs typeface="Arial MT"/>
              </a:rPr>
              <a:t>convolution</a:t>
            </a:r>
            <a:r>
              <a:rPr spc="23" dirty="0">
                <a:latin typeface="Arial MT"/>
                <a:cs typeface="Arial MT"/>
              </a:rPr>
              <a:t> </a:t>
            </a:r>
            <a:r>
              <a:rPr spc="-4" dirty="0">
                <a:latin typeface="Arial MT"/>
                <a:cs typeface="Arial MT"/>
              </a:rPr>
              <a:t>with</a:t>
            </a:r>
            <a:r>
              <a:rPr spc="8" dirty="0">
                <a:latin typeface="Arial MT"/>
                <a:cs typeface="Arial MT"/>
              </a:rPr>
              <a:t> </a:t>
            </a:r>
            <a:r>
              <a:rPr spc="-4" dirty="0">
                <a:latin typeface="Arial MT"/>
                <a:cs typeface="Arial MT"/>
              </a:rPr>
              <a:t>one</a:t>
            </a:r>
            <a:r>
              <a:rPr spc="-8" dirty="0">
                <a:latin typeface="Arial MT"/>
                <a:cs typeface="Arial MT"/>
              </a:rPr>
              <a:t> </a:t>
            </a:r>
            <a:r>
              <a:rPr spc="-4" dirty="0">
                <a:latin typeface="Arial MT"/>
                <a:cs typeface="Arial MT"/>
              </a:rPr>
              <a:t>filter</a:t>
            </a:r>
            <a:endParaRPr>
              <a:latin typeface="Arial MT"/>
              <a:cs typeface="Arial MT"/>
            </a:endParaRPr>
          </a:p>
        </p:txBody>
      </p:sp>
      <p:sp>
        <p:nvSpPr>
          <p:cNvPr id="83" name="object 83"/>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84</a:t>
            </a:fld>
            <a:endParaRPr sz="750">
              <a:latin typeface="Arial MT"/>
              <a:cs typeface="Arial MT"/>
            </a:endParaRPr>
          </a:p>
        </p:txBody>
      </p:sp>
      <p:sp>
        <p:nvSpPr>
          <p:cNvPr id="82" name="Title 1">
            <a:extLst>
              <a:ext uri="{FF2B5EF4-FFF2-40B4-BE49-F238E27FC236}">
                <a16:creationId xmlns:a16="http://schemas.microsoft.com/office/drawing/2014/main" id="{2644695D-76E3-D6FB-B7BD-EE6D8E088E06}"/>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84" name="Footer Placeholder 83"/>
          <p:cNvSpPr>
            <a:spLocks noGrp="1"/>
          </p:cNvSpPr>
          <p:nvPr>
            <p:ph type="ftr" sz="quarter" idx="11"/>
          </p:nvPr>
        </p:nvSpPr>
        <p:spPr/>
        <p:txBody>
          <a:bodyPr/>
          <a:lstStyle/>
          <a:p>
            <a:r>
              <a:rPr lang="it-IT"/>
              <a:t>Ms.Shivani Sharma              COMPUTER VISION  UNIT- 1</a:t>
            </a:r>
            <a:endParaRPr lang="en-IN"/>
          </a:p>
        </p:txBody>
      </p:sp>
      <p:sp>
        <p:nvSpPr>
          <p:cNvPr id="85" name="Slide Number Placeholder 84"/>
          <p:cNvSpPr>
            <a:spLocks noGrp="1"/>
          </p:cNvSpPr>
          <p:nvPr>
            <p:ph type="sldNum" sz="quarter" idx="12"/>
          </p:nvPr>
        </p:nvSpPr>
        <p:spPr/>
        <p:txBody>
          <a:bodyPr/>
          <a:lstStyle/>
          <a:p>
            <a:fld id="{948C9BFC-5A87-4A3D-9E47-B247C20123F2}" type="slidenum">
              <a:rPr lang="en-IN" smtClean="0"/>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0138" y="1237722"/>
            <a:ext cx="2190750" cy="1081088"/>
            <a:chOff x="2026850" y="507296"/>
            <a:chExt cx="2921000" cy="1441450"/>
          </a:xfrm>
        </p:grpSpPr>
        <p:pic>
          <p:nvPicPr>
            <p:cNvPr id="3" name="object 3"/>
            <p:cNvPicPr/>
            <p:nvPr/>
          </p:nvPicPr>
          <p:blipFill>
            <a:blip r:embed="rId2" cstate="print"/>
            <a:stretch>
              <a:fillRect/>
            </a:stretch>
          </p:blipFill>
          <p:spPr>
            <a:xfrm>
              <a:off x="2026850" y="507296"/>
              <a:ext cx="2920912" cy="415768"/>
            </a:xfrm>
            <a:prstGeom prst="rect">
              <a:avLst/>
            </a:prstGeom>
          </p:spPr>
        </p:pic>
        <p:pic>
          <p:nvPicPr>
            <p:cNvPr id="4" name="object 4"/>
            <p:cNvPicPr/>
            <p:nvPr/>
          </p:nvPicPr>
          <p:blipFill>
            <a:blip r:embed="rId3" cstate="print"/>
            <a:stretch>
              <a:fillRect/>
            </a:stretch>
          </p:blipFill>
          <p:spPr>
            <a:xfrm>
              <a:off x="2456687" y="829056"/>
              <a:ext cx="2068830" cy="1119377"/>
            </a:xfrm>
            <a:prstGeom prst="rect">
              <a:avLst/>
            </a:prstGeom>
          </p:spPr>
        </p:pic>
      </p:grpSp>
      <p:sp>
        <p:nvSpPr>
          <p:cNvPr id="45" name="object 45"/>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graphicFrame>
        <p:nvGraphicFramePr>
          <p:cNvPr id="6" name="object 6"/>
          <p:cNvGraphicFramePr>
            <a:graphicFrameLocks noGrp="1"/>
          </p:cNvGraphicFramePr>
          <p:nvPr/>
        </p:nvGraphicFramePr>
        <p:xfrm>
          <a:off x="1900238" y="3481388"/>
          <a:ext cx="1371600" cy="1295400"/>
        </p:xfrm>
        <a:graphic>
          <a:graphicData uri="http://schemas.openxmlformats.org/drawingml/2006/table">
            <a:tbl>
              <a:tblPr firstRow="1" bandRow="1">
                <a:tableStyleId>{2D5ABB26-0587-4C30-8999-92F81FD0307C}</a:tableStyleId>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tblGrid>
              <a:tr h="323850">
                <a:tc>
                  <a:txBody>
                    <a:bodyPr/>
                    <a:lstStyle/>
                    <a:p>
                      <a:pPr marL="635" algn="ctr">
                        <a:lnSpc>
                          <a:spcPct val="100000"/>
                        </a:lnSpc>
                        <a:spcBef>
                          <a:spcPts val="315"/>
                        </a:spcBef>
                      </a:pPr>
                      <a:r>
                        <a:rPr sz="1400" dirty="0">
                          <a:latin typeface="Arial MT"/>
                          <a:cs typeface="Arial MT"/>
                        </a:rPr>
                        <a:t>3</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15"/>
                        </a:spcBef>
                      </a:pPr>
                      <a:r>
                        <a:rPr sz="1400" dirty="0">
                          <a:latin typeface="Arial MT"/>
                          <a:cs typeface="Arial MT"/>
                        </a:rPr>
                        <a:t>4</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15"/>
                        </a:spcBef>
                      </a:pPr>
                      <a:r>
                        <a:rPr sz="1400" dirty="0">
                          <a:latin typeface="Arial MT"/>
                          <a:cs typeface="Arial MT"/>
                        </a:rPr>
                        <a:t>7</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15"/>
                        </a:spcBef>
                      </a:pPr>
                      <a:r>
                        <a:rPr sz="1400" dirty="0">
                          <a:latin typeface="Arial MT"/>
                          <a:cs typeface="Arial MT"/>
                        </a:rPr>
                        <a:t>8</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3850">
                <a:tc>
                  <a:txBody>
                    <a:bodyPr/>
                    <a:lstStyle/>
                    <a:p>
                      <a:pPr marL="635" algn="ctr">
                        <a:lnSpc>
                          <a:spcPct val="100000"/>
                        </a:lnSpc>
                        <a:spcBef>
                          <a:spcPts val="315"/>
                        </a:spcBef>
                      </a:pPr>
                      <a:r>
                        <a:rPr sz="1400" dirty="0">
                          <a:latin typeface="Arial MT"/>
                          <a:cs typeface="Arial MT"/>
                        </a:rPr>
                        <a:t>9</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10</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12</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13</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3850">
                <a:tc>
                  <a:txBody>
                    <a:bodyPr/>
                    <a:lstStyle/>
                    <a:p>
                      <a:pPr marR="8255" algn="ctr">
                        <a:lnSpc>
                          <a:spcPct val="100000"/>
                        </a:lnSpc>
                        <a:spcBef>
                          <a:spcPts val="315"/>
                        </a:spcBef>
                      </a:pPr>
                      <a:r>
                        <a:rPr sz="1400" spc="-145" dirty="0">
                          <a:latin typeface="Arial MT"/>
                          <a:cs typeface="Arial MT"/>
                        </a:rPr>
                        <a:t>11</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14</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15</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5"/>
                        </a:spcBef>
                      </a:pPr>
                      <a:r>
                        <a:rPr sz="1400" spc="-10" dirty="0">
                          <a:latin typeface="Arial MT"/>
                          <a:cs typeface="Arial MT"/>
                        </a:rPr>
                        <a:t>16</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3850">
                <a:tc>
                  <a:txBody>
                    <a:bodyPr/>
                    <a:lstStyle/>
                    <a:p>
                      <a:pPr algn="ctr">
                        <a:lnSpc>
                          <a:spcPct val="100000"/>
                        </a:lnSpc>
                        <a:spcBef>
                          <a:spcPts val="320"/>
                        </a:spcBef>
                      </a:pPr>
                      <a:r>
                        <a:rPr sz="1400" dirty="0">
                          <a:latin typeface="Arial MT"/>
                          <a:cs typeface="Arial MT"/>
                        </a:rPr>
                        <a:t>1</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20"/>
                        </a:spcBef>
                      </a:pPr>
                      <a:r>
                        <a:rPr sz="1400" dirty="0">
                          <a:latin typeface="Arial MT"/>
                          <a:cs typeface="Arial MT"/>
                        </a:rPr>
                        <a:t>2</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20"/>
                        </a:spcBef>
                      </a:pPr>
                      <a:r>
                        <a:rPr sz="1400" dirty="0">
                          <a:latin typeface="Arial MT"/>
                          <a:cs typeface="Arial MT"/>
                        </a:rPr>
                        <a:t>5</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20"/>
                        </a:spcBef>
                      </a:pPr>
                      <a:r>
                        <a:rPr sz="1400" dirty="0">
                          <a:latin typeface="Arial MT"/>
                          <a:cs typeface="Arial MT"/>
                        </a:rPr>
                        <a:t>9</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052888" y="1395413"/>
          <a:ext cx="342900" cy="4388641"/>
        </p:xfrm>
        <a:graphic>
          <a:graphicData uri="http://schemas.openxmlformats.org/drawingml/2006/table">
            <a:tbl>
              <a:tblPr firstRow="1" bandRow="1">
                <a:tableStyleId>{2D5ABB26-0587-4C30-8999-92F81FD0307C}</a:tableStyleId>
              </a:tblPr>
              <a:tblGrid>
                <a:gridCol w="342900">
                  <a:extLst>
                    <a:ext uri="{9D8B030D-6E8A-4147-A177-3AD203B41FA5}">
                      <a16:colId xmlns:a16="http://schemas.microsoft.com/office/drawing/2014/main" val="20000"/>
                    </a:ext>
                  </a:extLst>
                </a:gridCol>
              </a:tblGrid>
              <a:tr h="274320">
                <a:tc>
                  <a:txBody>
                    <a:bodyPr/>
                    <a:lstStyle/>
                    <a:p>
                      <a:pPr marL="1270" algn="ctr">
                        <a:lnSpc>
                          <a:spcPct val="100000"/>
                        </a:lnSpc>
                        <a:spcBef>
                          <a:spcPts val="315"/>
                        </a:spcBef>
                      </a:pPr>
                      <a:r>
                        <a:rPr sz="1400" dirty="0">
                          <a:latin typeface="Arial MT"/>
                          <a:cs typeface="Arial MT"/>
                        </a:rPr>
                        <a:t>3</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4224">
                <a:tc>
                  <a:txBody>
                    <a:bodyPr/>
                    <a:lstStyle/>
                    <a:p>
                      <a:pPr marL="1270" algn="ctr">
                        <a:lnSpc>
                          <a:spcPct val="100000"/>
                        </a:lnSpc>
                        <a:spcBef>
                          <a:spcPts val="315"/>
                        </a:spcBef>
                      </a:pPr>
                      <a:r>
                        <a:rPr sz="1400" dirty="0">
                          <a:latin typeface="Arial MT"/>
                          <a:cs typeface="Arial MT"/>
                        </a:rPr>
                        <a:t>4</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4320">
                <a:tc>
                  <a:txBody>
                    <a:bodyPr/>
                    <a:lstStyle/>
                    <a:p>
                      <a:pPr marL="1270" algn="ctr">
                        <a:lnSpc>
                          <a:spcPct val="100000"/>
                        </a:lnSpc>
                        <a:spcBef>
                          <a:spcPts val="315"/>
                        </a:spcBef>
                      </a:pPr>
                      <a:r>
                        <a:rPr sz="1400" dirty="0">
                          <a:latin typeface="Arial MT"/>
                          <a:cs typeface="Arial MT"/>
                        </a:rPr>
                        <a:t>7</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4320">
                <a:tc>
                  <a:txBody>
                    <a:bodyPr/>
                    <a:lstStyle/>
                    <a:p>
                      <a:pPr marL="1270" algn="ctr">
                        <a:lnSpc>
                          <a:spcPct val="100000"/>
                        </a:lnSpc>
                        <a:spcBef>
                          <a:spcPts val="315"/>
                        </a:spcBef>
                      </a:pPr>
                      <a:r>
                        <a:rPr sz="1400" dirty="0">
                          <a:latin typeface="Arial MT"/>
                          <a:cs typeface="Arial MT"/>
                        </a:rPr>
                        <a:t>8</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4320">
                <a:tc>
                  <a:txBody>
                    <a:bodyPr/>
                    <a:lstStyle/>
                    <a:p>
                      <a:pPr marL="1270" algn="ctr">
                        <a:lnSpc>
                          <a:spcPct val="100000"/>
                        </a:lnSpc>
                        <a:spcBef>
                          <a:spcPts val="315"/>
                        </a:spcBef>
                      </a:pPr>
                      <a:r>
                        <a:rPr sz="1400" dirty="0">
                          <a:latin typeface="Arial MT"/>
                          <a:cs typeface="Arial MT"/>
                        </a:rPr>
                        <a:t>9</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4224">
                <a:tc>
                  <a:txBody>
                    <a:bodyPr/>
                    <a:lstStyle/>
                    <a:p>
                      <a:pPr algn="ctr">
                        <a:lnSpc>
                          <a:spcPct val="100000"/>
                        </a:lnSpc>
                        <a:spcBef>
                          <a:spcPts val="315"/>
                        </a:spcBef>
                      </a:pPr>
                      <a:r>
                        <a:rPr sz="1400" spc="-10" dirty="0">
                          <a:latin typeface="Arial MT"/>
                          <a:cs typeface="Arial MT"/>
                        </a:rPr>
                        <a:t>10</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74320">
                <a:tc>
                  <a:txBody>
                    <a:bodyPr/>
                    <a:lstStyle/>
                    <a:p>
                      <a:pPr algn="ctr">
                        <a:lnSpc>
                          <a:spcPct val="100000"/>
                        </a:lnSpc>
                        <a:spcBef>
                          <a:spcPts val="315"/>
                        </a:spcBef>
                      </a:pPr>
                      <a:r>
                        <a:rPr sz="1400" spc="-10" dirty="0">
                          <a:latin typeface="Arial MT"/>
                          <a:cs typeface="Arial MT"/>
                        </a:rPr>
                        <a:t>12</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73701">
                <a:tc>
                  <a:txBody>
                    <a:bodyPr/>
                    <a:lstStyle/>
                    <a:p>
                      <a:pPr algn="ctr">
                        <a:lnSpc>
                          <a:spcPct val="100000"/>
                        </a:lnSpc>
                        <a:spcBef>
                          <a:spcPts val="315"/>
                        </a:spcBef>
                      </a:pPr>
                      <a:r>
                        <a:rPr sz="1400" spc="-10" dirty="0">
                          <a:latin typeface="Arial MT"/>
                          <a:cs typeface="Arial MT"/>
                        </a:rPr>
                        <a:t>13</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273796">
                <a:tc>
                  <a:txBody>
                    <a:bodyPr/>
                    <a:lstStyle/>
                    <a:p>
                      <a:pPr marR="7620" algn="ctr">
                        <a:lnSpc>
                          <a:spcPct val="100000"/>
                        </a:lnSpc>
                        <a:spcBef>
                          <a:spcPts val="310"/>
                        </a:spcBef>
                      </a:pPr>
                      <a:r>
                        <a:rPr sz="1400" spc="-145" dirty="0">
                          <a:latin typeface="Arial MT"/>
                          <a:cs typeface="Arial MT"/>
                        </a:rPr>
                        <a:t>11</a:t>
                      </a:r>
                      <a:endParaRPr sz="1400">
                        <a:latin typeface="Arial MT"/>
                        <a:cs typeface="Arial MT"/>
                      </a:endParaRPr>
                    </a:p>
                  </a:txBody>
                  <a:tcPr marL="0" marR="0" marT="29528"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274415">
                <a:tc>
                  <a:txBody>
                    <a:bodyPr/>
                    <a:lstStyle/>
                    <a:p>
                      <a:pPr algn="ctr">
                        <a:lnSpc>
                          <a:spcPct val="100000"/>
                        </a:lnSpc>
                        <a:spcBef>
                          <a:spcPts val="315"/>
                        </a:spcBef>
                      </a:pPr>
                      <a:r>
                        <a:rPr sz="1400" spc="-10" dirty="0">
                          <a:latin typeface="Arial MT"/>
                          <a:cs typeface="Arial MT"/>
                        </a:rPr>
                        <a:t>14</a:t>
                      </a:r>
                      <a:endParaRPr sz="1400">
                        <a:latin typeface="Arial MT"/>
                        <a:cs typeface="Arial MT"/>
                      </a:endParaRPr>
                    </a:p>
                  </a:txBody>
                  <a:tcPr marL="0" marR="0" marT="300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274510">
                <a:tc>
                  <a:txBody>
                    <a:bodyPr/>
                    <a:lstStyle/>
                    <a:p>
                      <a:pPr algn="ctr">
                        <a:lnSpc>
                          <a:spcPct val="100000"/>
                        </a:lnSpc>
                        <a:spcBef>
                          <a:spcPts val="320"/>
                        </a:spcBef>
                      </a:pPr>
                      <a:r>
                        <a:rPr sz="1400" spc="-10" dirty="0">
                          <a:latin typeface="Arial MT"/>
                          <a:cs typeface="Arial MT"/>
                        </a:rPr>
                        <a:t>15</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274415">
                <a:tc>
                  <a:txBody>
                    <a:bodyPr/>
                    <a:lstStyle/>
                    <a:p>
                      <a:pPr algn="ctr">
                        <a:lnSpc>
                          <a:spcPct val="100000"/>
                        </a:lnSpc>
                        <a:spcBef>
                          <a:spcPts val="320"/>
                        </a:spcBef>
                      </a:pPr>
                      <a:r>
                        <a:rPr sz="1400" spc="-10" dirty="0">
                          <a:latin typeface="Arial MT"/>
                          <a:cs typeface="Arial MT"/>
                        </a:rPr>
                        <a:t>16</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274415">
                <a:tc>
                  <a:txBody>
                    <a:bodyPr/>
                    <a:lstStyle/>
                    <a:p>
                      <a:pPr marL="1270" algn="ctr">
                        <a:lnSpc>
                          <a:spcPct val="100000"/>
                        </a:lnSpc>
                        <a:spcBef>
                          <a:spcPts val="320"/>
                        </a:spcBef>
                      </a:pPr>
                      <a:r>
                        <a:rPr sz="1400" dirty="0">
                          <a:latin typeface="Arial MT"/>
                          <a:cs typeface="Arial MT"/>
                        </a:rPr>
                        <a:t>1</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74463">
                <a:tc>
                  <a:txBody>
                    <a:bodyPr/>
                    <a:lstStyle/>
                    <a:p>
                      <a:pPr marL="1270" algn="ctr">
                        <a:lnSpc>
                          <a:spcPct val="100000"/>
                        </a:lnSpc>
                        <a:spcBef>
                          <a:spcPts val="320"/>
                        </a:spcBef>
                      </a:pPr>
                      <a:r>
                        <a:rPr sz="1400" dirty="0">
                          <a:latin typeface="Arial MT"/>
                          <a:cs typeface="Arial MT"/>
                        </a:rPr>
                        <a:t>2</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74444">
                <a:tc>
                  <a:txBody>
                    <a:bodyPr/>
                    <a:lstStyle/>
                    <a:p>
                      <a:pPr marL="1270" algn="ctr">
                        <a:lnSpc>
                          <a:spcPct val="100000"/>
                        </a:lnSpc>
                        <a:spcBef>
                          <a:spcPts val="320"/>
                        </a:spcBef>
                      </a:pPr>
                      <a:r>
                        <a:rPr sz="1400" dirty="0">
                          <a:latin typeface="Arial MT"/>
                          <a:cs typeface="Arial MT"/>
                        </a:rPr>
                        <a:t>5</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274434">
                <a:tc>
                  <a:txBody>
                    <a:bodyPr/>
                    <a:lstStyle/>
                    <a:p>
                      <a:pPr marL="1270" algn="ctr">
                        <a:lnSpc>
                          <a:spcPct val="100000"/>
                        </a:lnSpc>
                        <a:spcBef>
                          <a:spcPts val="320"/>
                        </a:spcBef>
                      </a:pPr>
                      <a:r>
                        <a:rPr sz="1400" dirty="0">
                          <a:latin typeface="Arial MT"/>
                          <a:cs typeface="Arial MT"/>
                        </a:rPr>
                        <a:t>9</a:t>
                      </a:r>
                      <a:endParaRPr sz="1400">
                        <a:latin typeface="Arial MT"/>
                        <a:cs typeface="Arial MT"/>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bl>
          </a:graphicData>
        </a:graphic>
      </p:graphicFrame>
      <p:sp>
        <p:nvSpPr>
          <p:cNvPr id="8" name="object 8"/>
          <p:cNvSpPr/>
          <p:nvPr/>
        </p:nvSpPr>
        <p:spPr>
          <a:xfrm>
            <a:off x="1907572" y="1429322"/>
            <a:ext cx="2093595" cy="2061686"/>
          </a:xfrm>
          <a:custGeom>
            <a:avLst/>
            <a:gdLst/>
            <a:ahLst/>
            <a:cxnLst/>
            <a:rect l="l" t="t" r="r" b="b"/>
            <a:pathLst>
              <a:path w="2791460" h="2748915">
                <a:moveTo>
                  <a:pt x="2720177" y="49916"/>
                </a:moveTo>
                <a:lnTo>
                  <a:pt x="0" y="2728214"/>
                </a:lnTo>
                <a:lnTo>
                  <a:pt x="20065" y="2748661"/>
                </a:lnTo>
                <a:lnTo>
                  <a:pt x="2740285" y="70322"/>
                </a:lnTo>
                <a:lnTo>
                  <a:pt x="2720177" y="49916"/>
                </a:lnTo>
                <a:close/>
              </a:path>
              <a:path w="2791460" h="2748915">
                <a:moveTo>
                  <a:pt x="2777705" y="39877"/>
                </a:moveTo>
                <a:lnTo>
                  <a:pt x="2730372" y="39877"/>
                </a:lnTo>
                <a:lnTo>
                  <a:pt x="2750438" y="60325"/>
                </a:lnTo>
                <a:lnTo>
                  <a:pt x="2740285" y="70322"/>
                </a:lnTo>
                <a:lnTo>
                  <a:pt x="2760345" y="90677"/>
                </a:lnTo>
                <a:lnTo>
                  <a:pt x="2777705" y="39877"/>
                </a:lnTo>
                <a:close/>
              </a:path>
              <a:path w="2791460" h="2748915">
                <a:moveTo>
                  <a:pt x="2730372" y="39877"/>
                </a:moveTo>
                <a:lnTo>
                  <a:pt x="2720177" y="49916"/>
                </a:lnTo>
                <a:lnTo>
                  <a:pt x="2740285" y="70322"/>
                </a:lnTo>
                <a:lnTo>
                  <a:pt x="2750438" y="60325"/>
                </a:lnTo>
                <a:lnTo>
                  <a:pt x="2730372" y="39877"/>
                </a:lnTo>
                <a:close/>
              </a:path>
              <a:path w="2791460" h="2748915">
                <a:moveTo>
                  <a:pt x="2791333" y="0"/>
                </a:moveTo>
                <a:lnTo>
                  <a:pt x="2700147" y="29590"/>
                </a:lnTo>
                <a:lnTo>
                  <a:pt x="2720177" y="49916"/>
                </a:lnTo>
                <a:lnTo>
                  <a:pt x="2730372" y="39877"/>
                </a:lnTo>
                <a:lnTo>
                  <a:pt x="2777705" y="39877"/>
                </a:lnTo>
                <a:lnTo>
                  <a:pt x="2791333" y="0"/>
                </a:lnTo>
                <a:close/>
              </a:path>
            </a:pathLst>
          </a:custGeom>
          <a:solidFill>
            <a:srgbClr val="0000E4"/>
          </a:solidFill>
        </p:spPr>
        <p:txBody>
          <a:bodyPr wrap="square" lIns="0" tIns="0" rIns="0" bIns="0" rtlCol="0"/>
          <a:lstStyle/>
          <a:p>
            <a:endParaRPr sz="1350"/>
          </a:p>
        </p:txBody>
      </p:sp>
      <p:sp>
        <p:nvSpPr>
          <p:cNvPr id="9" name="object 9"/>
          <p:cNvSpPr/>
          <p:nvPr/>
        </p:nvSpPr>
        <p:spPr>
          <a:xfrm>
            <a:off x="3269170" y="4794503"/>
            <a:ext cx="789623" cy="978218"/>
          </a:xfrm>
          <a:custGeom>
            <a:avLst/>
            <a:gdLst/>
            <a:ahLst/>
            <a:cxnLst/>
            <a:rect l="l" t="t" r="r" b="b"/>
            <a:pathLst>
              <a:path w="1052829" h="1304290">
                <a:moveTo>
                  <a:pt x="987733" y="1246418"/>
                </a:moveTo>
                <a:lnTo>
                  <a:pt x="965453" y="1264335"/>
                </a:lnTo>
                <a:lnTo>
                  <a:pt x="1052576" y="1304289"/>
                </a:lnTo>
                <a:lnTo>
                  <a:pt x="1042440" y="1257566"/>
                </a:lnTo>
                <a:lnTo>
                  <a:pt x="996695" y="1257566"/>
                </a:lnTo>
                <a:lnTo>
                  <a:pt x="987733" y="1246418"/>
                </a:lnTo>
                <a:close/>
              </a:path>
              <a:path w="1052829" h="1304290">
                <a:moveTo>
                  <a:pt x="1009975" y="1228532"/>
                </a:moveTo>
                <a:lnTo>
                  <a:pt x="987733" y="1246418"/>
                </a:lnTo>
                <a:lnTo>
                  <a:pt x="996695" y="1257566"/>
                </a:lnTo>
                <a:lnTo>
                  <a:pt x="1018920" y="1239659"/>
                </a:lnTo>
                <a:lnTo>
                  <a:pt x="1009975" y="1228532"/>
                </a:lnTo>
                <a:close/>
              </a:path>
              <a:path w="1052829" h="1304290">
                <a:moveTo>
                  <a:pt x="1032255" y="1210614"/>
                </a:moveTo>
                <a:lnTo>
                  <a:pt x="1009975" y="1228532"/>
                </a:lnTo>
                <a:lnTo>
                  <a:pt x="1018920" y="1239659"/>
                </a:lnTo>
                <a:lnTo>
                  <a:pt x="996695" y="1257566"/>
                </a:lnTo>
                <a:lnTo>
                  <a:pt x="1042440" y="1257566"/>
                </a:lnTo>
                <a:lnTo>
                  <a:pt x="1032255" y="1210614"/>
                </a:lnTo>
                <a:close/>
              </a:path>
              <a:path w="1052829" h="1304290">
                <a:moveTo>
                  <a:pt x="22351" y="0"/>
                </a:moveTo>
                <a:lnTo>
                  <a:pt x="0" y="17779"/>
                </a:lnTo>
                <a:lnTo>
                  <a:pt x="987733" y="1246418"/>
                </a:lnTo>
                <a:lnTo>
                  <a:pt x="1009975" y="1228532"/>
                </a:lnTo>
                <a:lnTo>
                  <a:pt x="22351" y="0"/>
                </a:lnTo>
                <a:close/>
              </a:path>
            </a:pathLst>
          </a:custGeom>
          <a:solidFill>
            <a:srgbClr val="0000E4"/>
          </a:solidFill>
        </p:spPr>
        <p:txBody>
          <a:bodyPr wrap="square" lIns="0" tIns="0" rIns="0" bIns="0" rtlCol="0"/>
          <a:lstStyle/>
          <a:p>
            <a:endParaRPr sz="1350"/>
          </a:p>
        </p:txBody>
      </p:sp>
      <p:grpSp>
        <p:nvGrpSpPr>
          <p:cNvPr id="10" name="object 10"/>
          <p:cNvGrpSpPr/>
          <p:nvPr/>
        </p:nvGrpSpPr>
        <p:grpSpPr>
          <a:xfrm>
            <a:off x="4387691" y="1533810"/>
            <a:ext cx="2099786" cy="4128135"/>
            <a:chOff x="5850254" y="902080"/>
            <a:chExt cx="2799715" cy="5504180"/>
          </a:xfrm>
        </p:grpSpPr>
        <p:sp>
          <p:nvSpPr>
            <p:cNvPr id="11" name="object 11"/>
            <p:cNvSpPr/>
            <p:nvPr/>
          </p:nvSpPr>
          <p:spPr>
            <a:xfrm>
              <a:off x="8154161" y="1681733"/>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CCCCFF"/>
            </a:solidFill>
          </p:spPr>
          <p:txBody>
            <a:bodyPr wrap="square" lIns="0" tIns="0" rIns="0" bIns="0" rtlCol="0"/>
            <a:lstStyle/>
            <a:p>
              <a:endParaRPr sz="1350"/>
            </a:p>
          </p:txBody>
        </p:sp>
        <p:sp>
          <p:nvSpPr>
            <p:cNvPr id="12" name="object 12"/>
            <p:cNvSpPr/>
            <p:nvPr/>
          </p:nvSpPr>
          <p:spPr>
            <a:xfrm>
              <a:off x="8154161" y="1681733"/>
              <a:ext cx="457200" cy="457200"/>
            </a:xfrm>
            <a:custGeom>
              <a:avLst/>
              <a:gdLst/>
              <a:ahLst/>
              <a:cxnLst/>
              <a:rect l="l" t="t" r="r" b="b"/>
              <a:pathLst>
                <a:path w="457200" h="457200">
                  <a:moveTo>
                    <a:pt x="0" y="457200"/>
                  </a:moveTo>
                  <a:lnTo>
                    <a:pt x="457200" y="457200"/>
                  </a:lnTo>
                  <a:lnTo>
                    <a:pt x="457200" y="0"/>
                  </a:lnTo>
                  <a:lnTo>
                    <a:pt x="0" y="0"/>
                  </a:lnTo>
                  <a:lnTo>
                    <a:pt x="0" y="457200"/>
                  </a:lnTo>
                  <a:close/>
                </a:path>
              </a:pathLst>
            </a:custGeom>
            <a:ln w="25400">
              <a:solidFill>
                <a:srgbClr val="9494BB"/>
              </a:solidFill>
            </a:ln>
          </p:spPr>
          <p:txBody>
            <a:bodyPr wrap="square" lIns="0" tIns="0" rIns="0" bIns="0" rtlCol="0"/>
            <a:lstStyle/>
            <a:p>
              <a:endParaRPr sz="1350"/>
            </a:p>
          </p:txBody>
        </p:sp>
        <p:sp>
          <p:nvSpPr>
            <p:cNvPr id="13" name="object 13"/>
            <p:cNvSpPr/>
            <p:nvPr/>
          </p:nvSpPr>
          <p:spPr>
            <a:xfrm>
              <a:off x="5850254" y="902080"/>
              <a:ext cx="2304415" cy="1014094"/>
            </a:xfrm>
            <a:custGeom>
              <a:avLst/>
              <a:gdLst/>
              <a:ahLst/>
              <a:cxnLst/>
              <a:rect l="l" t="t" r="r" b="b"/>
              <a:pathLst>
                <a:path w="2304415" h="1014094">
                  <a:moveTo>
                    <a:pt x="2220063" y="987465"/>
                  </a:moveTo>
                  <a:lnTo>
                    <a:pt x="2208656" y="1013714"/>
                  </a:lnTo>
                  <a:lnTo>
                    <a:pt x="2304415" y="1008380"/>
                  </a:lnTo>
                  <a:lnTo>
                    <a:pt x="2291604" y="993140"/>
                  </a:lnTo>
                  <a:lnTo>
                    <a:pt x="2233168" y="993140"/>
                  </a:lnTo>
                  <a:lnTo>
                    <a:pt x="2220063" y="987465"/>
                  </a:lnTo>
                  <a:close/>
                </a:path>
                <a:path w="2304415" h="1014094">
                  <a:moveTo>
                    <a:pt x="2231442" y="961281"/>
                  </a:moveTo>
                  <a:lnTo>
                    <a:pt x="2220063" y="987465"/>
                  </a:lnTo>
                  <a:lnTo>
                    <a:pt x="2233168" y="993140"/>
                  </a:lnTo>
                  <a:lnTo>
                    <a:pt x="2244598" y="966978"/>
                  </a:lnTo>
                  <a:lnTo>
                    <a:pt x="2231442" y="961281"/>
                  </a:lnTo>
                  <a:close/>
                </a:path>
                <a:path w="2304415" h="1014094">
                  <a:moveTo>
                    <a:pt x="2242820" y="935101"/>
                  </a:moveTo>
                  <a:lnTo>
                    <a:pt x="2231442" y="961281"/>
                  </a:lnTo>
                  <a:lnTo>
                    <a:pt x="2244598" y="966978"/>
                  </a:lnTo>
                  <a:lnTo>
                    <a:pt x="2233168" y="993140"/>
                  </a:lnTo>
                  <a:lnTo>
                    <a:pt x="2291604" y="993140"/>
                  </a:lnTo>
                  <a:lnTo>
                    <a:pt x="2242820" y="935101"/>
                  </a:lnTo>
                  <a:close/>
                </a:path>
                <a:path w="2304415" h="1014094">
                  <a:moveTo>
                    <a:pt x="11430" y="0"/>
                  </a:moveTo>
                  <a:lnTo>
                    <a:pt x="0" y="26162"/>
                  </a:lnTo>
                  <a:lnTo>
                    <a:pt x="2220063" y="987465"/>
                  </a:lnTo>
                  <a:lnTo>
                    <a:pt x="2231442" y="961281"/>
                  </a:lnTo>
                  <a:lnTo>
                    <a:pt x="11430" y="0"/>
                  </a:lnTo>
                  <a:close/>
                </a:path>
              </a:pathLst>
            </a:custGeom>
            <a:solidFill>
              <a:srgbClr val="C00000"/>
            </a:solidFill>
          </p:spPr>
          <p:txBody>
            <a:bodyPr wrap="square" lIns="0" tIns="0" rIns="0" bIns="0" rtlCol="0"/>
            <a:lstStyle/>
            <a:p>
              <a:endParaRPr sz="1350"/>
            </a:p>
          </p:txBody>
        </p:sp>
        <p:sp>
          <p:nvSpPr>
            <p:cNvPr id="14" name="object 14"/>
            <p:cNvSpPr/>
            <p:nvPr/>
          </p:nvSpPr>
          <p:spPr>
            <a:xfrm>
              <a:off x="5852286" y="1282318"/>
              <a:ext cx="2302510" cy="647700"/>
            </a:xfrm>
            <a:custGeom>
              <a:avLst/>
              <a:gdLst/>
              <a:ahLst/>
              <a:cxnLst/>
              <a:rect l="l" t="t" r="r" b="b"/>
              <a:pathLst>
                <a:path w="2302509" h="647700">
                  <a:moveTo>
                    <a:pt x="2215889" y="619868"/>
                  </a:moveTo>
                  <a:lnTo>
                    <a:pt x="2208530" y="647445"/>
                  </a:lnTo>
                  <a:lnTo>
                    <a:pt x="2302383" y="628141"/>
                  </a:lnTo>
                  <a:lnTo>
                    <a:pt x="2297216" y="623569"/>
                  </a:lnTo>
                  <a:lnTo>
                    <a:pt x="2229739" y="623569"/>
                  </a:lnTo>
                  <a:lnTo>
                    <a:pt x="2215889" y="619868"/>
                  </a:lnTo>
                  <a:close/>
                </a:path>
                <a:path w="2302509" h="647700">
                  <a:moveTo>
                    <a:pt x="2223245" y="592306"/>
                  </a:moveTo>
                  <a:lnTo>
                    <a:pt x="2215889" y="619868"/>
                  </a:lnTo>
                  <a:lnTo>
                    <a:pt x="2229739" y="623569"/>
                  </a:lnTo>
                  <a:lnTo>
                    <a:pt x="2237105" y="596010"/>
                  </a:lnTo>
                  <a:lnTo>
                    <a:pt x="2223245" y="592306"/>
                  </a:lnTo>
                  <a:close/>
                </a:path>
                <a:path w="2302509" h="647700">
                  <a:moveTo>
                    <a:pt x="2230628" y="564641"/>
                  </a:moveTo>
                  <a:lnTo>
                    <a:pt x="2223245" y="592306"/>
                  </a:lnTo>
                  <a:lnTo>
                    <a:pt x="2237105" y="596010"/>
                  </a:lnTo>
                  <a:lnTo>
                    <a:pt x="2229739" y="623569"/>
                  </a:lnTo>
                  <a:lnTo>
                    <a:pt x="2297216" y="623569"/>
                  </a:lnTo>
                  <a:lnTo>
                    <a:pt x="2230628" y="564641"/>
                  </a:lnTo>
                  <a:close/>
                </a:path>
                <a:path w="2302509" h="647700">
                  <a:moveTo>
                    <a:pt x="7365" y="0"/>
                  </a:moveTo>
                  <a:lnTo>
                    <a:pt x="0" y="27685"/>
                  </a:lnTo>
                  <a:lnTo>
                    <a:pt x="2215889" y="619868"/>
                  </a:lnTo>
                  <a:lnTo>
                    <a:pt x="2223245" y="592306"/>
                  </a:lnTo>
                  <a:lnTo>
                    <a:pt x="7365" y="0"/>
                  </a:lnTo>
                  <a:close/>
                </a:path>
              </a:pathLst>
            </a:custGeom>
            <a:solidFill>
              <a:srgbClr val="00AF50"/>
            </a:solidFill>
          </p:spPr>
          <p:txBody>
            <a:bodyPr wrap="square" lIns="0" tIns="0" rIns="0" bIns="0" rtlCol="0"/>
            <a:lstStyle/>
            <a:p>
              <a:endParaRPr sz="1350"/>
            </a:p>
          </p:txBody>
        </p:sp>
        <p:sp>
          <p:nvSpPr>
            <p:cNvPr id="15" name="object 15"/>
            <p:cNvSpPr/>
            <p:nvPr/>
          </p:nvSpPr>
          <p:spPr>
            <a:xfrm>
              <a:off x="5854572" y="1662937"/>
              <a:ext cx="2300605" cy="281940"/>
            </a:xfrm>
            <a:custGeom>
              <a:avLst/>
              <a:gdLst/>
              <a:ahLst/>
              <a:cxnLst/>
              <a:rect l="l" t="t" r="r" b="b"/>
              <a:pathLst>
                <a:path w="2300604" h="281939">
                  <a:moveTo>
                    <a:pt x="2213352" y="253190"/>
                  </a:moveTo>
                  <a:lnTo>
                    <a:pt x="2210434" y="281559"/>
                  </a:lnTo>
                  <a:lnTo>
                    <a:pt x="2281361" y="254635"/>
                  </a:lnTo>
                  <a:lnTo>
                    <a:pt x="2227579" y="254635"/>
                  </a:lnTo>
                  <a:lnTo>
                    <a:pt x="2213352" y="253190"/>
                  </a:lnTo>
                  <a:close/>
                </a:path>
                <a:path w="2300604" h="281939">
                  <a:moveTo>
                    <a:pt x="2216277" y="224742"/>
                  </a:moveTo>
                  <a:lnTo>
                    <a:pt x="2213352" y="253190"/>
                  </a:lnTo>
                  <a:lnTo>
                    <a:pt x="2227579" y="254635"/>
                  </a:lnTo>
                  <a:lnTo>
                    <a:pt x="2230501" y="226187"/>
                  </a:lnTo>
                  <a:lnTo>
                    <a:pt x="2216277" y="224742"/>
                  </a:lnTo>
                  <a:close/>
                </a:path>
                <a:path w="2300604" h="281939">
                  <a:moveTo>
                    <a:pt x="2219198" y="196341"/>
                  </a:moveTo>
                  <a:lnTo>
                    <a:pt x="2216277" y="224742"/>
                  </a:lnTo>
                  <a:lnTo>
                    <a:pt x="2230501" y="226187"/>
                  </a:lnTo>
                  <a:lnTo>
                    <a:pt x="2227579" y="254635"/>
                  </a:lnTo>
                  <a:lnTo>
                    <a:pt x="2281361" y="254635"/>
                  </a:lnTo>
                  <a:lnTo>
                    <a:pt x="2300097" y="247523"/>
                  </a:lnTo>
                  <a:lnTo>
                    <a:pt x="2219198" y="196341"/>
                  </a:lnTo>
                  <a:close/>
                </a:path>
                <a:path w="2300604" h="281939">
                  <a:moveTo>
                    <a:pt x="2793" y="0"/>
                  </a:moveTo>
                  <a:lnTo>
                    <a:pt x="0" y="28448"/>
                  </a:lnTo>
                  <a:lnTo>
                    <a:pt x="2213352" y="253190"/>
                  </a:lnTo>
                  <a:lnTo>
                    <a:pt x="2216277" y="224742"/>
                  </a:lnTo>
                  <a:lnTo>
                    <a:pt x="2793" y="0"/>
                  </a:lnTo>
                  <a:close/>
                </a:path>
              </a:pathLst>
            </a:custGeom>
            <a:solidFill>
              <a:srgbClr val="006FC0"/>
            </a:solidFill>
          </p:spPr>
          <p:txBody>
            <a:bodyPr wrap="square" lIns="0" tIns="0" rIns="0" bIns="0" rtlCol="0"/>
            <a:lstStyle/>
            <a:p>
              <a:endParaRPr sz="1350"/>
            </a:p>
          </p:txBody>
        </p:sp>
        <p:sp>
          <p:nvSpPr>
            <p:cNvPr id="16" name="object 16"/>
            <p:cNvSpPr/>
            <p:nvPr/>
          </p:nvSpPr>
          <p:spPr>
            <a:xfrm>
              <a:off x="5903467" y="1885188"/>
              <a:ext cx="2251075" cy="492125"/>
            </a:xfrm>
            <a:custGeom>
              <a:avLst/>
              <a:gdLst/>
              <a:ahLst/>
              <a:cxnLst/>
              <a:rect l="l" t="t" r="r" b="b"/>
              <a:pathLst>
                <a:path w="2251075" h="492125">
                  <a:moveTo>
                    <a:pt x="2163878" y="28073"/>
                  </a:moveTo>
                  <a:lnTo>
                    <a:pt x="0" y="463550"/>
                  </a:lnTo>
                  <a:lnTo>
                    <a:pt x="5587" y="491616"/>
                  </a:lnTo>
                  <a:lnTo>
                    <a:pt x="2169495" y="56034"/>
                  </a:lnTo>
                  <a:lnTo>
                    <a:pt x="2163878" y="28073"/>
                  </a:lnTo>
                  <a:close/>
                </a:path>
                <a:path w="2251075" h="492125">
                  <a:moveTo>
                    <a:pt x="2250531" y="25273"/>
                  </a:moveTo>
                  <a:lnTo>
                    <a:pt x="2177796" y="25273"/>
                  </a:lnTo>
                  <a:lnTo>
                    <a:pt x="2183511" y="53212"/>
                  </a:lnTo>
                  <a:lnTo>
                    <a:pt x="2169495" y="56034"/>
                  </a:lnTo>
                  <a:lnTo>
                    <a:pt x="2175129" y="84074"/>
                  </a:lnTo>
                  <a:lnTo>
                    <a:pt x="2250531" y="25273"/>
                  </a:lnTo>
                  <a:close/>
                </a:path>
                <a:path w="2251075" h="492125">
                  <a:moveTo>
                    <a:pt x="2177796" y="25273"/>
                  </a:moveTo>
                  <a:lnTo>
                    <a:pt x="2163878" y="28073"/>
                  </a:lnTo>
                  <a:lnTo>
                    <a:pt x="2169495" y="56034"/>
                  </a:lnTo>
                  <a:lnTo>
                    <a:pt x="2183511" y="53212"/>
                  </a:lnTo>
                  <a:lnTo>
                    <a:pt x="2177796" y="25273"/>
                  </a:lnTo>
                  <a:close/>
                </a:path>
                <a:path w="2251075" h="492125">
                  <a:moveTo>
                    <a:pt x="2158238" y="0"/>
                  </a:moveTo>
                  <a:lnTo>
                    <a:pt x="2163878" y="28073"/>
                  </a:lnTo>
                  <a:lnTo>
                    <a:pt x="2177796" y="25273"/>
                  </a:lnTo>
                  <a:lnTo>
                    <a:pt x="2250531" y="25273"/>
                  </a:lnTo>
                  <a:lnTo>
                    <a:pt x="2250693" y="25146"/>
                  </a:lnTo>
                  <a:lnTo>
                    <a:pt x="2158238" y="0"/>
                  </a:lnTo>
                  <a:close/>
                </a:path>
              </a:pathLst>
            </a:custGeom>
            <a:solidFill>
              <a:srgbClr val="FF3399"/>
            </a:solidFill>
          </p:spPr>
          <p:txBody>
            <a:bodyPr wrap="square" lIns="0" tIns="0" rIns="0" bIns="0" rtlCol="0"/>
            <a:lstStyle/>
            <a:p>
              <a:endParaRPr sz="1350"/>
            </a:p>
          </p:txBody>
        </p:sp>
        <p:sp>
          <p:nvSpPr>
            <p:cNvPr id="17" name="object 17"/>
            <p:cNvSpPr/>
            <p:nvPr/>
          </p:nvSpPr>
          <p:spPr>
            <a:xfrm>
              <a:off x="5901308" y="1899919"/>
              <a:ext cx="2252980" cy="857250"/>
            </a:xfrm>
            <a:custGeom>
              <a:avLst/>
              <a:gdLst/>
              <a:ahLst/>
              <a:cxnLst/>
              <a:rect l="l" t="t" r="r" b="b"/>
              <a:pathLst>
                <a:path w="2252979" h="857250">
                  <a:moveTo>
                    <a:pt x="2167506" y="26789"/>
                  </a:moveTo>
                  <a:lnTo>
                    <a:pt x="0" y="830452"/>
                  </a:lnTo>
                  <a:lnTo>
                    <a:pt x="9905" y="857250"/>
                  </a:lnTo>
                  <a:lnTo>
                    <a:pt x="2177427" y="53627"/>
                  </a:lnTo>
                  <a:lnTo>
                    <a:pt x="2167506" y="26789"/>
                  </a:lnTo>
                  <a:close/>
                </a:path>
                <a:path w="2252979" h="857250">
                  <a:moveTo>
                    <a:pt x="2242149" y="21843"/>
                  </a:moveTo>
                  <a:lnTo>
                    <a:pt x="2180843" y="21843"/>
                  </a:lnTo>
                  <a:lnTo>
                    <a:pt x="2190876" y="48640"/>
                  </a:lnTo>
                  <a:lnTo>
                    <a:pt x="2177427" y="53627"/>
                  </a:lnTo>
                  <a:lnTo>
                    <a:pt x="2187320" y="80390"/>
                  </a:lnTo>
                  <a:lnTo>
                    <a:pt x="2242149" y="21843"/>
                  </a:lnTo>
                  <a:close/>
                </a:path>
                <a:path w="2252979" h="857250">
                  <a:moveTo>
                    <a:pt x="2180843" y="21843"/>
                  </a:moveTo>
                  <a:lnTo>
                    <a:pt x="2167506" y="26789"/>
                  </a:lnTo>
                  <a:lnTo>
                    <a:pt x="2177427" y="53627"/>
                  </a:lnTo>
                  <a:lnTo>
                    <a:pt x="2190876" y="48640"/>
                  </a:lnTo>
                  <a:lnTo>
                    <a:pt x="2180843" y="21843"/>
                  </a:lnTo>
                  <a:close/>
                </a:path>
                <a:path w="2252979" h="857250">
                  <a:moveTo>
                    <a:pt x="2157602" y="0"/>
                  </a:moveTo>
                  <a:lnTo>
                    <a:pt x="2167506" y="26789"/>
                  </a:lnTo>
                  <a:lnTo>
                    <a:pt x="2180843" y="21843"/>
                  </a:lnTo>
                  <a:lnTo>
                    <a:pt x="2242149" y="21843"/>
                  </a:lnTo>
                  <a:lnTo>
                    <a:pt x="2252852" y="10413"/>
                  </a:lnTo>
                  <a:lnTo>
                    <a:pt x="2157602" y="0"/>
                  </a:lnTo>
                  <a:close/>
                </a:path>
              </a:pathLst>
            </a:custGeom>
            <a:solidFill>
              <a:srgbClr val="FF9900"/>
            </a:solidFill>
          </p:spPr>
          <p:txBody>
            <a:bodyPr wrap="square" lIns="0" tIns="0" rIns="0" bIns="0" rtlCol="0"/>
            <a:lstStyle/>
            <a:p>
              <a:endParaRPr sz="1350"/>
            </a:p>
          </p:txBody>
        </p:sp>
        <p:sp>
          <p:nvSpPr>
            <p:cNvPr id="18" name="object 18"/>
            <p:cNvSpPr/>
            <p:nvPr/>
          </p:nvSpPr>
          <p:spPr>
            <a:xfrm>
              <a:off x="5899530" y="1910333"/>
              <a:ext cx="2254885" cy="1227455"/>
            </a:xfrm>
            <a:custGeom>
              <a:avLst/>
              <a:gdLst/>
              <a:ahLst/>
              <a:cxnLst/>
              <a:rect l="l" t="t" r="r" b="b"/>
              <a:pathLst>
                <a:path w="2254884" h="1227455">
                  <a:moveTo>
                    <a:pt x="2172434" y="28143"/>
                  </a:moveTo>
                  <a:lnTo>
                    <a:pt x="0" y="1201927"/>
                  </a:lnTo>
                  <a:lnTo>
                    <a:pt x="13462" y="1226946"/>
                  </a:lnTo>
                  <a:lnTo>
                    <a:pt x="2186023" y="53289"/>
                  </a:lnTo>
                  <a:lnTo>
                    <a:pt x="2172434" y="28143"/>
                  </a:lnTo>
                  <a:close/>
                </a:path>
                <a:path w="2254884" h="1227455">
                  <a:moveTo>
                    <a:pt x="2239681" y="21336"/>
                  </a:moveTo>
                  <a:lnTo>
                    <a:pt x="2185035" y="21336"/>
                  </a:lnTo>
                  <a:lnTo>
                    <a:pt x="2198624" y="46481"/>
                  </a:lnTo>
                  <a:lnTo>
                    <a:pt x="2186023" y="53289"/>
                  </a:lnTo>
                  <a:lnTo>
                    <a:pt x="2199640" y="78486"/>
                  </a:lnTo>
                  <a:lnTo>
                    <a:pt x="2239681" y="21336"/>
                  </a:lnTo>
                  <a:close/>
                </a:path>
                <a:path w="2254884" h="1227455">
                  <a:moveTo>
                    <a:pt x="2185035" y="21336"/>
                  </a:moveTo>
                  <a:lnTo>
                    <a:pt x="2172434" y="28143"/>
                  </a:lnTo>
                  <a:lnTo>
                    <a:pt x="2186023" y="53289"/>
                  </a:lnTo>
                  <a:lnTo>
                    <a:pt x="2198624" y="46481"/>
                  </a:lnTo>
                  <a:lnTo>
                    <a:pt x="2185035" y="21336"/>
                  </a:lnTo>
                  <a:close/>
                </a:path>
                <a:path w="2254884" h="1227455">
                  <a:moveTo>
                    <a:pt x="2254630" y="0"/>
                  </a:moveTo>
                  <a:lnTo>
                    <a:pt x="2158873" y="3048"/>
                  </a:lnTo>
                  <a:lnTo>
                    <a:pt x="2172434" y="28143"/>
                  </a:lnTo>
                  <a:lnTo>
                    <a:pt x="2185035" y="21336"/>
                  </a:lnTo>
                  <a:lnTo>
                    <a:pt x="2239681" y="21336"/>
                  </a:lnTo>
                  <a:lnTo>
                    <a:pt x="2254630" y="0"/>
                  </a:lnTo>
                  <a:close/>
                </a:path>
              </a:pathLst>
            </a:custGeom>
            <a:solidFill>
              <a:srgbClr val="996633"/>
            </a:solidFill>
          </p:spPr>
          <p:txBody>
            <a:bodyPr wrap="square" lIns="0" tIns="0" rIns="0" bIns="0" rtlCol="0"/>
            <a:lstStyle/>
            <a:p>
              <a:endParaRPr sz="1350"/>
            </a:p>
          </p:txBody>
        </p:sp>
        <p:sp>
          <p:nvSpPr>
            <p:cNvPr id="19" name="object 19"/>
            <p:cNvSpPr/>
            <p:nvPr/>
          </p:nvSpPr>
          <p:spPr>
            <a:xfrm>
              <a:off x="5896863" y="1910333"/>
              <a:ext cx="2257425" cy="1987550"/>
            </a:xfrm>
            <a:custGeom>
              <a:avLst/>
              <a:gdLst/>
              <a:ahLst/>
              <a:cxnLst/>
              <a:rect l="l" t="t" r="r" b="b"/>
              <a:pathLst>
                <a:path w="2257425" h="1987550">
                  <a:moveTo>
                    <a:pt x="2183478" y="45857"/>
                  </a:moveTo>
                  <a:lnTo>
                    <a:pt x="0" y="1965705"/>
                  </a:lnTo>
                  <a:lnTo>
                    <a:pt x="18796" y="1987168"/>
                  </a:lnTo>
                  <a:lnTo>
                    <a:pt x="2202377" y="67341"/>
                  </a:lnTo>
                  <a:lnTo>
                    <a:pt x="2183478" y="45857"/>
                  </a:lnTo>
                  <a:close/>
                </a:path>
                <a:path w="2257425" h="1987550">
                  <a:moveTo>
                    <a:pt x="2242488" y="36449"/>
                  </a:moveTo>
                  <a:lnTo>
                    <a:pt x="2194179" y="36449"/>
                  </a:lnTo>
                  <a:lnTo>
                    <a:pt x="2213102" y="57912"/>
                  </a:lnTo>
                  <a:lnTo>
                    <a:pt x="2202377" y="67341"/>
                  </a:lnTo>
                  <a:lnTo>
                    <a:pt x="2221230" y="88773"/>
                  </a:lnTo>
                  <a:lnTo>
                    <a:pt x="2242488" y="36449"/>
                  </a:lnTo>
                  <a:close/>
                </a:path>
                <a:path w="2257425" h="1987550">
                  <a:moveTo>
                    <a:pt x="2194179" y="36449"/>
                  </a:moveTo>
                  <a:lnTo>
                    <a:pt x="2183478" y="45857"/>
                  </a:lnTo>
                  <a:lnTo>
                    <a:pt x="2202377" y="67341"/>
                  </a:lnTo>
                  <a:lnTo>
                    <a:pt x="2213102" y="57912"/>
                  </a:lnTo>
                  <a:lnTo>
                    <a:pt x="2194179" y="36449"/>
                  </a:lnTo>
                  <a:close/>
                </a:path>
                <a:path w="2257425" h="1987550">
                  <a:moveTo>
                    <a:pt x="2257297" y="0"/>
                  </a:moveTo>
                  <a:lnTo>
                    <a:pt x="2164588" y="24383"/>
                  </a:lnTo>
                  <a:lnTo>
                    <a:pt x="2183478" y="45857"/>
                  </a:lnTo>
                  <a:lnTo>
                    <a:pt x="2194179" y="36449"/>
                  </a:lnTo>
                  <a:lnTo>
                    <a:pt x="2242488" y="36449"/>
                  </a:lnTo>
                  <a:lnTo>
                    <a:pt x="2257297" y="0"/>
                  </a:lnTo>
                  <a:close/>
                </a:path>
              </a:pathLst>
            </a:custGeom>
            <a:solidFill>
              <a:srgbClr val="00FFFF"/>
            </a:solidFill>
          </p:spPr>
          <p:txBody>
            <a:bodyPr wrap="square" lIns="0" tIns="0" rIns="0" bIns="0" rtlCol="0"/>
            <a:lstStyle/>
            <a:p>
              <a:endParaRPr sz="1350"/>
            </a:p>
          </p:txBody>
        </p:sp>
        <p:sp>
          <p:nvSpPr>
            <p:cNvPr id="20" name="object 20"/>
            <p:cNvSpPr/>
            <p:nvPr/>
          </p:nvSpPr>
          <p:spPr>
            <a:xfrm>
              <a:off x="5895974" y="1910333"/>
              <a:ext cx="2258695" cy="2320290"/>
            </a:xfrm>
            <a:custGeom>
              <a:avLst/>
              <a:gdLst/>
              <a:ahLst/>
              <a:cxnLst/>
              <a:rect l="l" t="t" r="r" b="b"/>
              <a:pathLst>
                <a:path w="2258695" h="2320290">
                  <a:moveTo>
                    <a:pt x="2188178" y="51486"/>
                  </a:moveTo>
                  <a:lnTo>
                    <a:pt x="0" y="2299842"/>
                  </a:lnTo>
                  <a:lnTo>
                    <a:pt x="20574" y="2319782"/>
                  </a:lnTo>
                  <a:lnTo>
                    <a:pt x="2208645" y="71404"/>
                  </a:lnTo>
                  <a:lnTo>
                    <a:pt x="2188178" y="51486"/>
                  </a:lnTo>
                  <a:close/>
                </a:path>
                <a:path w="2258695" h="2320290">
                  <a:moveTo>
                    <a:pt x="2245040" y="41275"/>
                  </a:moveTo>
                  <a:lnTo>
                    <a:pt x="2198116" y="41275"/>
                  </a:lnTo>
                  <a:lnTo>
                    <a:pt x="2218563" y="61213"/>
                  </a:lnTo>
                  <a:lnTo>
                    <a:pt x="2208645" y="71404"/>
                  </a:lnTo>
                  <a:lnTo>
                    <a:pt x="2229104" y="91312"/>
                  </a:lnTo>
                  <a:lnTo>
                    <a:pt x="2245040" y="41275"/>
                  </a:lnTo>
                  <a:close/>
                </a:path>
                <a:path w="2258695" h="2320290">
                  <a:moveTo>
                    <a:pt x="2198116" y="41275"/>
                  </a:moveTo>
                  <a:lnTo>
                    <a:pt x="2188178" y="51486"/>
                  </a:lnTo>
                  <a:lnTo>
                    <a:pt x="2208645" y="71404"/>
                  </a:lnTo>
                  <a:lnTo>
                    <a:pt x="2218563" y="61213"/>
                  </a:lnTo>
                  <a:lnTo>
                    <a:pt x="2198116" y="41275"/>
                  </a:lnTo>
                  <a:close/>
                </a:path>
                <a:path w="2258695" h="2320290">
                  <a:moveTo>
                    <a:pt x="2258186" y="0"/>
                  </a:moveTo>
                  <a:lnTo>
                    <a:pt x="2167635" y="31495"/>
                  </a:lnTo>
                  <a:lnTo>
                    <a:pt x="2188178" y="51486"/>
                  </a:lnTo>
                  <a:lnTo>
                    <a:pt x="2198116" y="41275"/>
                  </a:lnTo>
                  <a:lnTo>
                    <a:pt x="2245040" y="41275"/>
                  </a:lnTo>
                  <a:lnTo>
                    <a:pt x="2258186" y="0"/>
                  </a:lnTo>
                  <a:close/>
                </a:path>
              </a:pathLst>
            </a:custGeom>
            <a:solidFill>
              <a:srgbClr val="0000FF"/>
            </a:solidFill>
          </p:spPr>
          <p:txBody>
            <a:bodyPr wrap="square" lIns="0" tIns="0" rIns="0" bIns="0" rtlCol="0"/>
            <a:lstStyle/>
            <a:p>
              <a:endParaRPr sz="1350"/>
            </a:p>
          </p:txBody>
        </p:sp>
        <p:sp>
          <p:nvSpPr>
            <p:cNvPr id="21" name="object 21"/>
            <p:cNvSpPr/>
            <p:nvPr/>
          </p:nvSpPr>
          <p:spPr>
            <a:xfrm>
              <a:off x="5895339" y="1910333"/>
              <a:ext cx="2259330" cy="2671445"/>
            </a:xfrm>
            <a:custGeom>
              <a:avLst/>
              <a:gdLst/>
              <a:ahLst/>
              <a:cxnLst/>
              <a:rect l="l" t="t" r="r" b="b"/>
              <a:pathLst>
                <a:path w="2259329" h="2671445">
                  <a:moveTo>
                    <a:pt x="2192591" y="56243"/>
                  </a:moveTo>
                  <a:lnTo>
                    <a:pt x="0" y="2653029"/>
                  </a:lnTo>
                  <a:lnTo>
                    <a:pt x="21844" y="2671445"/>
                  </a:lnTo>
                  <a:lnTo>
                    <a:pt x="2214418" y="74679"/>
                  </a:lnTo>
                  <a:lnTo>
                    <a:pt x="2192591" y="56243"/>
                  </a:lnTo>
                  <a:close/>
                </a:path>
                <a:path w="2259329" h="2671445">
                  <a:moveTo>
                    <a:pt x="2247811" y="45338"/>
                  </a:moveTo>
                  <a:lnTo>
                    <a:pt x="2201799" y="45338"/>
                  </a:lnTo>
                  <a:lnTo>
                    <a:pt x="2223642" y="63753"/>
                  </a:lnTo>
                  <a:lnTo>
                    <a:pt x="2214418" y="74679"/>
                  </a:lnTo>
                  <a:lnTo>
                    <a:pt x="2236216" y="93090"/>
                  </a:lnTo>
                  <a:lnTo>
                    <a:pt x="2247811" y="45338"/>
                  </a:lnTo>
                  <a:close/>
                </a:path>
                <a:path w="2259329" h="2671445">
                  <a:moveTo>
                    <a:pt x="2201799" y="45338"/>
                  </a:moveTo>
                  <a:lnTo>
                    <a:pt x="2192591" y="56243"/>
                  </a:lnTo>
                  <a:lnTo>
                    <a:pt x="2214418" y="74679"/>
                  </a:lnTo>
                  <a:lnTo>
                    <a:pt x="2223642" y="63753"/>
                  </a:lnTo>
                  <a:lnTo>
                    <a:pt x="2201799" y="45338"/>
                  </a:lnTo>
                  <a:close/>
                </a:path>
                <a:path w="2259329" h="2671445">
                  <a:moveTo>
                    <a:pt x="2258821" y="0"/>
                  </a:moveTo>
                  <a:lnTo>
                    <a:pt x="2170811" y="37845"/>
                  </a:lnTo>
                  <a:lnTo>
                    <a:pt x="2192591" y="56243"/>
                  </a:lnTo>
                  <a:lnTo>
                    <a:pt x="2201799" y="45338"/>
                  </a:lnTo>
                  <a:lnTo>
                    <a:pt x="2247811" y="45338"/>
                  </a:lnTo>
                  <a:lnTo>
                    <a:pt x="2258821" y="0"/>
                  </a:lnTo>
                  <a:close/>
                </a:path>
              </a:pathLst>
            </a:custGeom>
            <a:solidFill>
              <a:srgbClr val="FF99CC"/>
            </a:solidFill>
          </p:spPr>
          <p:txBody>
            <a:bodyPr wrap="square" lIns="0" tIns="0" rIns="0" bIns="0" rtlCol="0"/>
            <a:lstStyle/>
            <a:p>
              <a:endParaRPr sz="1350"/>
            </a:p>
          </p:txBody>
        </p:sp>
        <p:sp>
          <p:nvSpPr>
            <p:cNvPr id="22" name="object 22"/>
            <p:cNvSpPr/>
            <p:nvPr/>
          </p:nvSpPr>
          <p:spPr>
            <a:xfrm>
              <a:off x="5873114" y="1283080"/>
              <a:ext cx="2304415" cy="1014094"/>
            </a:xfrm>
            <a:custGeom>
              <a:avLst/>
              <a:gdLst/>
              <a:ahLst/>
              <a:cxnLst/>
              <a:rect l="l" t="t" r="r" b="b"/>
              <a:pathLst>
                <a:path w="2304415" h="1014094">
                  <a:moveTo>
                    <a:pt x="2220063" y="987465"/>
                  </a:moveTo>
                  <a:lnTo>
                    <a:pt x="2208657" y="1013714"/>
                  </a:lnTo>
                  <a:lnTo>
                    <a:pt x="2304415" y="1008380"/>
                  </a:lnTo>
                  <a:lnTo>
                    <a:pt x="2291604" y="993140"/>
                  </a:lnTo>
                  <a:lnTo>
                    <a:pt x="2233167" y="993140"/>
                  </a:lnTo>
                  <a:lnTo>
                    <a:pt x="2220063" y="987465"/>
                  </a:lnTo>
                  <a:close/>
                </a:path>
                <a:path w="2304415" h="1014094">
                  <a:moveTo>
                    <a:pt x="2231442" y="961281"/>
                  </a:moveTo>
                  <a:lnTo>
                    <a:pt x="2220063" y="987465"/>
                  </a:lnTo>
                  <a:lnTo>
                    <a:pt x="2233167" y="993140"/>
                  </a:lnTo>
                  <a:lnTo>
                    <a:pt x="2244598" y="966978"/>
                  </a:lnTo>
                  <a:lnTo>
                    <a:pt x="2231442" y="961281"/>
                  </a:lnTo>
                  <a:close/>
                </a:path>
                <a:path w="2304415" h="1014094">
                  <a:moveTo>
                    <a:pt x="2242819" y="935101"/>
                  </a:moveTo>
                  <a:lnTo>
                    <a:pt x="2231442" y="961281"/>
                  </a:lnTo>
                  <a:lnTo>
                    <a:pt x="2244598" y="966978"/>
                  </a:lnTo>
                  <a:lnTo>
                    <a:pt x="2233167" y="993140"/>
                  </a:lnTo>
                  <a:lnTo>
                    <a:pt x="2291604" y="993140"/>
                  </a:lnTo>
                  <a:lnTo>
                    <a:pt x="2242819" y="935101"/>
                  </a:lnTo>
                  <a:close/>
                </a:path>
                <a:path w="2304415" h="1014094">
                  <a:moveTo>
                    <a:pt x="11430" y="0"/>
                  </a:moveTo>
                  <a:lnTo>
                    <a:pt x="0" y="26162"/>
                  </a:lnTo>
                  <a:lnTo>
                    <a:pt x="2220063" y="987465"/>
                  </a:lnTo>
                  <a:lnTo>
                    <a:pt x="2231442" y="961281"/>
                  </a:lnTo>
                  <a:lnTo>
                    <a:pt x="11430" y="0"/>
                  </a:lnTo>
                  <a:close/>
                </a:path>
              </a:pathLst>
            </a:custGeom>
            <a:solidFill>
              <a:srgbClr val="C00000"/>
            </a:solidFill>
          </p:spPr>
          <p:txBody>
            <a:bodyPr wrap="square" lIns="0" tIns="0" rIns="0" bIns="0" rtlCol="0"/>
            <a:lstStyle/>
            <a:p>
              <a:endParaRPr sz="1350"/>
            </a:p>
          </p:txBody>
        </p:sp>
        <p:sp>
          <p:nvSpPr>
            <p:cNvPr id="23" name="object 23"/>
            <p:cNvSpPr/>
            <p:nvPr/>
          </p:nvSpPr>
          <p:spPr>
            <a:xfrm>
              <a:off x="5875146" y="1663318"/>
              <a:ext cx="2302510" cy="647700"/>
            </a:xfrm>
            <a:custGeom>
              <a:avLst/>
              <a:gdLst/>
              <a:ahLst/>
              <a:cxnLst/>
              <a:rect l="l" t="t" r="r" b="b"/>
              <a:pathLst>
                <a:path w="2302509" h="647700">
                  <a:moveTo>
                    <a:pt x="2215889" y="619868"/>
                  </a:moveTo>
                  <a:lnTo>
                    <a:pt x="2208529" y="647445"/>
                  </a:lnTo>
                  <a:lnTo>
                    <a:pt x="2302382" y="628141"/>
                  </a:lnTo>
                  <a:lnTo>
                    <a:pt x="2297216" y="623569"/>
                  </a:lnTo>
                  <a:lnTo>
                    <a:pt x="2229738" y="623569"/>
                  </a:lnTo>
                  <a:lnTo>
                    <a:pt x="2215889" y="619868"/>
                  </a:lnTo>
                  <a:close/>
                </a:path>
                <a:path w="2302509" h="647700">
                  <a:moveTo>
                    <a:pt x="2223245" y="592306"/>
                  </a:moveTo>
                  <a:lnTo>
                    <a:pt x="2215889" y="619868"/>
                  </a:lnTo>
                  <a:lnTo>
                    <a:pt x="2229738" y="623569"/>
                  </a:lnTo>
                  <a:lnTo>
                    <a:pt x="2237104" y="596010"/>
                  </a:lnTo>
                  <a:lnTo>
                    <a:pt x="2223245" y="592306"/>
                  </a:lnTo>
                  <a:close/>
                </a:path>
                <a:path w="2302509" h="647700">
                  <a:moveTo>
                    <a:pt x="2230628" y="564641"/>
                  </a:moveTo>
                  <a:lnTo>
                    <a:pt x="2223245" y="592306"/>
                  </a:lnTo>
                  <a:lnTo>
                    <a:pt x="2237104" y="596010"/>
                  </a:lnTo>
                  <a:lnTo>
                    <a:pt x="2229738" y="623569"/>
                  </a:lnTo>
                  <a:lnTo>
                    <a:pt x="2297216" y="623569"/>
                  </a:lnTo>
                  <a:lnTo>
                    <a:pt x="2230628" y="564641"/>
                  </a:lnTo>
                  <a:close/>
                </a:path>
                <a:path w="2302509" h="647700">
                  <a:moveTo>
                    <a:pt x="7365" y="0"/>
                  </a:moveTo>
                  <a:lnTo>
                    <a:pt x="0" y="27685"/>
                  </a:lnTo>
                  <a:lnTo>
                    <a:pt x="2215889" y="619868"/>
                  </a:lnTo>
                  <a:lnTo>
                    <a:pt x="2223245" y="592306"/>
                  </a:lnTo>
                  <a:lnTo>
                    <a:pt x="7365" y="0"/>
                  </a:lnTo>
                  <a:close/>
                </a:path>
              </a:pathLst>
            </a:custGeom>
            <a:solidFill>
              <a:srgbClr val="00AF50"/>
            </a:solidFill>
          </p:spPr>
          <p:txBody>
            <a:bodyPr wrap="square" lIns="0" tIns="0" rIns="0" bIns="0" rtlCol="0"/>
            <a:lstStyle/>
            <a:p>
              <a:endParaRPr sz="1350"/>
            </a:p>
          </p:txBody>
        </p:sp>
        <p:sp>
          <p:nvSpPr>
            <p:cNvPr id="24" name="object 24"/>
            <p:cNvSpPr/>
            <p:nvPr/>
          </p:nvSpPr>
          <p:spPr>
            <a:xfrm>
              <a:off x="5877432" y="2043938"/>
              <a:ext cx="2300605" cy="281940"/>
            </a:xfrm>
            <a:custGeom>
              <a:avLst/>
              <a:gdLst/>
              <a:ahLst/>
              <a:cxnLst/>
              <a:rect l="l" t="t" r="r" b="b"/>
              <a:pathLst>
                <a:path w="2300604" h="281939">
                  <a:moveTo>
                    <a:pt x="2213352" y="253190"/>
                  </a:moveTo>
                  <a:lnTo>
                    <a:pt x="2210435" y="281559"/>
                  </a:lnTo>
                  <a:lnTo>
                    <a:pt x="2281361" y="254635"/>
                  </a:lnTo>
                  <a:lnTo>
                    <a:pt x="2227580" y="254635"/>
                  </a:lnTo>
                  <a:lnTo>
                    <a:pt x="2213352" y="253190"/>
                  </a:lnTo>
                  <a:close/>
                </a:path>
                <a:path w="2300604" h="281939">
                  <a:moveTo>
                    <a:pt x="2216277" y="224742"/>
                  </a:moveTo>
                  <a:lnTo>
                    <a:pt x="2213352" y="253190"/>
                  </a:lnTo>
                  <a:lnTo>
                    <a:pt x="2227580" y="254635"/>
                  </a:lnTo>
                  <a:lnTo>
                    <a:pt x="2230500" y="226187"/>
                  </a:lnTo>
                  <a:lnTo>
                    <a:pt x="2216277" y="224742"/>
                  </a:lnTo>
                  <a:close/>
                </a:path>
                <a:path w="2300604" h="281939">
                  <a:moveTo>
                    <a:pt x="2219197" y="196341"/>
                  </a:moveTo>
                  <a:lnTo>
                    <a:pt x="2216277" y="224742"/>
                  </a:lnTo>
                  <a:lnTo>
                    <a:pt x="2230500" y="226187"/>
                  </a:lnTo>
                  <a:lnTo>
                    <a:pt x="2227580" y="254635"/>
                  </a:lnTo>
                  <a:lnTo>
                    <a:pt x="2281361" y="254635"/>
                  </a:lnTo>
                  <a:lnTo>
                    <a:pt x="2300096" y="247523"/>
                  </a:lnTo>
                  <a:lnTo>
                    <a:pt x="2219197" y="196341"/>
                  </a:lnTo>
                  <a:close/>
                </a:path>
                <a:path w="2300604" h="281939">
                  <a:moveTo>
                    <a:pt x="2793" y="0"/>
                  </a:moveTo>
                  <a:lnTo>
                    <a:pt x="0" y="28448"/>
                  </a:lnTo>
                  <a:lnTo>
                    <a:pt x="2213352" y="253190"/>
                  </a:lnTo>
                  <a:lnTo>
                    <a:pt x="2216277" y="224742"/>
                  </a:lnTo>
                  <a:lnTo>
                    <a:pt x="2793" y="0"/>
                  </a:lnTo>
                  <a:close/>
                </a:path>
              </a:pathLst>
            </a:custGeom>
            <a:solidFill>
              <a:srgbClr val="006FC0"/>
            </a:solidFill>
          </p:spPr>
          <p:txBody>
            <a:bodyPr wrap="square" lIns="0" tIns="0" rIns="0" bIns="0" rtlCol="0"/>
            <a:lstStyle/>
            <a:p>
              <a:endParaRPr sz="1350"/>
            </a:p>
          </p:txBody>
        </p:sp>
        <p:sp>
          <p:nvSpPr>
            <p:cNvPr id="25" name="object 25"/>
            <p:cNvSpPr/>
            <p:nvPr/>
          </p:nvSpPr>
          <p:spPr>
            <a:xfrm>
              <a:off x="5927851" y="2266188"/>
              <a:ext cx="2251075" cy="492125"/>
            </a:xfrm>
            <a:custGeom>
              <a:avLst/>
              <a:gdLst/>
              <a:ahLst/>
              <a:cxnLst/>
              <a:rect l="l" t="t" r="r" b="b"/>
              <a:pathLst>
                <a:path w="2251075" h="492125">
                  <a:moveTo>
                    <a:pt x="2163878" y="28073"/>
                  </a:moveTo>
                  <a:lnTo>
                    <a:pt x="0" y="463550"/>
                  </a:lnTo>
                  <a:lnTo>
                    <a:pt x="5587" y="491616"/>
                  </a:lnTo>
                  <a:lnTo>
                    <a:pt x="2169495" y="56034"/>
                  </a:lnTo>
                  <a:lnTo>
                    <a:pt x="2163878" y="28073"/>
                  </a:lnTo>
                  <a:close/>
                </a:path>
                <a:path w="2251075" h="492125">
                  <a:moveTo>
                    <a:pt x="2250531" y="25273"/>
                  </a:moveTo>
                  <a:lnTo>
                    <a:pt x="2177796" y="25273"/>
                  </a:lnTo>
                  <a:lnTo>
                    <a:pt x="2183511" y="53212"/>
                  </a:lnTo>
                  <a:lnTo>
                    <a:pt x="2169495" y="56034"/>
                  </a:lnTo>
                  <a:lnTo>
                    <a:pt x="2175129" y="84074"/>
                  </a:lnTo>
                  <a:lnTo>
                    <a:pt x="2250531" y="25273"/>
                  </a:lnTo>
                  <a:close/>
                </a:path>
                <a:path w="2251075" h="492125">
                  <a:moveTo>
                    <a:pt x="2177796" y="25273"/>
                  </a:moveTo>
                  <a:lnTo>
                    <a:pt x="2163878" y="28073"/>
                  </a:lnTo>
                  <a:lnTo>
                    <a:pt x="2169495" y="56034"/>
                  </a:lnTo>
                  <a:lnTo>
                    <a:pt x="2183511" y="53212"/>
                  </a:lnTo>
                  <a:lnTo>
                    <a:pt x="2177796" y="25273"/>
                  </a:lnTo>
                  <a:close/>
                </a:path>
                <a:path w="2251075" h="492125">
                  <a:moveTo>
                    <a:pt x="2158238" y="0"/>
                  </a:moveTo>
                  <a:lnTo>
                    <a:pt x="2163878" y="28073"/>
                  </a:lnTo>
                  <a:lnTo>
                    <a:pt x="2177796" y="25273"/>
                  </a:lnTo>
                  <a:lnTo>
                    <a:pt x="2250531" y="25273"/>
                  </a:lnTo>
                  <a:lnTo>
                    <a:pt x="2250694" y="25146"/>
                  </a:lnTo>
                  <a:lnTo>
                    <a:pt x="2158238" y="0"/>
                  </a:lnTo>
                  <a:close/>
                </a:path>
              </a:pathLst>
            </a:custGeom>
            <a:solidFill>
              <a:srgbClr val="FF3399"/>
            </a:solidFill>
          </p:spPr>
          <p:txBody>
            <a:bodyPr wrap="square" lIns="0" tIns="0" rIns="0" bIns="0" rtlCol="0"/>
            <a:lstStyle/>
            <a:p>
              <a:endParaRPr sz="1350"/>
            </a:p>
          </p:txBody>
        </p:sp>
        <p:sp>
          <p:nvSpPr>
            <p:cNvPr id="26" name="object 26"/>
            <p:cNvSpPr/>
            <p:nvPr/>
          </p:nvSpPr>
          <p:spPr>
            <a:xfrm>
              <a:off x="5925692" y="2280919"/>
              <a:ext cx="2252980" cy="857250"/>
            </a:xfrm>
            <a:custGeom>
              <a:avLst/>
              <a:gdLst/>
              <a:ahLst/>
              <a:cxnLst/>
              <a:rect l="l" t="t" r="r" b="b"/>
              <a:pathLst>
                <a:path w="2252979" h="857250">
                  <a:moveTo>
                    <a:pt x="2167506" y="26789"/>
                  </a:moveTo>
                  <a:lnTo>
                    <a:pt x="0" y="830452"/>
                  </a:lnTo>
                  <a:lnTo>
                    <a:pt x="9906" y="857250"/>
                  </a:lnTo>
                  <a:lnTo>
                    <a:pt x="2177427" y="53627"/>
                  </a:lnTo>
                  <a:lnTo>
                    <a:pt x="2167506" y="26789"/>
                  </a:lnTo>
                  <a:close/>
                </a:path>
                <a:path w="2252979" h="857250">
                  <a:moveTo>
                    <a:pt x="2242149" y="21843"/>
                  </a:moveTo>
                  <a:lnTo>
                    <a:pt x="2180843" y="21843"/>
                  </a:lnTo>
                  <a:lnTo>
                    <a:pt x="2190877" y="48640"/>
                  </a:lnTo>
                  <a:lnTo>
                    <a:pt x="2177427" y="53627"/>
                  </a:lnTo>
                  <a:lnTo>
                    <a:pt x="2187321" y="80390"/>
                  </a:lnTo>
                  <a:lnTo>
                    <a:pt x="2242149" y="21843"/>
                  </a:lnTo>
                  <a:close/>
                </a:path>
                <a:path w="2252979" h="857250">
                  <a:moveTo>
                    <a:pt x="2180843" y="21843"/>
                  </a:moveTo>
                  <a:lnTo>
                    <a:pt x="2167506" y="26789"/>
                  </a:lnTo>
                  <a:lnTo>
                    <a:pt x="2177427" y="53627"/>
                  </a:lnTo>
                  <a:lnTo>
                    <a:pt x="2190877" y="48640"/>
                  </a:lnTo>
                  <a:lnTo>
                    <a:pt x="2180843" y="21843"/>
                  </a:lnTo>
                  <a:close/>
                </a:path>
                <a:path w="2252979" h="857250">
                  <a:moveTo>
                    <a:pt x="2157603" y="0"/>
                  </a:moveTo>
                  <a:lnTo>
                    <a:pt x="2167506" y="26789"/>
                  </a:lnTo>
                  <a:lnTo>
                    <a:pt x="2180843" y="21843"/>
                  </a:lnTo>
                  <a:lnTo>
                    <a:pt x="2242149" y="21843"/>
                  </a:lnTo>
                  <a:lnTo>
                    <a:pt x="2252853" y="10413"/>
                  </a:lnTo>
                  <a:lnTo>
                    <a:pt x="2157603" y="0"/>
                  </a:lnTo>
                  <a:close/>
                </a:path>
              </a:pathLst>
            </a:custGeom>
            <a:solidFill>
              <a:srgbClr val="FF9900"/>
            </a:solidFill>
          </p:spPr>
          <p:txBody>
            <a:bodyPr wrap="square" lIns="0" tIns="0" rIns="0" bIns="0" rtlCol="0"/>
            <a:lstStyle/>
            <a:p>
              <a:endParaRPr sz="1350"/>
            </a:p>
          </p:txBody>
        </p:sp>
        <p:sp>
          <p:nvSpPr>
            <p:cNvPr id="27" name="object 27"/>
            <p:cNvSpPr/>
            <p:nvPr/>
          </p:nvSpPr>
          <p:spPr>
            <a:xfrm>
              <a:off x="5923914" y="2291333"/>
              <a:ext cx="2254885" cy="1227455"/>
            </a:xfrm>
            <a:custGeom>
              <a:avLst/>
              <a:gdLst/>
              <a:ahLst/>
              <a:cxnLst/>
              <a:rect l="l" t="t" r="r" b="b"/>
              <a:pathLst>
                <a:path w="2254884" h="1227454">
                  <a:moveTo>
                    <a:pt x="2172434" y="28143"/>
                  </a:moveTo>
                  <a:lnTo>
                    <a:pt x="0" y="1201927"/>
                  </a:lnTo>
                  <a:lnTo>
                    <a:pt x="13462" y="1226946"/>
                  </a:lnTo>
                  <a:lnTo>
                    <a:pt x="2186023" y="53289"/>
                  </a:lnTo>
                  <a:lnTo>
                    <a:pt x="2172434" y="28143"/>
                  </a:lnTo>
                  <a:close/>
                </a:path>
                <a:path w="2254884" h="1227454">
                  <a:moveTo>
                    <a:pt x="2239681" y="21336"/>
                  </a:moveTo>
                  <a:lnTo>
                    <a:pt x="2185035" y="21336"/>
                  </a:lnTo>
                  <a:lnTo>
                    <a:pt x="2198624" y="46481"/>
                  </a:lnTo>
                  <a:lnTo>
                    <a:pt x="2186023" y="53289"/>
                  </a:lnTo>
                  <a:lnTo>
                    <a:pt x="2199640" y="78486"/>
                  </a:lnTo>
                  <a:lnTo>
                    <a:pt x="2239681" y="21336"/>
                  </a:lnTo>
                  <a:close/>
                </a:path>
                <a:path w="2254884" h="1227454">
                  <a:moveTo>
                    <a:pt x="2185035" y="21336"/>
                  </a:moveTo>
                  <a:lnTo>
                    <a:pt x="2172434" y="28143"/>
                  </a:lnTo>
                  <a:lnTo>
                    <a:pt x="2186023" y="53289"/>
                  </a:lnTo>
                  <a:lnTo>
                    <a:pt x="2198624" y="46481"/>
                  </a:lnTo>
                  <a:lnTo>
                    <a:pt x="2185035" y="21336"/>
                  </a:lnTo>
                  <a:close/>
                </a:path>
                <a:path w="2254884" h="1227454">
                  <a:moveTo>
                    <a:pt x="2254631" y="0"/>
                  </a:moveTo>
                  <a:lnTo>
                    <a:pt x="2158873" y="3048"/>
                  </a:lnTo>
                  <a:lnTo>
                    <a:pt x="2172434" y="28143"/>
                  </a:lnTo>
                  <a:lnTo>
                    <a:pt x="2185035" y="21336"/>
                  </a:lnTo>
                  <a:lnTo>
                    <a:pt x="2239681" y="21336"/>
                  </a:lnTo>
                  <a:lnTo>
                    <a:pt x="2254631" y="0"/>
                  </a:lnTo>
                  <a:close/>
                </a:path>
              </a:pathLst>
            </a:custGeom>
            <a:solidFill>
              <a:srgbClr val="996633"/>
            </a:solidFill>
          </p:spPr>
          <p:txBody>
            <a:bodyPr wrap="square" lIns="0" tIns="0" rIns="0" bIns="0" rtlCol="0"/>
            <a:lstStyle/>
            <a:p>
              <a:endParaRPr sz="1350"/>
            </a:p>
          </p:txBody>
        </p:sp>
        <p:sp>
          <p:nvSpPr>
            <p:cNvPr id="28" name="object 28"/>
            <p:cNvSpPr/>
            <p:nvPr/>
          </p:nvSpPr>
          <p:spPr>
            <a:xfrm>
              <a:off x="5921247" y="2291333"/>
              <a:ext cx="2257425" cy="1987550"/>
            </a:xfrm>
            <a:custGeom>
              <a:avLst/>
              <a:gdLst/>
              <a:ahLst/>
              <a:cxnLst/>
              <a:rect l="l" t="t" r="r" b="b"/>
              <a:pathLst>
                <a:path w="2257425" h="1987550">
                  <a:moveTo>
                    <a:pt x="2183478" y="45857"/>
                  </a:moveTo>
                  <a:lnTo>
                    <a:pt x="0" y="1965705"/>
                  </a:lnTo>
                  <a:lnTo>
                    <a:pt x="18796" y="1987168"/>
                  </a:lnTo>
                  <a:lnTo>
                    <a:pt x="2202377" y="67341"/>
                  </a:lnTo>
                  <a:lnTo>
                    <a:pt x="2183478" y="45857"/>
                  </a:lnTo>
                  <a:close/>
                </a:path>
                <a:path w="2257425" h="1987550">
                  <a:moveTo>
                    <a:pt x="2242488" y="36449"/>
                  </a:moveTo>
                  <a:lnTo>
                    <a:pt x="2194179" y="36449"/>
                  </a:lnTo>
                  <a:lnTo>
                    <a:pt x="2213102" y="57912"/>
                  </a:lnTo>
                  <a:lnTo>
                    <a:pt x="2202377" y="67341"/>
                  </a:lnTo>
                  <a:lnTo>
                    <a:pt x="2221229" y="88773"/>
                  </a:lnTo>
                  <a:lnTo>
                    <a:pt x="2242488" y="36449"/>
                  </a:lnTo>
                  <a:close/>
                </a:path>
                <a:path w="2257425" h="1987550">
                  <a:moveTo>
                    <a:pt x="2194179" y="36449"/>
                  </a:moveTo>
                  <a:lnTo>
                    <a:pt x="2183478" y="45857"/>
                  </a:lnTo>
                  <a:lnTo>
                    <a:pt x="2202377" y="67341"/>
                  </a:lnTo>
                  <a:lnTo>
                    <a:pt x="2213102" y="57912"/>
                  </a:lnTo>
                  <a:lnTo>
                    <a:pt x="2194179" y="36449"/>
                  </a:lnTo>
                  <a:close/>
                </a:path>
                <a:path w="2257425" h="1987550">
                  <a:moveTo>
                    <a:pt x="2257298" y="0"/>
                  </a:moveTo>
                  <a:lnTo>
                    <a:pt x="2164587" y="24383"/>
                  </a:lnTo>
                  <a:lnTo>
                    <a:pt x="2183478" y="45857"/>
                  </a:lnTo>
                  <a:lnTo>
                    <a:pt x="2194179" y="36449"/>
                  </a:lnTo>
                  <a:lnTo>
                    <a:pt x="2242488" y="36449"/>
                  </a:lnTo>
                  <a:lnTo>
                    <a:pt x="2257298" y="0"/>
                  </a:lnTo>
                  <a:close/>
                </a:path>
              </a:pathLst>
            </a:custGeom>
            <a:solidFill>
              <a:srgbClr val="00FFFF"/>
            </a:solidFill>
          </p:spPr>
          <p:txBody>
            <a:bodyPr wrap="square" lIns="0" tIns="0" rIns="0" bIns="0" rtlCol="0"/>
            <a:lstStyle/>
            <a:p>
              <a:endParaRPr sz="1350"/>
            </a:p>
          </p:txBody>
        </p:sp>
        <p:sp>
          <p:nvSpPr>
            <p:cNvPr id="29" name="object 29"/>
            <p:cNvSpPr/>
            <p:nvPr/>
          </p:nvSpPr>
          <p:spPr>
            <a:xfrm>
              <a:off x="5920358" y="2291333"/>
              <a:ext cx="2258695" cy="2320290"/>
            </a:xfrm>
            <a:custGeom>
              <a:avLst/>
              <a:gdLst/>
              <a:ahLst/>
              <a:cxnLst/>
              <a:rect l="l" t="t" r="r" b="b"/>
              <a:pathLst>
                <a:path w="2258695" h="2320290">
                  <a:moveTo>
                    <a:pt x="2188178" y="51486"/>
                  </a:moveTo>
                  <a:lnTo>
                    <a:pt x="0" y="2299842"/>
                  </a:lnTo>
                  <a:lnTo>
                    <a:pt x="20574" y="2319782"/>
                  </a:lnTo>
                  <a:lnTo>
                    <a:pt x="2208582" y="71342"/>
                  </a:lnTo>
                  <a:lnTo>
                    <a:pt x="2188178" y="51486"/>
                  </a:lnTo>
                  <a:close/>
                </a:path>
                <a:path w="2258695" h="2320290">
                  <a:moveTo>
                    <a:pt x="2245040" y="41275"/>
                  </a:moveTo>
                  <a:lnTo>
                    <a:pt x="2198116" y="41275"/>
                  </a:lnTo>
                  <a:lnTo>
                    <a:pt x="2218563" y="61087"/>
                  </a:lnTo>
                  <a:lnTo>
                    <a:pt x="2208582" y="71342"/>
                  </a:lnTo>
                  <a:lnTo>
                    <a:pt x="2229104" y="91312"/>
                  </a:lnTo>
                  <a:lnTo>
                    <a:pt x="2245040" y="41275"/>
                  </a:lnTo>
                  <a:close/>
                </a:path>
                <a:path w="2258695" h="2320290">
                  <a:moveTo>
                    <a:pt x="2198116" y="41275"/>
                  </a:moveTo>
                  <a:lnTo>
                    <a:pt x="2188178" y="51486"/>
                  </a:lnTo>
                  <a:lnTo>
                    <a:pt x="2208582" y="71342"/>
                  </a:lnTo>
                  <a:lnTo>
                    <a:pt x="2218563" y="61087"/>
                  </a:lnTo>
                  <a:lnTo>
                    <a:pt x="2198116" y="41275"/>
                  </a:lnTo>
                  <a:close/>
                </a:path>
                <a:path w="2258695" h="2320290">
                  <a:moveTo>
                    <a:pt x="2258187" y="0"/>
                  </a:moveTo>
                  <a:lnTo>
                    <a:pt x="2167636" y="31495"/>
                  </a:lnTo>
                  <a:lnTo>
                    <a:pt x="2188178" y="51486"/>
                  </a:lnTo>
                  <a:lnTo>
                    <a:pt x="2198116" y="41275"/>
                  </a:lnTo>
                  <a:lnTo>
                    <a:pt x="2245040" y="41275"/>
                  </a:lnTo>
                  <a:lnTo>
                    <a:pt x="2258187" y="0"/>
                  </a:lnTo>
                  <a:close/>
                </a:path>
              </a:pathLst>
            </a:custGeom>
            <a:solidFill>
              <a:srgbClr val="0000FF"/>
            </a:solidFill>
          </p:spPr>
          <p:txBody>
            <a:bodyPr wrap="square" lIns="0" tIns="0" rIns="0" bIns="0" rtlCol="0"/>
            <a:lstStyle/>
            <a:p>
              <a:endParaRPr sz="1350"/>
            </a:p>
          </p:txBody>
        </p:sp>
        <p:sp>
          <p:nvSpPr>
            <p:cNvPr id="30" name="object 30"/>
            <p:cNvSpPr/>
            <p:nvPr/>
          </p:nvSpPr>
          <p:spPr>
            <a:xfrm>
              <a:off x="5919723" y="2291333"/>
              <a:ext cx="2259330" cy="2671445"/>
            </a:xfrm>
            <a:custGeom>
              <a:avLst/>
              <a:gdLst/>
              <a:ahLst/>
              <a:cxnLst/>
              <a:rect l="l" t="t" r="r" b="b"/>
              <a:pathLst>
                <a:path w="2259329" h="2671445">
                  <a:moveTo>
                    <a:pt x="2192591" y="56243"/>
                  </a:moveTo>
                  <a:lnTo>
                    <a:pt x="0" y="2653029"/>
                  </a:lnTo>
                  <a:lnTo>
                    <a:pt x="21843" y="2671445"/>
                  </a:lnTo>
                  <a:lnTo>
                    <a:pt x="2214418" y="74679"/>
                  </a:lnTo>
                  <a:lnTo>
                    <a:pt x="2192591" y="56243"/>
                  </a:lnTo>
                  <a:close/>
                </a:path>
                <a:path w="2259329" h="2671445">
                  <a:moveTo>
                    <a:pt x="2247811" y="45338"/>
                  </a:moveTo>
                  <a:lnTo>
                    <a:pt x="2201799" y="45338"/>
                  </a:lnTo>
                  <a:lnTo>
                    <a:pt x="2223643" y="63753"/>
                  </a:lnTo>
                  <a:lnTo>
                    <a:pt x="2214418" y="74679"/>
                  </a:lnTo>
                  <a:lnTo>
                    <a:pt x="2236216" y="93090"/>
                  </a:lnTo>
                  <a:lnTo>
                    <a:pt x="2247811" y="45338"/>
                  </a:lnTo>
                  <a:close/>
                </a:path>
                <a:path w="2259329" h="2671445">
                  <a:moveTo>
                    <a:pt x="2201799" y="45338"/>
                  </a:moveTo>
                  <a:lnTo>
                    <a:pt x="2192591" y="56243"/>
                  </a:lnTo>
                  <a:lnTo>
                    <a:pt x="2214418" y="74679"/>
                  </a:lnTo>
                  <a:lnTo>
                    <a:pt x="2223643" y="63753"/>
                  </a:lnTo>
                  <a:lnTo>
                    <a:pt x="2201799" y="45338"/>
                  </a:lnTo>
                  <a:close/>
                </a:path>
                <a:path w="2259329" h="2671445">
                  <a:moveTo>
                    <a:pt x="2258822" y="0"/>
                  </a:moveTo>
                  <a:lnTo>
                    <a:pt x="2170810" y="37845"/>
                  </a:lnTo>
                  <a:lnTo>
                    <a:pt x="2192591" y="56243"/>
                  </a:lnTo>
                  <a:lnTo>
                    <a:pt x="2201799" y="45338"/>
                  </a:lnTo>
                  <a:lnTo>
                    <a:pt x="2247811" y="45338"/>
                  </a:lnTo>
                  <a:lnTo>
                    <a:pt x="2258822" y="0"/>
                  </a:lnTo>
                  <a:close/>
                </a:path>
              </a:pathLst>
            </a:custGeom>
            <a:solidFill>
              <a:srgbClr val="FF99CC"/>
            </a:solidFill>
          </p:spPr>
          <p:txBody>
            <a:bodyPr wrap="square" lIns="0" tIns="0" rIns="0" bIns="0" rtlCol="0"/>
            <a:lstStyle/>
            <a:p>
              <a:endParaRPr sz="1350"/>
            </a:p>
          </p:txBody>
        </p:sp>
        <p:sp>
          <p:nvSpPr>
            <p:cNvPr id="31" name="object 31"/>
            <p:cNvSpPr/>
            <p:nvPr/>
          </p:nvSpPr>
          <p:spPr>
            <a:xfrm>
              <a:off x="8166353" y="2149602"/>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CCCCFF"/>
            </a:solidFill>
          </p:spPr>
          <p:txBody>
            <a:bodyPr wrap="square" lIns="0" tIns="0" rIns="0" bIns="0" rtlCol="0"/>
            <a:lstStyle/>
            <a:p>
              <a:endParaRPr sz="1350"/>
            </a:p>
          </p:txBody>
        </p:sp>
        <p:sp>
          <p:nvSpPr>
            <p:cNvPr id="32" name="object 32"/>
            <p:cNvSpPr/>
            <p:nvPr/>
          </p:nvSpPr>
          <p:spPr>
            <a:xfrm>
              <a:off x="8166353" y="2149602"/>
              <a:ext cx="457200" cy="457200"/>
            </a:xfrm>
            <a:custGeom>
              <a:avLst/>
              <a:gdLst/>
              <a:ahLst/>
              <a:cxnLst/>
              <a:rect l="l" t="t" r="r" b="b"/>
              <a:pathLst>
                <a:path w="457200" h="457200">
                  <a:moveTo>
                    <a:pt x="0" y="457200"/>
                  </a:moveTo>
                  <a:lnTo>
                    <a:pt x="457200" y="457200"/>
                  </a:lnTo>
                  <a:lnTo>
                    <a:pt x="457200" y="0"/>
                  </a:lnTo>
                  <a:lnTo>
                    <a:pt x="0" y="0"/>
                  </a:lnTo>
                  <a:lnTo>
                    <a:pt x="0" y="457200"/>
                  </a:lnTo>
                  <a:close/>
                </a:path>
              </a:pathLst>
            </a:custGeom>
            <a:ln w="25400">
              <a:solidFill>
                <a:srgbClr val="9494BB"/>
              </a:solidFill>
            </a:ln>
          </p:spPr>
          <p:txBody>
            <a:bodyPr wrap="square" lIns="0" tIns="0" rIns="0" bIns="0" rtlCol="0"/>
            <a:lstStyle/>
            <a:p>
              <a:endParaRPr sz="1350"/>
            </a:p>
          </p:txBody>
        </p:sp>
        <p:sp>
          <p:nvSpPr>
            <p:cNvPr id="33" name="object 33"/>
            <p:cNvSpPr/>
            <p:nvPr/>
          </p:nvSpPr>
          <p:spPr>
            <a:xfrm>
              <a:off x="5870066" y="2726308"/>
              <a:ext cx="2304415" cy="1014094"/>
            </a:xfrm>
            <a:custGeom>
              <a:avLst/>
              <a:gdLst/>
              <a:ahLst/>
              <a:cxnLst/>
              <a:rect l="l" t="t" r="r" b="b"/>
              <a:pathLst>
                <a:path w="2304415" h="1014095">
                  <a:moveTo>
                    <a:pt x="2220063" y="987465"/>
                  </a:moveTo>
                  <a:lnTo>
                    <a:pt x="2208657" y="1013713"/>
                  </a:lnTo>
                  <a:lnTo>
                    <a:pt x="2304415" y="1008379"/>
                  </a:lnTo>
                  <a:lnTo>
                    <a:pt x="2291604" y="993139"/>
                  </a:lnTo>
                  <a:lnTo>
                    <a:pt x="2233167" y="993139"/>
                  </a:lnTo>
                  <a:lnTo>
                    <a:pt x="2220063" y="987465"/>
                  </a:lnTo>
                  <a:close/>
                </a:path>
                <a:path w="2304415" h="1014095">
                  <a:moveTo>
                    <a:pt x="2231442" y="961281"/>
                  </a:moveTo>
                  <a:lnTo>
                    <a:pt x="2220063" y="987465"/>
                  </a:lnTo>
                  <a:lnTo>
                    <a:pt x="2233167" y="993139"/>
                  </a:lnTo>
                  <a:lnTo>
                    <a:pt x="2244598" y="966977"/>
                  </a:lnTo>
                  <a:lnTo>
                    <a:pt x="2231442" y="961281"/>
                  </a:lnTo>
                  <a:close/>
                </a:path>
                <a:path w="2304415" h="1014095">
                  <a:moveTo>
                    <a:pt x="2242819" y="935101"/>
                  </a:moveTo>
                  <a:lnTo>
                    <a:pt x="2231442" y="961281"/>
                  </a:lnTo>
                  <a:lnTo>
                    <a:pt x="2244598" y="966977"/>
                  </a:lnTo>
                  <a:lnTo>
                    <a:pt x="2233167" y="993139"/>
                  </a:lnTo>
                  <a:lnTo>
                    <a:pt x="2291604" y="993139"/>
                  </a:lnTo>
                  <a:lnTo>
                    <a:pt x="2242819" y="935101"/>
                  </a:lnTo>
                  <a:close/>
                </a:path>
                <a:path w="2304415" h="1014095">
                  <a:moveTo>
                    <a:pt x="11430" y="0"/>
                  </a:moveTo>
                  <a:lnTo>
                    <a:pt x="0" y="26162"/>
                  </a:lnTo>
                  <a:lnTo>
                    <a:pt x="2220063" y="987465"/>
                  </a:lnTo>
                  <a:lnTo>
                    <a:pt x="2231442" y="961281"/>
                  </a:lnTo>
                  <a:lnTo>
                    <a:pt x="11430" y="0"/>
                  </a:lnTo>
                  <a:close/>
                </a:path>
              </a:pathLst>
            </a:custGeom>
            <a:solidFill>
              <a:srgbClr val="C00000"/>
            </a:solidFill>
          </p:spPr>
          <p:txBody>
            <a:bodyPr wrap="square" lIns="0" tIns="0" rIns="0" bIns="0" rtlCol="0"/>
            <a:lstStyle/>
            <a:p>
              <a:endParaRPr sz="1350"/>
            </a:p>
          </p:txBody>
        </p:sp>
        <p:sp>
          <p:nvSpPr>
            <p:cNvPr id="34" name="object 34"/>
            <p:cNvSpPr/>
            <p:nvPr/>
          </p:nvSpPr>
          <p:spPr>
            <a:xfrm>
              <a:off x="5872098" y="3106547"/>
              <a:ext cx="2302510" cy="647700"/>
            </a:xfrm>
            <a:custGeom>
              <a:avLst/>
              <a:gdLst/>
              <a:ahLst/>
              <a:cxnLst/>
              <a:rect l="l" t="t" r="r" b="b"/>
              <a:pathLst>
                <a:path w="2302509" h="647700">
                  <a:moveTo>
                    <a:pt x="2215889" y="619868"/>
                  </a:moveTo>
                  <a:lnTo>
                    <a:pt x="2208529" y="647445"/>
                  </a:lnTo>
                  <a:lnTo>
                    <a:pt x="2302382" y="628141"/>
                  </a:lnTo>
                  <a:lnTo>
                    <a:pt x="2297216" y="623569"/>
                  </a:lnTo>
                  <a:lnTo>
                    <a:pt x="2229739" y="623569"/>
                  </a:lnTo>
                  <a:lnTo>
                    <a:pt x="2215889" y="619868"/>
                  </a:lnTo>
                  <a:close/>
                </a:path>
                <a:path w="2302509" h="647700">
                  <a:moveTo>
                    <a:pt x="2223245" y="592306"/>
                  </a:moveTo>
                  <a:lnTo>
                    <a:pt x="2215889" y="619868"/>
                  </a:lnTo>
                  <a:lnTo>
                    <a:pt x="2229739" y="623569"/>
                  </a:lnTo>
                  <a:lnTo>
                    <a:pt x="2237104" y="596010"/>
                  </a:lnTo>
                  <a:lnTo>
                    <a:pt x="2223245" y="592306"/>
                  </a:lnTo>
                  <a:close/>
                </a:path>
                <a:path w="2302509" h="647700">
                  <a:moveTo>
                    <a:pt x="2230628" y="564641"/>
                  </a:moveTo>
                  <a:lnTo>
                    <a:pt x="2223245" y="592306"/>
                  </a:lnTo>
                  <a:lnTo>
                    <a:pt x="2237104" y="596010"/>
                  </a:lnTo>
                  <a:lnTo>
                    <a:pt x="2229739" y="623569"/>
                  </a:lnTo>
                  <a:lnTo>
                    <a:pt x="2297216" y="623569"/>
                  </a:lnTo>
                  <a:lnTo>
                    <a:pt x="2230628" y="564641"/>
                  </a:lnTo>
                  <a:close/>
                </a:path>
                <a:path w="2302509" h="647700">
                  <a:moveTo>
                    <a:pt x="7365" y="0"/>
                  </a:moveTo>
                  <a:lnTo>
                    <a:pt x="0" y="27686"/>
                  </a:lnTo>
                  <a:lnTo>
                    <a:pt x="2215889" y="619868"/>
                  </a:lnTo>
                  <a:lnTo>
                    <a:pt x="2223245" y="592306"/>
                  </a:lnTo>
                  <a:lnTo>
                    <a:pt x="7365" y="0"/>
                  </a:lnTo>
                  <a:close/>
                </a:path>
              </a:pathLst>
            </a:custGeom>
            <a:solidFill>
              <a:srgbClr val="00AF50"/>
            </a:solidFill>
          </p:spPr>
          <p:txBody>
            <a:bodyPr wrap="square" lIns="0" tIns="0" rIns="0" bIns="0" rtlCol="0"/>
            <a:lstStyle/>
            <a:p>
              <a:endParaRPr sz="1350"/>
            </a:p>
          </p:txBody>
        </p:sp>
        <p:sp>
          <p:nvSpPr>
            <p:cNvPr id="35" name="object 35"/>
            <p:cNvSpPr/>
            <p:nvPr/>
          </p:nvSpPr>
          <p:spPr>
            <a:xfrm>
              <a:off x="5874384" y="3487166"/>
              <a:ext cx="2300605" cy="281940"/>
            </a:xfrm>
            <a:custGeom>
              <a:avLst/>
              <a:gdLst/>
              <a:ahLst/>
              <a:cxnLst/>
              <a:rect l="l" t="t" r="r" b="b"/>
              <a:pathLst>
                <a:path w="2300604" h="281939">
                  <a:moveTo>
                    <a:pt x="2213352" y="253190"/>
                  </a:moveTo>
                  <a:lnTo>
                    <a:pt x="2210435" y="281559"/>
                  </a:lnTo>
                  <a:lnTo>
                    <a:pt x="2281361" y="254635"/>
                  </a:lnTo>
                  <a:lnTo>
                    <a:pt x="2227580" y="254635"/>
                  </a:lnTo>
                  <a:lnTo>
                    <a:pt x="2213352" y="253190"/>
                  </a:lnTo>
                  <a:close/>
                </a:path>
                <a:path w="2300604" h="281939">
                  <a:moveTo>
                    <a:pt x="2216277" y="224742"/>
                  </a:moveTo>
                  <a:lnTo>
                    <a:pt x="2213352" y="253190"/>
                  </a:lnTo>
                  <a:lnTo>
                    <a:pt x="2227580" y="254635"/>
                  </a:lnTo>
                  <a:lnTo>
                    <a:pt x="2230500" y="226187"/>
                  </a:lnTo>
                  <a:lnTo>
                    <a:pt x="2216277" y="224742"/>
                  </a:lnTo>
                  <a:close/>
                </a:path>
                <a:path w="2300604" h="281939">
                  <a:moveTo>
                    <a:pt x="2219197" y="196342"/>
                  </a:moveTo>
                  <a:lnTo>
                    <a:pt x="2216277" y="224742"/>
                  </a:lnTo>
                  <a:lnTo>
                    <a:pt x="2230500" y="226187"/>
                  </a:lnTo>
                  <a:lnTo>
                    <a:pt x="2227580" y="254635"/>
                  </a:lnTo>
                  <a:lnTo>
                    <a:pt x="2281361" y="254635"/>
                  </a:lnTo>
                  <a:lnTo>
                    <a:pt x="2300096" y="247523"/>
                  </a:lnTo>
                  <a:lnTo>
                    <a:pt x="2219197" y="196342"/>
                  </a:lnTo>
                  <a:close/>
                </a:path>
                <a:path w="2300604" h="281939">
                  <a:moveTo>
                    <a:pt x="2793" y="0"/>
                  </a:moveTo>
                  <a:lnTo>
                    <a:pt x="0" y="28448"/>
                  </a:lnTo>
                  <a:lnTo>
                    <a:pt x="2213352" y="253190"/>
                  </a:lnTo>
                  <a:lnTo>
                    <a:pt x="2216277" y="224742"/>
                  </a:lnTo>
                  <a:lnTo>
                    <a:pt x="2793" y="0"/>
                  </a:lnTo>
                  <a:close/>
                </a:path>
              </a:pathLst>
            </a:custGeom>
            <a:solidFill>
              <a:srgbClr val="006FC0"/>
            </a:solidFill>
          </p:spPr>
          <p:txBody>
            <a:bodyPr wrap="square" lIns="0" tIns="0" rIns="0" bIns="0" rtlCol="0"/>
            <a:lstStyle/>
            <a:p>
              <a:endParaRPr sz="1350"/>
            </a:p>
          </p:txBody>
        </p:sp>
        <p:sp>
          <p:nvSpPr>
            <p:cNvPr id="36" name="object 36"/>
            <p:cNvSpPr/>
            <p:nvPr/>
          </p:nvSpPr>
          <p:spPr>
            <a:xfrm>
              <a:off x="5924803" y="3709416"/>
              <a:ext cx="2251075" cy="492125"/>
            </a:xfrm>
            <a:custGeom>
              <a:avLst/>
              <a:gdLst/>
              <a:ahLst/>
              <a:cxnLst/>
              <a:rect l="l" t="t" r="r" b="b"/>
              <a:pathLst>
                <a:path w="2251075" h="492125">
                  <a:moveTo>
                    <a:pt x="2163878" y="28073"/>
                  </a:moveTo>
                  <a:lnTo>
                    <a:pt x="0" y="463549"/>
                  </a:lnTo>
                  <a:lnTo>
                    <a:pt x="5587" y="491616"/>
                  </a:lnTo>
                  <a:lnTo>
                    <a:pt x="2169495" y="56034"/>
                  </a:lnTo>
                  <a:lnTo>
                    <a:pt x="2163878" y="28073"/>
                  </a:lnTo>
                  <a:close/>
                </a:path>
                <a:path w="2251075" h="492125">
                  <a:moveTo>
                    <a:pt x="2250531" y="25272"/>
                  </a:moveTo>
                  <a:lnTo>
                    <a:pt x="2177796" y="25272"/>
                  </a:lnTo>
                  <a:lnTo>
                    <a:pt x="2183511" y="53212"/>
                  </a:lnTo>
                  <a:lnTo>
                    <a:pt x="2169495" y="56034"/>
                  </a:lnTo>
                  <a:lnTo>
                    <a:pt x="2175129" y="84073"/>
                  </a:lnTo>
                  <a:lnTo>
                    <a:pt x="2250531" y="25272"/>
                  </a:lnTo>
                  <a:close/>
                </a:path>
                <a:path w="2251075" h="492125">
                  <a:moveTo>
                    <a:pt x="2177796" y="25272"/>
                  </a:moveTo>
                  <a:lnTo>
                    <a:pt x="2163878" y="28073"/>
                  </a:lnTo>
                  <a:lnTo>
                    <a:pt x="2169495" y="56034"/>
                  </a:lnTo>
                  <a:lnTo>
                    <a:pt x="2183511" y="53212"/>
                  </a:lnTo>
                  <a:lnTo>
                    <a:pt x="2177796" y="25272"/>
                  </a:lnTo>
                  <a:close/>
                </a:path>
                <a:path w="2251075" h="492125">
                  <a:moveTo>
                    <a:pt x="2158238" y="0"/>
                  </a:moveTo>
                  <a:lnTo>
                    <a:pt x="2163878" y="28073"/>
                  </a:lnTo>
                  <a:lnTo>
                    <a:pt x="2177796" y="25272"/>
                  </a:lnTo>
                  <a:lnTo>
                    <a:pt x="2250531" y="25272"/>
                  </a:lnTo>
                  <a:lnTo>
                    <a:pt x="2250694" y="25145"/>
                  </a:lnTo>
                  <a:lnTo>
                    <a:pt x="2158238" y="0"/>
                  </a:lnTo>
                  <a:close/>
                </a:path>
              </a:pathLst>
            </a:custGeom>
            <a:solidFill>
              <a:srgbClr val="FF3399"/>
            </a:solidFill>
          </p:spPr>
          <p:txBody>
            <a:bodyPr wrap="square" lIns="0" tIns="0" rIns="0" bIns="0" rtlCol="0"/>
            <a:lstStyle/>
            <a:p>
              <a:endParaRPr sz="1350"/>
            </a:p>
          </p:txBody>
        </p:sp>
        <p:sp>
          <p:nvSpPr>
            <p:cNvPr id="37" name="object 37"/>
            <p:cNvSpPr/>
            <p:nvPr/>
          </p:nvSpPr>
          <p:spPr>
            <a:xfrm>
              <a:off x="5922644" y="3724148"/>
              <a:ext cx="2252980" cy="857250"/>
            </a:xfrm>
            <a:custGeom>
              <a:avLst/>
              <a:gdLst/>
              <a:ahLst/>
              <a:cxnLst/>
              <a:rect l="l" t="t" r="r" b="b"/>
              <a:pathLst>
                <a:path w="2252979" h="857250">
                  <a:moveTo>
                    <a:pt x="2167506" y="26789"/>
                  </a:moveTo>
                  <a:lnTo>
                    <a:pt x="0" y="830452"/>
                  </a:lnTo>
                  <a:lnTo>
                    <a:pt x="9905" y="857250"/>
                  </a:lnTo>
                  <a:lnTo>
                    <a:pt x="2177427" y="53627"/>
                  </a:lnTo>
                  <a:lnTo>
                    <a:pt x="2167506" y="26789"/>
                  </a:lnTo>
                  <a:close/>
                </a:path>
                <a:path w="2252979" h="857250">
                  <a:moveTo>
                    <a:pt x="2242149" y="21843"/>
                  </a:moveTo>
                  <a:lnTo>
                    <a:pt x="2180844" y="21843"/>
                  </a:lnTo>
                  <a:lnTo>
                    <a:pt x="2190877" y="48640"/>
                  </a:lnTo>
                  <a:lnTo>
                    <a:pt x="2177427" y="53627"/>
                  </a:lnTo>
                  <a:lnTo>
                    <a:pt x="2187321" y="80390"/>
                  </a:lnTo>
                  <a:lnTo>
                    <a:pt x="2242149" y="21843"/>
                  </a:lnTo>
                  <a:close/>
                </a:path>
                <a:path w="2252979" h="857250">
                  <a:moveTo>
                    <a:pt x="2180844" y="21843"/>
                  </a:moveTo>
                  <a:lnTo>
                    <a:pt x="2167506" y="26789"/>
                  </a:lnTo>
                  <a:lnTo>
                    <a:pt x="2177427" y="53627"/>
                  </a:lnTo>
                  <a:lnTo>
                    <a:pt x="2190877" y="48640"/>
                  </a:lnTo>
                  <a:lnTo>
                    <a:pt x="2180844" y="21843"/>
                  </a:lnTo>
                  <a:close/>
                </a:path>
                <a:path w="2252979" h="857250">
                  <a:moveTo>
                    <a:pt x="2157603" y="0"/>
                  </a:moveTo>
                  <a:lnTo>
                    <a:pt x="2167506" y="26789"/>
                  </a:lnTo>
                  <a:lnTo>
                    <a:pt x="2180844" y="21843"/>
                  </a:lnTo>
                  <a:lnTo>
                    <a:pt x="2242149" y="21843"/>
                  </a:lnTo>
                  <a:lnTo>
                    <a:pt x="2252853" y="10413"/>
                  </a:lnTo>
                  <a:lnTo>
                    <a:pt x="2157603" y="0"/>
                  </a:lnTo>
                  <a:close/>
                </a:path>
              </a:pathLst>
            </a:custGeom>
            <a:solidFill>
              <a:srgbClr val="FF9900"/>
            </a:solidFill>
          </p:spPr>
          <p:txBody>
            <a:bodyPr wrap="square" lIns="0" tIns="0" rIns="0" bIns="0" rtlCol="0"/>
            <a:lstStyle/>
            <a:p>
              <a:endParaRPr sz="1350"/>
            </a:p>
          </p:txBody>
        </p:sp>
        <p:sp>
          <p:nvSpPr>
            <p:cNvPr id="38" name="object 38"/>
            <p:cNvSpPr/>
            <p:nvPr/>
          </p:nvSpPr>
          <p:spPr>
            <a:xfrm>
              <a:off x="5920866" y="3734561"/>
              <a:ext cx="2254885" cy="1227455"/>
            </a:xfrm>
            <a:custGeom>
              <a:avLst/>
              <a:gdLst/>
              <a:ahLst/>
              <a:cxnLst/>
              <a:rect l="l" t="t" r="r" b="b"/>
              <a:pathLst>
                <a:path w="2254884" h="1227454">
                  <a:moveTo>
                    <a:pt x="2172434" y="28143"/>
                  </a:moveTo>
                  <a:lnTo>
                    <a:pt x="0" y="1201927"/>
                  </a:lnTo>
                  <a:lnTo>
                    <a:pt x="13462" y="1226946"/>
                  </a:lnTo>
                  <a:lnTo>
                    <a:pt x="2186023" y="53289"/>
                  </a:lnTo>
                  <a:lnTo>
                    <a:pt x="2172434" y="28143"/>
                  </a:lnTo>
                  <a:close/>
                </a:path>
                <a:path w="2254884" h="1227454">
                  <a:moveTo>
                    <a:pt x="2239681" y="21336"/>
                  </a:moveTo>
                  <a:lnTo>
                    <a:pt x="2185035" y="21336"/>
                  </a:lnTo>
                  <a:lnTo>
                    <a:pt x="2198624" y="46481"/>
                  </a:lnTo>
                  <a:lnTo>
                    <a:pt x="2186023" y="53289"/>
                  </a:lnTo>
                  <a:lnTo>
                    <a:pt x="2199640" y="78486"/>
                  </a:lnTo>
                  <a:lnTo>
                    <a:pt x="2239681" y="21336"/>
                  </a:lnTo>
                  <a:close/>
                </a:path>
                <a:path w="2254884" h="1227454">
                  <a:moveTo>
                    <a:pt x="2185035" y="21336"/>
                  </a:moveTo>
                  <a:lnTo>
                    <a:pt x="2172434" y="28143"/>
                  </a:lnTo>
                  <a:lnTo>
                    <a:pt x="2186023" y="53289"/>
                  </a:lnTo>
                  <a:lnTo>
                    <a:pt x="2198624" y="46481"/>
                  </a:lnTo>
                  <a:lnTo>
                    <a:pt x="2185035" y="21336"/>
                  </a:lnTo>
                  <a:close/>
                </a:path>
                <a:path w="2254884" h="1227454">
                  <a:moveTo>
                    <a:pt x="2254631" y="0"/>
                  </a:moveTo>
                  <a:lnTo>
                    <a:pt x="2158873" y="3048"/>
                  </a:lnTo>
                  <a:lnTo>
                    <a:pt x="2172434" y="28143"/>
                  </a:lnTo>
                  <a:lnTo>
                    <a:pt x="2185035" y="21336"/>
                  </a:lnTo>
                  <a:lnTo>
                    <a:pt x="2239681" y="21336"/>
                  </a:lnTo>
                  <a:lnTo>
                    <a:pt x="2254631" y="0"/>
                  </a:lnTo>
                  <a:close/>
                </a:path>
              </a:pathLst>
            </a:custGeom>
            <a:solidFill>
              <a:srgbClr val="996633"/>
            </a:solidFill>
          </p:spPr>
          <p:txBody>
            <a:bodyPr wrap="square" lIns="0" tIns="0" rIns="0" bIns="0" rtlCol="0"/>
            <a:lstStyle/>
            <a:p>
              <a:endParaRPr sz="1350"/>
            </a:p>
          </p:txBody>
        </p:sp>
        <p:sp>
          <p:nvSpPr>
            <p:cNvPr id="39" name="object 39"/>
            <p:cNvSpPr/>
            <p:nvPr/>
          </p:nvSpPr>
          <p:spPr>
            <a:xfrm>
              <a:off x="5918199" y="3734561"/>
              <a:ext cx="2257425" cy="1987550"/>
            </a:xfrm>
            <a:custGeom>
              <a:avLst/>
              <a:gdLst/>
              <a:ahLst/>
              <a:cxnLst/>
              <a:rect l="l" t="t" r="r" b="b"/>
              <a:pathLst>
                <a:path w="2257425" h="1987550">
                  <a:moveTo>
                    <a:pt x="2183478" y="45857"/>
                  </a:moveTo>
                  <a:lnTo>
                    <a:pt x="0" y="1965706"/>
                  </a:lnTo>
                  <a:lnTo>
                    <a:pt x="18796" y="1987169"/>
                  </a:lnTo>
                  <a:lnTo>
                    <a:pt x="2202377" y="67341"/>
                  </a:lnTo>
                  <a:lnTo>
                    <a:pt x="2183478" y="45857"/>
                  </a:lnTo>
                  <a:close/>
                </a:path>
                <a:path w="2257425" h="1987550">
                  <a:moveTo>
                    <a:pt x="2242488" y="36449"/>
                  </a:moveTo>
                  <a:lnTo>
                    <a:pt x="2194179" y="36449"/>
                  </a:lnTo>
                  <a:lnTo>
                    <a:pt x="2213102" y="57912"/>
                  </a:lnTo>
                  <a:lnTo>
                    <a:pt x="2202377" y="67341"/>
                  </a:lnTo>
                  <a:lnTo>
                    <a:pt x="2221229" y="88773"/>
                  </a:lnTo>
                  <a:lnTo>
                    <a:pt x="2242488" y="36449"/>
                  </a:lnTo>
                  <a:close/>
                </a:path>
                <a:path w="2257425" h="1987550">
                  <a:moveTo>
                    <a:pt x="2194179" y="36449"/>
                  </a:moveTo>
                  <a:lnTo>
                    <a:pt x="2183478" y="45857"/>
                  </a:lnTo>
                  <a:lnTo>
                    <a:pt x="2202377" y="67341"/>
                  </a:lnTo>
                  <a:lnTo>
                    <a:pt x="2213102" y="57912"/>
                  </a:lnTo>
                  <a:lnTo>
                    <a:pt x="2194179" y="36449"/>
                  </a:lnTo>
                  <a:close/>
                </a:path>
                <a:path w="2257425" h="1987550">
                  <a:moveTo>
                    <a:pt x="2257298" y="0"/>
                  </a:moveTo>
                  <a:lnTo>
                    <a:pt x="2164588" y="24383"/>
                  </a:lnTo>
                  <a:lnTo>
                    <a:pt x="2183478" y="45857"/>
                  </a:lnTo>
                  <a:lnTo>
                    <a:pt x="2194179" y="36449"/>
                  </a:lnTo>
                  <a:lnTo>
                    <a:pt x="2242488" y="36449"/>
                  </a:lnTo>
                  <a:lnTo>
                    <a:pt x="2257298" y="0"/>
                  </a:lnTo>
                  <a:close/>
                </a:path>
              </a:pathLst>
            </a:custGeom>
            <a:solidFill>
              <a:srgbClr val="00FFFF"/>
            </a:solidFill>
          </p:spPr>
          <p:txBody>
            <a:bodyPr wrap="square" lIns="0" tIns="0" rIns="0" bIns="0" rtlCol="0"/>
            <a:lstStyle/>
            <a:p>
              <a:endParaRPr sz="1350"/>
            </a:p>
          </p:txBody>
        </p:sp>
        <p:sp>
          <p:nvSpPr>
            <p:cNvPr id="40" name="object 40"/>
            <p:cNvSpPr/>
            <p:nvPr/>
          </p:nvSpPr>
          <p:spPr>
            <a:xfrm>
              <a:off x="5917310" y="3734561"/>
              <a:ext cx="2258695" cy="2320290"/>
            </a:xfrm>
            <a:custGeom>
              <a:avLst/>
              <a:gdLst/>
              <a:ahLst/>
              <a:cxnLst/>
              <a:rect l="l" t="t" r="r" b="b"/>
              <a:pathLst>
                <a:path w="2258695" h="2320290">
                  <a:moveTo>
                    <a:pt x="2188178" y="51486"/>
                  </a:moveTo>
                  <a:lnTo>
                    <a:pt x="0" y="2299843"/>
                  </a:lnTo>
                  <a:lnTo>
                    <a:pt x="20574" y="2319782"/>
                  </a:lnTo>
                  <a:lnTo>
                    <a:pt x="2208645" y="71404"/>
                  </a:lnTo>
                  <a:lnTo>
                    <a:pt x="2188178" y="51486"/>
                  </a:lnTo>
                  <a:close/>
                </a:path>
                <a:path w="2258695" h="2320290">
                  <a:moveTo>
                    <a:pt x="2245040" y="41275"/>
                  </a:moveTo>
                  <a:lnTo>
                    <a:pt x="2198116" y="41275"/>
                  </a:lnTo>
                  <a:lnTo>
                    <a:pt x="2218563" y="61213"/>
                  </a:lnTo>
                  <a:lnTo>
                    <a:pt x="2208645" y="71404"/>
                  </a:lnTo>
                  <a:lnTo>
                    <a:pt x="2229104" y="91312"/>
                  </a:lnTo>
                  <a:lnTo>
                    <a:pt x="2245040" y="41275"/>
                  </a:lnTo>
                  <a:close/>
                </a:path>
                <a:path w="2258695" h="2320290">
                  <a:moveTo>
                    <a:pt x="2198116" y="41275"/>
                  </a:moveTo>
                  <a:lnTo>
                    <a:pt x="2188178" y="51486"/>
                  </a:lnTo>
                  <a:lnTo>
                    <a:pt x="2208645" y="71404"/>
                  </a:lnTo>
                  <a:lnTo>
                    <a:pt x="2218563" y="61213"/>
                  </a:lnTo>
                  <a:lnTo>
                    <a:pt x="2198116" y="41275"/>
                  </a:lnTo>
                  <a:close/>
                </a:path>
                <a:path w="2258695" h="2320290">
                  <a:moveTo>
                    <a:pt x="2258187" y="0"/>
                  </a:moveTo>
                  <a:lnTo>
                    <a:pt x="2167636" y="31495"/>
                  </a:lnTo>
                  <a:lnTo>
                    <a:pt x="2188178" y="51486"/>
                  </a:lnTo>
                  <a:lnTo>
                    <a:pt x="2198116" y="41275"/>
                  </a:lnTo>
                  <a:lnTo>
                    <a:pt x="2245040" y="41275"/>
                  </a:lnTo>
                  <a:lnTo>
                    <a:pt x="2258187" y="0"/>
                  </a:lnTo>
                  <a:close/>
                </a:path>
              </a:pathLst>
            </a:custGeom>
            <a:solidFill>
              <a:srgbClr val="0000FF"/>
            </a:solidFill>
          </p:spPr>
          <p:txBody>
            <a:bodyPr wrap="square" lIns="0" tIns="0" rIns="0" bIns="0" rtlCol="0"/>
            <a:lstStyle/>
            <a:p>
              <a:endParaRPr sz="1350"/>
            </a:p>
          </p:txBody>
        </p:sp>
        <p:sp>
          <p:nvSpPr>
            <p:cNvPr id="41" name="object 41"/>
            <p:cNvSpPr/>
            <p:nvPr/>
          </p:nvSpPr>
          <p:spPr>
            <a:xfrm>
              <a:off x="5916675" y="3734561"/>
              <a:ext cx="2259330" cy="2672080"/>
            </a:xfrm>
            <a:custGeom>
              <a:avLst/>
              <a:gdLst/>
              <a:ahLst/>
              <a:cxnLst/>
              <a:rect l="l" t="t" r="r" b="b"/>
              <a:pathLst>
                <a:path w="2259329" h="2672079">
                  <a:moveTo>
                    <a:pt x="2192591" y="56243"/>
                  </a:moveTo>
                  <a:lnTo>
                    <a:pt x="0" y="2653017"/>
                  </a:lnTo>
                  <a:lnTo>
                    <a:pt x="21844" y="2671457"/>
                  </a:lnTo>
                  <a:lnTo>
                    <a:pt x="2214418" y="74679"/>
                  </a:lnTo>
                  <a:lnTo>
                    <a:pt x="2192591" y="56243"/>
                  </a:lnTo>
                  <a:close/>
                </a:path>
                <a:path w="2259329" h="2672079">
                  <a:moveTo>
                    <a:pt x="2247811" y="45338"/>
                  </a:moveTo>
                  <a:lnTo>
                    <a:pt x="2201799" y="45338"/>
                  </a:lnTo>
                  <a:lnTo>
                    <a:pt x="2223643" y="63754"/>
                  </a:lnTo>
                  <a:lnTo>
                    <a:pt x="2214418" y="74679"/>
                  </a:lnTo>
                  <a:lnTo>
                    <a:pt x="2236216" y="93090"/>
                  </a:lnTo>
                  <a:lnTo>
                    <a:pt x="2247811" y="45338"/>
                  </a:lnTo>
                  <a:close/>
                </a:path>
                <a:path w="2259329" h="2672079">
                  <a:moveTo>
                    <a:pt x="2201799" y="45338"/>
                  </a:moveTo>
                  <a:lnTo>
                    <a:pt x="2192591" y="56243"/>
                  </a:lnTo>
                  <a:lnTo>
                    <a:pt x="2214418" y="74679"/>
                  </a:lnTo>
                  <a:lnTo>
                    <a:pt x="2223643" y="63754"/>
                  </a:lnTo>
                  <a:lnTo>
                    <a:pt x="2201799" y="45338"/>
                  </a:lnTo>
                  <a:close/>
                </a:path>
                <a:path w="2259329" h="2672079">
                  <a:moveTo>
                    <a:pt x="2258822" y="0"/>
                  </a:moveTo>
                  <a:lnTo>
                    <a:pt x="2170810" y="37845"/>
                  </a:lnTo>
                  <a:lnTo>
                    <a:pt x="2192591" y="56243"/>
                  </a:lnTo>
                  <a:lnTo>
                    <a:pt x="2201799" y="45338"/>
                  </a:lnTo>
                  <a:lnTo>
                    <a:pt x="2247811" y="45338"/>
                  </a:lnTo>
                  <a:lnTo>
                    <a:pt x="2258822" y="0"/>
                  </a:lnTo>
                  <a:close/>
                </a:path>
              </a:pathLst>
            </a:custGeom>
            <a:solidFill>
              <a:srgbClr val="FF99CC"/>
            </a:solidFill>
          </p:spPr>
          <p:txBody>
            <a:bodyPr wrap="square" lIns="0" tIns="0" rIns="0" bIns="0" rtlCol="0"/>
            <a:lstStyle/>
            <a:p>
              <a:endParaRPr sz="1350"/>
            </a:p>
          </p:txBody>
        </p:sp>
        <p:sp>
          <p:nvSpPr>
            <p:cNvPr id="42" name="object 42"/>
            <p:cNvSpPr/>
            <p:nvPr/>
          </p:nvSpPr>
          <p:spPr>
            <a:xfrm>
              <a:off x="8180069" y="3501389"/>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CCCCFF"/>
            </a:solidFill>
          </p:spPr>
          <p:txBody>
            <a:bodyPr wrap="square" lIns="0" tIns="0" rIns="0" bIns="0" rtlCol="0"/>
            <a:lstStyle/>
            <a:p>
              <a:endParaRPr sz="1350"/>
            </a:p>
          </p:txBody>
        </p:sp>
        <p:sp>
          <p:nvSpPr>
            <p:cNvPr id="43" name="object 43"/>
            <p:cNvSpPr/>
            <p:nvPr/>
          </p:nvSpPr>
          <p:spPr>
            <a:xfrm>
              <a:off x="8180069" y="3501389"/>
              <a:ext cx="457200" cy="457200"/>
            </a:xfrm>
            <a:custGeom>
              <a:avLst/>
              <a:gdLst/>
              <a:ahLst/>
              <a:cxnLst/>
              <a:rect l="l" t="t" r="r" b="b"/>
              <a:pathLst>
                <a:path w="457200" h="457200">
                  <a:moveTo>
                    <a:pt x="0" y="457200"/>
                  </a:moveTo>
                  <a:lnTo>
                    <a:pt x="457200" y="457200"/>
                  </a:lnTo>
                  <a:lnTo>
                    <a:pt x="457200" y="0"/>
                  </a:lnTo>
                  <a:lnTo>
                    <a:pt x="0" y="0"/>
                  </a:lnTo>
                  <a:lnTo>
                    <a:pt x="0" y="457200"/>
                  </a:lnTo>
                  <a:close/>
                </a:path>
              </a:pathLst>
            </a:custGeom>
            <a:ln w="25400">
              <a:solidFill>
                <a:srgbClr val="9494BB"/>
              </a:solidFill>
            </a:ln>
          </p:spPr>
          <p:txBody>
            <a:bodyPr wrap="square" lIns="0" tIns="0" rIns="0" bIns="0" rtlCol="0"/>
            <a:lstStyle/>
            <a:p>
              <a:endParaRPr sz="1350"/>
            </a:p>
          </p:txBody>
        </p:sp>
      </p:grpSp>
      <p:sp>
        <p:nvSpPr>
          <p:cNvPr id="44" name="object 44"/>
          <p:cNvSpPr txBox="1"/>
          <p:nvPr/>
        </p:nvSpPr>
        <p:spPr>
          <a:xfrm>
            <a:off x="6058186" y="4151909"/>
            <a:ext cx="2707958" cy="1510509"/>
          </a:xfrm>
          <a:prstGeom prst="rect">
            <a:avLst/>
          </a:prstGeom>
        </p:spPr>
        <p:txBody>
          <a:bodyPr vert="horz" wrap="square" lIns="0" tIns="10001" rIns="0" bIns="0" rtlCol="0">
            <a:spAutoFit/>
          </a:bodyPr>
          <a:lstStyle/>
          <a:p>
            <a:pPr marL="9525" marR="3810">
              <a:spcBef>
                <a:spcPts val="79"/>
              </a:spcBef>
            </a:pPr>
            <a:r>
              <a:rPr sz="1950" spc="-19" dirty="0">
                <a:latin typeface="Arial MT"/>
                <a:cs typeface="Arial MT"/>
              </a:rPr>
              <a:t>We </a:t>
            </a:r>
            <a:r>
              <a:rPr sz="1950" dirty="0">
                <a:latin typeface="Arial MT"/>
                <a:cs typeface="Arial MT"/>
              </a:rPr>
              <a:t>may think of </a:t>
            </a:r>
            <a:r>
              <a:rPr sz="1950" spc="4" dirty="0">
                <a:latin typeface="Arial MT"/>
                <a:cs typeface="Arial MT"/>
              </a:rPr>
              <a:t> </a:t>
            </a:r>
            <a:r>
              <a:rPr sz="1950" dirty="0">
                <a:latin typeface="Arial MT"/>
                <a:cs typeface="Arial MT"/>
              </a:rPr>
              <a:t>convolution layer as a </a:t>
            </a:r>
            <a:r>
              <a:rPr sz="1950" spc="4" dirty="0">
                <a:latin typeface="Arial MT"/>
                <a:cs typeface="Arial MT"/>
              </a:rPr>
              <a:t> </a:t>
            </a:r>
            <a:r>
              <a:rPr sz="1950" dirty="0">
                <a:latin typeface="Arial MT"/>
                <a:cs typeface="Arial MT"/>
              </a:rPr>
              <a:t>hidden layer in which </a:t>
            </a:r>
            <a:r>
              <a:rPr sz="1950" spc="4" dirty="0">
                <a:latin typeface="Arial MT"/>
                <a:cs typeface="Arial MT"/>
              </a:rPr>
              <a:t> </a:t>
            </a:r>
            <a:r>
              <a:rPr sz="1950" dirty="0">
                <a:latin typeface="Arial MT"/>
                <a:cs typeface="Arial MT"/>
              </a:rPr>
              <a:t>various inputs share a </a:t>
            </a:r>
            <a:r>
              <a:rPr sz="1950" spc="4" dirty="0">
                <a:latin typeface="Arial MT"/>
                <a:cs typeface="Arial MT"/>
              </a:rPr>
              <a:t> </a:t>
            </a:r>
            <a:r>
              <a:rPr sz="1950" dirty="0">
                <a:latin typeface="Arial MT"/>
                <a:cs typeface="Arial MT"/>
              </a:rPr>
              <a:t>single</a:t>
            </a:r>
            <a:r>
              <a:rPr sz="1950" spc="-26" dirty="0">
                <a:latin typeface="Arial MT"/>
                <a:cs typeface="Arial MT"/>
              </a:rPr>
              <a:t> </a:t>
            </a:r>
            <a:r>
              <a:rPr sz="1950" dirty="0">
                <a:latin typeface="Arial MT"/>
                <a:cs typeface="Arial MT"/>
              </a:rPr>
              <a:t>weight</a:t>
            </a:r>
            <a:r>
              <a:rPr sz="1950" spc="-15" dirty="0">
                <a:latin typeface="Arial MT"/>
                <a:cs typeface="Arial MT"/>
              </a:rPr>
              <a:t> </a:t>
            </a:r>
            <a:r>
              <a:rPr sz="1950" spc="-11" dirty="0">
                <a:latin typeface="Arial MT"/>
                <a:cs typeface="Arial MT"/>
              </a:rPr>
              <a:t>parameter.</a:t>
            </a:r>
            <a:endParaRPr sz="1950">
              <a:latin typeface="Arial MT"/>
              <a:cs typeface="Arial MT"/>
            </a:endParaRPr>
          </a:p>
        </p:txBody>
      </p:sp>
      <p:sp>
        <p:nvSpPr>
          <p:cNvPr id="47" name="object 47"/>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85</a:t>
            </a:fld>
            <a:endParaRPr sz="750">
              <a:latin typeface="Arial MT"/>
              <a:cs typeface="Arial MT"/>
            </a:endParaRPr>
          </a:p>
        </p:txBody>
      </p:sp>
      <p:sp>
        <p:nvSpPr>
          <p:cNvPr id="5" name="Title 1">
            <a:extLst>
              <a:ext uri="{FF2B5EF4-FFF2-40B4-BE49-F238E27FC236}">
                <a16:creationId xmlns:a16="http://schemas.microsoft.com/office/drawing/2014/main" id="{09D6E0F7-8A28-DD15-1B27-A7BAB88ABDF4}"/>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46" name="Footer Placeholder 45"/>
          <p:cNvSpPr>
            <a:spLocks noGrp="1"/>
          </p:cNvSpPr>
          <p:nvPr>
            <p:ph type="ftr" sz="quarter" idx="11"/>
          </p:nvPr>
        </p:nvSpPr>
        <p:spPr/>
        <p:txBody>
          <a:bodyPr/>
          <a:lstStyle/>
          <a:p>
            <a:r>
              <a:rPr lang="it-IT"/>
              <a:t>Ms.Shivani Sharma              COMPUTER VISION  UNIT- 1</a:t>
            </a:r>
            <a:endParaRPr lang="en-IN"/>
          </a:p>
        </p:txBody>
      </p:sp>
      <p:sp>
        <p:nvSpPr>
          <p:cNvPr id="48" name="Slide Number Placeholder 47"/>
          <p:cNvSpPr>
            <a:spLocks noGrp="1"/>
          </p:cNvSpPr>
          <p:nvPr>
            <p:ph type="sldNum" sz="quarter" idx="12"/>
          </p:nvPr>
        </p:nvSpPr>
        <p:spPr/>
        <p:txBody>
          <a:bodyPr/>
          <a:lstStyle/>
          <a:p>
            <a:fld id="{948C9BFC-5A87-4A3D-9E47-B247C20123F2}" type="slidenum">
              <a:rPr lang="en-IN" smtClean="0"/>
              <a:t>85</a:t>
            </a:fld>
            <a:endParaRPr lang="en-I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99194" y="4250245"/>
            <a:ext cx="1861185" cy="293370"/>
          </a:xfrm>
          <a:custGeom>
            <a:avLst/>
            <a:gdLst/>
            <a:ahLst/>
            <a:cxnLst/>
            <a:rect l="l" t="t" r="r" b="b"/>
            <a:pathLst>
              <a:path w="2481579" h="391160">
                <a:moveTo>
                  <a:pt x="0" y="0"/>
                </a:moveTo>
                <a:lnTo>
                  <a:pt x="2481579" y="391032"/>
                </a:lnTo>
              </a:path>
            </a:pathLst>
          </a:custGeom>
          <a:ln w="28575">
            <a:solidFill>
              <a:srgbClr val="FFC000"/>
            </a:solidFill>
            <a:prstDash val="lgDash"/>
          </a:ln>
        </p:spPr>
        <p:txBody>
          <a:bodyPr wrap="square" lIns="0" tIns="0" rIns="0" bIns="0" rtlCol="0"/>
          <a:lstStyle/>
          <a:p>
            <a:endParaRPr sz="1350"/>
          </a:p>
        </p:txBody>
      </p:sp>
      <p:pic>
        <p:nvPicPr>
          <p:cNvPr id="3" name="object 3"/>
          <p:cNvPicPr/>
          <p:nvPr/>
        </p:nvPicPr>
        <p:blipFill>
          <a:blip r:embed="rId2" cstate="print"/>
          <a:stretch>
            <a:fillRect/>
          </a:stretch>
        </p:blipFill>
        <p:spPr>
          <a:xfrm>
            <a:off x="2011552" y="1266297"/>
            <a:ext cx="5147755" cy="387213"/>
          </a:xfrm>
          <a:prstGeom prst="rect">
            <a:avLst/>
          </a:prstGeom>
        </p:spPr>
      </p:pic>
      <p:sp>
        <p:nvSpPr>
          <p:cNvPr id="19" name="object 19"/>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grpSp>
        <p:nvGrpSpPr>
          <p:cNvPr id="5" name="object 5"/>
          <p:cNvGrpSpPr/>
          <p:nvPr/>
        </p:nvGrpSpPr>
        <p:grpSpPr>
          <a:xfrm>
            <a:off x="1544192" y="3273551"/>
            <a:ext cx="3030855" cy="2483168"/>
            <a:chOff x="2058923" y="3221735"/>
            <a:chExt cx="4041140" cy="3310890"/>
          </a:xfrm>
        </p:grpSpPr>
        <p:pic>
          <p:nvPicPr>
            <p:cNvPr id="6" name="object 6"/>
            <p:cNvPicPr/>
            <p:nvPr/>
          </p:nvPicPr>
          <p:blipFill>
            <a:blip r:embed="rId3" cstate="print"/>
            <a:stretch>
              <a:fillRect/>
            </a:stretch>
          </p:blipFill>
          <p:spPr>
            <a:xfrm>
              <a:off x="2058923" y="3447287"/>
              <a:ext cx="1747266" cy="3085338"/>
            </a:xfrm>
            <a:prstGeom prst="rect">
              <a:avLst/>
            </a:prstGeom>
          </p:spPr>
        </p:pic>
        <p:pic>
          <p:nvPicPr>
            <p:cNvPr id="7" name="object 7"/>
            <p:cNvPicPr/>
            <p:nvPr/>
          </p:nvPicPr>
          <p:blipFill>
            <a:blip r:embed="rId4" cstate="print"/>
            <a:stretch>
              <a:fillRect/>
            </a:stretch>
          </p:blipFill>
          <p:spPr>
            <a:xfrm>
              <a:off x="2249423" y="3371087"/>
              <a:ext cx="1747266" cy="3085338"/>
            </a:xfrm>
            <a:prstGeom prst="rect">
              <a:avLst/>
            </a:prstGeom>
          </p:spPr>
        </p:pic>
        <p:pic>
          <p:nvPicPr>
            <p:cNvPr id="8" name="object 8"/>
            <p:cNvPicPr/>
            <p:nvPr/>
          </p:nvPicPr>
          <p:blipFill>
            <a:blip r:embed="rId5" cstate="print"/>
            <a:stretch>
              <a:fillRect/>
            </a:stretch>
          </p:blipFill>
          <p:spPr>
            <a:xfrm>
              <a:off x="2439923" y="3221735"/>
              <a:ext cx="1747266" cy="3085338"/>
            </a:xfrm>
            <a:prstGeom prst="rect">
              <a:avLst/>
            </a:prstGeom>
          </p:spPr>
        </p:pic>
        <p:pic>
          <p:nvPicPr>
            <p:cNvPr id="9" name="object 9"/>
            <p:cNvPicPr/>
            <p:nvPr/>
          </p:nvPicPr>
          <p:blipFill>
            <a:blip r:embed="rId6" cstate="print"/>
            <a:stretch>
              <a:fillRect/>
            </a:stretch>
          </p:blipFill>
          <p:spPr>
            <a:xfrm>
              <a:off x="5233416" y="4488179"/>
              <a:ext cx="714019" cy="1256538"/>
            </a:xfrm>
            <a:prstGeom prst="rect">
              <a:avLst/>
            </a:prstGeom>
          </p:spPr>
        </p:pic>
        <p:pic>
          <p:nvPicPr>
            <p:cNvPr id="10" name="object 10"/>
            <p:cNvPicPr/>
            <p:nvPr/>
          </p:nvPicPr>
          <p:blipFill>
            <a:blip r:embed="rId7" cstate="print"/>
            <a:stretch>
              <a:fillRect/>
            </a:stretch>
          </p:blipFill>
          <p:spPr>
            <a:xfrm>
              <a:off x="5309616" y="4457699"/>
              <a:ext cx="713993" cy="1256538"/>
            </a:xfrm>
            <a:prstGeom prst="rect">
              <a:avLst/>
            </a:prstGeom>
          </p:spPr>
        </p:pic>
        <p:pic>
          <p:nvPicPr>
            <p:cNvPr id="11" name="object 11"/>
            <p:cNvPicPr/>
            <p:nvPr/>
          </p:nvPicPr>
          <p:blipFill>
            <a:blip r:embed="rId7" cstate="print"/>
            <a:stretch>
              <a:fillRect/>
            </a:stretch>
          </p:blipFill>
          <p:spPr>
            <a:xfrm>
              <a:off x="5385815" y="4398263"/>
              <a:ext cx="713993" cy="1256538"/>
            </a:xfrm>
            <a:prstGeom prst="rect">
              <a:avLst/>
            </a:prstGeom>
          </p:spPr>
        </p:pic>
      </p:grpSp>
      <p:sp>
        <p:nvSpPr>
          <p:cNvPr id="12" name="object 12"/>
          <p:cNvSpPr txBox="1"/>
          <p:nvPr/>
        </p:nvSpPr>
        <p:spPr>
          <a:xfrm>
            <a:off x="506730" y="1748219"/>
            <a:ext cx="8008620" cy="3793635"/>
          </a:xfrm>
          <a:prstGeom prst="rect">
            <a:avLst/>
          </a:prstGeom>
        </p:spPr>
        <p:txBody>
          <a:bodyPr vert="horz" wrap="square" lIns="0" tIns="9049" rIns="0" bIns="0" rtlCol="0">
            <a:spAutoFit/>
          </a:bodyPr>
          <a:lstStyle/>
          <a:p>
            <a:pPr marL="276225" marR="561499" indent="-257175">
              <a:spcBef>
                <a:spcPts val="71"/>
              </a:spcBef>
              <a:buClr>
                <a:srgbClr val="6A6AFF"/>
              </a:buClr>
              <a:buFont typeface="Wingdings"/>
              <a:buChar char=""/>
              <a:tabLst>
                <a:tab pos="276225" algn="l"/>
              </a:tabLst>
            </a:pPr>
            <a:r>
              <a:rPr sz="2100" spc="-4" dirty="0">
                <a:latin typeface="Arial MT"/>
                <a:cs typeface="Arial MT"/>
              </a:rPr>
              <a:t>In case</a:t>
            </a:r>
            <a:r>
              <a:rPr sz="2100" spc="8" dirty="0">
                <a:latin typeface="Arial MT"/>
                <a:cs typeface="Arial MT"/>
              </a:rPr>
              <a:t> </a:t>
            </a:r>
            <a:r>
              <a:rPr sz="2100" spc="-4" dirty="0">
                <a:latin typeface="Arial MT"/>
                <a:cs typeface="Arial MT"/>
              </a:rPr>
              <a:t>of an</a:t>
            </a:r>
            <a:r>
              <a:rPr sz="2100" spc="8" dirty="0">
                <a:latin typeface="Arial MT"/>
                <a:cs typeface="Arial MT"/>
              </a:rPr>
              <a:t> </a:t>
            </a:r>
            <a:r>
              <a:rPr sz="2100" spc="-4" dirty="0">
                <a:latin typeface="Arial MT"/>
                <a:cs typeface="Arial MT"/>
              </a:rPr>
              <a:t>image</a:t>
            </a:r>
            <a:r>
              <a:rPr sz="2100" spc="15" dirty="0">
                <a:latin typeface="Arial MT"/>
                <a:cs typeface="Arial MT"/>
              </a:rPr>
              <a:t> </a:t>
            </a:r>
            <a:r>
              <a:rPr sz="2100" spc="-4" dirty="0">
                <a:latin typeface="Arial MT"/>
                <a:cs typeface="Arial MT"/>
              </a:rPr>
              <a:t>with</a:t>
            </a:r>
            <a:r>
              <a:rPr sz="2100" spc="4" dirty="0">
                <a:latin typeface="Arial MT"/>
                <a:cs typeface="Arial MT"/>
              </a:rPr>
              <a:t> </a:t>
            </a:r>
            <a:r>
              <a:rPr sz="2100" spc="-4" dirty="0">
                <a:latin typeface="Arial MT"/>
                <a:cs typeface="Arial MT"/>
              </a:rPr>
              <a:t>RGB</a:t>
            </a:r>
            <a:r>
              <a:rPr sz="2100" dirty="0">
                <a:latin typeface="Arial MT"/>
                <a:cs typeface="Arial MT"/>
              </a:rPr>
              <a:t> channels,</a:t>
            </a:r>
            <a:r>
              <a:rPr sz="2100" spc="4" dirty="0">
                <a:latin typeface="Arial MT"/>
                <a:cs typeface="Arial MT"/>
              </a:rPr>
              <a:t> </a:t>
            </a:r>
            <a:r>
              <a:rPr sz="2100" dirty="0">
                <a:latin typeface="Arial MT"/>
                <a:cs typeface="Arial MT"/>
              </a:rPr>
              <a:t>perform</a:t>
            </a:r>
            <a:r>
              <a:rPr sz="2100" spc="15" dirty="0">
                <a:latin typeface="Arial MT"/>
                <a:cs typeface="Arial MT"/>
              </a:rPr>
              <a:t> </a:t>
            </a:r>
            <a:r>
              <a:rPr sz="2100" spc="-4" dirty="0">
                <a:latin typeface="Arial MT"/>
                <a:cs typeface="Arial MT"/>
              </a:rPr>
              <a:t>convolution </a:t>
            </a:r>
            <a:r>
              <a:rPr sz="2100" spc="-574" dirty="0">
                <a:latin typeface="Arial MT"/>
                <a:cs typeface="Arial MT"/>
              </a:rPr>
              <a:t> </a:t>
            </a:r>
            <a:r>
              <a:rPr sz="2100" spc="-4" dirty="0">
                <a:latin typeface="Arial MT"/>
                <a:cs typeface="Arial MT"/>
              </a:rPr>
              <a:t>operation</a:t>
            </a:r>
            <a:r>
              <a:rPr sz="2100" spc="8" dirty="0">
                <a:latin typeface="Arial MT"/>
                <a:cs typeface="Arial MT"/>
              </a:rPr>
              <a:t> </a:t>
            </a:r>
            <a:r>
              <a:rPr sz="2100" spc="-4" dirty="0">
                <a:latin typeface="Arial MT"/>
                <a:cs typeface="Arial MT"/>
              </a:rPr>
              <a:t>on</a:t>
            </a:r>
            <a:r>
              <a:rPr sz="2100" spc="4" dirty="0">
                <a:latin typeface="Arial MT"/>
                <a:cs typeface="Arial MT"/>
              </a:rPr>
              <a:t> </a:t>
            </a:r>
            <a:r>
              <a:rPr sz="2100" dirty="0">
                <a:latin typeface="Arial MT"/>
                <a:cs typeface="Arial MT"/>
              </a:rPr>
              <a:t>each</a:t>
            </a:r>
            <a:r>
              <a:rPr sz="2100" spc="4" dirty="0">
                <a:latin typeface="Arial MT"/>
                <a:cs typeface="Arial MT"/>
              </a:rPr>
              <a:t> </a:t>
            </a:r>
            <a:r>
              <a:rPr sz="2100" dirty="0">
                <a:latin typeface="Arial MT"/>
                <a:cs typeface="Arial MT"/>
              </a:rPr>
              <a:t>channel.</a:t>
            </a:r>
            <a:endParaRPr sz="2100">
              <a:latin typeface="Arial MT"/>
              <a:cs typeface="Arial MT"/>
            </a:endParaRPr>
          </a:p>
          <a:p>
            <a:pPr marL="276225" indent="-257175">
              <a:spcBef>
                <a:spcPts val="503"/>
              </a:spcBef>
              <a:buClr>
                <a:srgbClr val="6A6AFF"/>
              </a:buClr>
              <a:buFont typeface="Wingdings"/>
              <a:buChar char=""/>
              <a:tabLst>
                <a:tab pos="276225" algn="l"/>
              </a:tabLst>
            </a:pPr>
            <a:r>
              <a:rPr sz="2100" spc="-4" dirty="0">
                <a:latin typeface="Arial MT"/>
                <a:cs typeface="Arial MT"/>
              </a:rPr>
              <a:t>Make</a:t>
            </a:r>
            <a:r>
              <a:rPr sz="2100" dirty="0">
                <a:latin typeface="Arial MT"/>
                <a:cs typeface="Arial MT"/>
              </a:rPr>
              <a:t> three</a:t>
            </a:r>
            <a:r>
              <a:rPr sz="2100" spc="4" dirty="0">
                <a:latin typeface="Arial MT"/>
                <a:cs typeface="Arial MT"/>
              </a:rPr>
              <a:t> </a:t>
            </a:r>
            <a:r>
              <a:rPr sz="2100" dirty="0">
                <a:latin typeface="Arial MT"/>
                <a:cs typeface="Arial MT"/>
              </a:rPr>
              <a:t>copies of </a:t>
            </a:r>
            <a:r>
              <a:rPr sz="2100" spc="-4" dirty="0">
                <a:latin typeface="Arial MT"/>
                <a:cs typeface="Arial MT"/>
              </a:rPr>
              <a:t>the</a:t>
            </a:r>
            <a:r>
              <a:rPr sz="2100" dirty="0">
                <a:latin typeface="Arial MT"/>
                <a:cs typeface="Arial MT"/>
              </a:rPr>
              <a:t> filter </a:t>
            </a:r>
            <a:r>
              <a:rPr sz="2100" spc="-4" dirty="0">
                <a:latin typeface="Arial MT"/>
                <a:cs typeface="Arial MT"/>
              </a:rPr>
              <a:t>and</a:t>
            </a:r>
            <a:r>
              <a:rPr sz="2100" dirty="0">
                <a:latin typeface="Arial MT"/>
                <a:cs typeface="Arial MT"/>
              </a:rPr>
              <a:t> </a:t>
            </a:r>
            <a:r>
              <a:rPr sz="2100" spc="-4" dirty="0">
                <a:latin typeface="Arial MT"/>
                <a:cs typeface="Arial MT"/>
              </a:rPr>
              <a:t>apply</a:t>
            </a:r>
            <a:r>
              <a:rPr sz="2100" spc="4" dirty="0">
                <a:latin typeface="Arial MT"/>
                <a:cs typeface="Arial MT"/>
              </a:rPr>
              <a:t> </a:t>
            </a:r>
            <a:r>
              <a:rPr sz="2100" dirty="0">
                <a:latin typeface="Arial MT"/>
                <a:cs typeface="Arial MT"/>
              </a:rPr>
              <a:t>convolution operation.</a:t>
            </a:r>
            <a:endParaRPr sz="2100">
              <a:latin typeface="Arial MT"/>
              <a:cs typeface="Arial MT"/>
            </a:endParaRPr>
          </a:p>
          <a:p>
            <a:pPr marL="4490085" marR="50959">
              <a:spcBef>
                <a:spcPts val="1174"/>
              </a:spcBef>
            </a:pPr>
            <a:r>
              <a:rPr sz="2100" spc="-68" dirty="0">
                <a:latin typeface="Arial MT"/>
                <a:cs typeface="Arial MT"/>
              </a:rPr>
              <a:t>You</a:t>
            </a:r>
            <a:r>
              <a:rPr sz="2100" spc="-8" dirty="0">
                <a:latin typeface="Arial MT"/>
                <a:cs typeface="Arial MT"/>
              </a:rPr>
              <a:t> </a:t>
            </a:r>
            <a:r>
              <a:rPr sz="2100" spc="-4" dirty="0">
                <a:latin typeface="Arial MT"/>
                <a:cs typeface="Arial MT"/>
              </a:rPr>
              <a:t>will </a:t>
            </a:r>
            <a:r>
              <a:rPr sz="2100" dirty="0">
                <a:latin typeface="Arial MT"/>
                <a:cs typeface="Arial MT"/>
              </a:rPr>
              <a:t>get</a:t>
            </a:r>
            <a:r>
              <a:rPr sz="2100" spc="-11" dirty="0">
                <a:latin typeface="Arial MT"/>
                <a:cs typeface="Arial MT"/>
              </a:rPr>
              <a:t> </a:t>
            </a:r>
            <a:r>
              <a:rPr sz="2100" dirty="0">
                <a:latin typeface="Arial MT"/>
                <a:cs typeface="Arial MT"/>
              </a:rPr>
              <a:t>three</a:t>
            </a:r>
            <a:r>
              <a:rPr sz="2100" spc="-15" dirty="0">
                <a:latin typeface="Arial MT"/>
                <a:cs typeface="Arial MT"/>
              </a:rPr>
              <a:t> </a:t>
            </a:r>
            <a:r>
              <a:rPr sz="2100" dirty="0">
                <a:latin typeface="Arial MT"/>
                <a:cs typeface="Arial MT"/>
              </a:rPr>
              <a:t>values,</a:t>
            </a:r>
            <a:r>
              <a:rPr sz="2100" spc="-11" dirty="0">
                <a:latin typeface="Arial MT"/>
                <a:cs typeface="Arial MT"/>
              </a:rPr>
              <a:t> </a:t>
            </a:r>
            <a:r>
              <a:rPr sz="2100" spc="-4" dirty="0">
                <a:latin typeface="Arial MT"/>
                <a:cs typeface="Arial MT"/>
              </a:rPr>
              <a:t>one </a:t>
            </a:r>
            <a:r>
              <a:rPr sz="2100" spc="-574" dirty="0">
                <a:latin typeface="Arial MT"/>
                <a:cs typeface="Arial MT"/>
              </a:rPr>
              <a:t> </a:t>
            </a:r>
            <a:r>
              <a:rPr sz="2100" spc="-4" dirty="0">
                <a:latin typeface="Arial MT"/>
                <a:cs typeface="Arial MT"/>
              </a:rPr>
              <a:t>for each</a:t>
            </a:r>
            <a:r>
              <a:rPr sz="2100" dirty="0">
                <a:latin typeface="Arial MT"/>
                <a:cs typeface="Arial MT"/>
              </a:rPr>
              <a:t> channel.</a:t>
            </a:r>
            <a:endParaRPr sz="2100">
              <a:latin typeface="Arial MT"/>
              <a:cs typeface="Arial MT"/>
            </a:endParaRPr>
          </a:p>
          <a:p>
            <a:pPr marL="4490085">
              <a:tabLst>
                <a:tab pos="5008721" algn="l"/>
              </a:tabLst>
            </a:pPr>
            <a:r>
              <a:rPr sz="2100" spc="-4" dirty="0">
                <a:latin typeface="Arial MT"/>
                <a:cs typeface="Arial MT"/>
              </a:rPr>
              <a:t>Let	</a:t>
            </a:r>
            <a:r>
              <a:rPr sz="2100" spc="-4" dirty="0">
                <a:latin typeface="Cambria Math"/>
                <a:cs typeface="Cambria Math"/>
              </a:rPr>
              <a:t>x</a:t>
            </a:r>
            <a:r>
              <a:rPr sz="2100" spc="124" dirty="0">
                <a:latin typeface="Cambria Math"/>
                <a:cs typeface="Cambria Math"/>
              </a:rPr>
              <a:t> </a:t>
            </a:r>
            <a:r>
              <a:rPr sz="2100" spc="-4" dirty="0">
                <a:latin typeface="Cambria Math"/>
                <a:cs typeface="Cambria Math"/>
              </a:rPr>
              <a:t>=</a:t>
            </a:r>
            <a:r>
              <a:rPr sz="2100" spc="109" dirty="0">
                <a:latin typeface="Cambria Math"/>
                <a:cs typeface="Cambria Math"/>
              </a:rPr>
              <a:t> </a:t>
            </a:r>
            <a:r>
              <a:rPr sz="2100" spc="-4" dirty="0">
                <a:latin typeface="Cambria Math"/>
                <a:cs typeface="Cambria Math"/>
              </a:rPr>
              <a:t>(</a:t>
            </a:r>
            <a:r>
              <a:rPr sz="2100" spc="49" dirty="0">
                <a:latin typeface="Cambria Math"/>
                <a:cs typeface="Cambria Math"/>
              </a:rPr>
              <a:t>𝑟</a:t>
            </a:r>
            <a:r>
              <a:rPr sz="2100" spc="-4" dirty="0">
                <a:latin typeface="Cambria Math"/>
                <a:cs typeface="Cambria Math"/>
              </a:rPr>
              <a:t>,</a:t>
            </a:r>
            <a:r>
              <a:rPr sz="2100" spc="-113" dirty="0">
                <a:latin typeface="Cambria Math"/>
                <a:cs typeface="Cambria Math"/>
              </a:rPr>
              <a:t> </a:t>
            </a:r>
            <a:r>
              <a:rPr sz="2100" spc="23" dirty="0">
                <a:latin typeface="Cambria Math"/>
                <a:cs typeface="Cambria Math"/>
              </a:rPr>
              <a:t>𝑔</a:t>
            </a:r>
            <a:r>
              <a:rPr sz="2100" spc="-4" dirty="0">
                <a:latin typeface="Cambria Math"/>
                <a:cs typeface="Cambria Math"/>
              </a:rPr>
              <a:t>,</a:t>
            </a:r>
            <a:r>
              <a:rPr sz="2100" spc="-113" dirty="0">
                <a:latin typeface="Cambria Math"/>
                <a:cs typeface="Cambria Math"/>
              </a:rPr>
              <a:t> </a:t>
            </a:r>
            <a:r>
              <a:rPr sz="2100" spc="41" dirty="0">
                <a:latin typeface="Cambria Math"/>
                <a:cs typeface="Cambria Math"/>
              </a:rPr>
              <a:t>𝑏</a:t>
            </a:r>
            <a:r>
              <a:rPr sz="2100" spc="-4" dirty="0">
                <a:latin typeface="Cambria Math"/>
                <a:cs typeface="Cambria Math"/>
              </a:rPr>
              <a:t>)</a:t>
            </a:r>
            <a:endParaRPr sz="2100">
              <a:latin typeface="Cambria Math"/>
              <a:cs typeface="Cambria Math"/>
            </a:endParaRPr>
          </a:p>
          <a:p>
            <a:pPr>
              <a:spcBef>
                <a:spcPts val="15"/>
              </a:spcBef>
            </a:pPr>
            <a:endParaRPr sz="2138">
              <a:latin typeface="Cambria Math"/>
              <a:cs typeface="Cambria Math"/>
            </a:endParaRPr>
          </a:p>
          <a:p>
            <a:pPr marL="4490085" marR="13335"/>
            <a:r>
              <a:rPr sz="2100" spc="-11" dirty="0">
                <a:latin typeface="Cambria Math"/>
                <a:cs typeface="Cambria Math"/>
              </a:rPr>
              <a:t>Add</a:t>
            </a:r>
            <a:r>
              <a:rPr sz="2100" spc="-8" dirty="0">
                <a:latin typeface="Cambria Math"/>
                <a:cs typeface="Cambria Math"/>
              </a:rPr>
              <a:t> </a:t>
            </a:r>
            <a:r>
              <a:rPr sz="2100" spc="-4" dirty="0">
                <a:latin typeface="Cambria Math"/>
                <a:cs typeface="Cambria Math"/>
              </a:rPr>
              <a:t>all</a:t>
            </a:r>
            <a:r>
              <a:rPr sz="2100" dirty="0">
                <a:latin typeface="Cambria Math"/>
                <a:cs typeface="Cambria Math"/>
              </a:rPr>
              <a:t> </a:t>
            </a:r>
            <a:r>
              <a:rPr sz="2100" spc="-11" dirty="0">
                <a:latin typeface="Cambria Math"/>
                <a:cs typeface="Cambria Math"/>
              </a:rPr>
              <a:t>three</a:t>
            </a:r>
            <a:r>
              <a:rPr sz="2100" spc="-8" dirty="0">
                <a:latin typeface="Cambria Math"/>
                <a:cs typeface="Cambria Math"/>
              </a:rPr>
              <a:t> </a:t>
            </a:r>
            <a:r>
              <a:rPr sz="2100" spc="-11" dirty="0">
                <a:latin typeface="Cambria Math"/>
                <a:cs typeface="Cambria Math"/>
              </a:rPr>
              <a:t>values</a:t>
            </a:r>
            <a:r>
              <a:rPr sz="2100" spc="-4" dirty="0">
                <a:latin typeface="Cambria Math"/>
                <a:cs typeface="Cambria Math"/>
              </a:rPr>
              <a:t> </a:t>
            </a:r>
            <a:r>
              <a:rPr sz="2100" dirty="0">
                <a:latin typeface="Cambria Math"/>
                <a:cs typeface="Cambria Math"/>
              </a:rPr>
              <a:t>of</a:t>
            </a:r>
            <a:r>
              <a:rPr sz="2100" spc="-15" dirty="0">
                <a:latin typeface="Cambria Math"/>
                <a:cs typeface="Cambria Math"/>
              </a:rPr>
              <a:t> </a:t>
            </a:r>
            <a:r>
              <a:rPr sz="2100" spc="-4" dirty="0">
                <a:latin typeface="Cambria Math"/>
                <a:cs typeface="Cambria Math"/>
              </a:rPr>
              <a:t>filter </a:t>
            </a:r>
            <a:r>
              <a:rPr sz="2100" dirty="0">
                <a:latin typeface="Cambria Math"/>
                <a:cs typeface="Cambria Math"/>
              </a:rPr>
              <a:t> </a:t>
            </a:r>
            <a:r>
              <a:rPr sz="2100" spc="-4" dirty="0">
                <a:latin typeface="Cambria Math"/>
                <a:cs typeface="Cambria Math"/>
              </a:rPr>
              <a:t>mapping</a:t>
            </a:r>
            <a:r>
              <a:rPr sz="2100" spc="-11" dirty="0">
                <a:latin typeface="Cambria Math"/>
                <a:cs typeface="Cambria Math"/>
              </a:rPr>
              <a:t> to</a:t>
            </a:r>
            <a:r>
              <a:rPr sz="2100" spc="-8" dirty="0">
                <a:latin typeface="Cambria Math"/>
                <a:cs typeface="Cambria Math"/>
              </a:rPr>
              <a:t> get</a:t>
            </a:r>
            <a:r>
              <a:rPr sz="2100" dirty="0">
                <a:latin typeface="Cambria Math"/>
                <a:cs typeface="Cambria Math"/>
              </a:rPr>
              <a:t> </a:t>
            </a:r>
            <a:r>
              <a:rPr sz="2100" spc="-4" dirty="0">
                <a:latin typeface="Cambria Math"/>
                <a:cs typeface="Cambria Math"/>
              </a:rPr>
              <a:t>a</a:t>
            </a:r>
            <a:r>
              <a:rPr sz="2100" spc="-15" dirty="0">
                <a:latin typeface="Cambria Math"/>
                <a:cs typeface="Cambria Math"/>
              </a:rPr>
              <a:t> </a:t>
            </a:r>
            <a:r>
              <a:rPr sz="2100" spc="-8" dirty="0">
                <a:latin typeface="Cambria Math"/>
                <a:cs typeface="Cambria Math"/>
              </a:rPr>
              <a:t>single</a:t>
            </a:r>
            <a:r>
              <a:rPr sz="2100" spc="-4" dirty="0">
                <a:latin typeface="Cambria Math"/>
                <a:cs typeface="Cambria Math"/>
              </a:rPr>
              <a:t> </a:t>
            </a:r>
            <a:r>
              <a:rPr sz="2100" dirty="0">
                <a:latin typeface="Cambria Math"/>
                <a:cs typeface="Cambria Math"/>
              </a:rPr>
              <a:t>output.</a:t>
            </a:r>
            <a:endParaRPr sz="2100">
              <a:latin typeface="Cambria Math"/>
              <a:cs typeface="Cambria Math"/>
            </a:endParaRPr>
          </a:p>
          <a:p>
            <a:pPr>
              <a:spcBef>
                <a:spcPts val="15"/>
              </a:spcBef>
            </a:pPr>
            <a:endParaRPr sz="2138">
              <a:latin typeface="Cambria Math"/>
              <a:cs typeface="Cambria Math"/>
            </a:endParaRPr>
          </a:p>
          <a:p>
            <a:pPr marL="4490085">
              <a:spcBef>
                <a:spcPts val="4"/>
              </a:spcBef>
              <a:tabLst>
                <a:tab pos="5451157" algn="l"/>
              </a:tabLst>
            </a:pPr>
            <a:r>
              <a:rPr sz="2100" spc="90" dirty="0">
                <a:latin typeface="Cambria Math"/>
                <a:cs typeface="Cambria Math"/>
              </a:rPr>
              <a:t>𝑊</a:t>
            </a:r>
            <a:r>
              <a:rPr sz="2306" spc="134" baseline="27100" dirty="0">
                <a:latin typeface="Cambria Math"/>
                <a:cs typeface="Cambria Math"/>
              </a:rPr>
              <a:t>𝑇</a:t>
            </a:r>
            <a:r>
              <a:rPr sz="2100" spc="90" dirty="0">
                <a:latin typeface="Cambria Math"/>
                <a:cs typeface="Cambria Math"/>
              </a:rPr>
              <a:t>𝑥</a:t>
            </a:r>
            <a:r>
              <a:rPr sz="2100" spc="188" dirty="0">
                <a:latin typeface="Cambria Math"/>
                <a:cs typeface="Cambria Math"/>
              </a:rPr>
              <a:t> </a:t>
            </a:r>
            <a:r>
              <a:rPr sz="2100" spc="-4" dirty="0">
                <a:latin typeface="Cambria Math"/>
                <a:cs typeface="Cambria Math"/>
              </a:rPr>
              <a:t>=	</a:t>
            </a:r>
            <a:r>
              <a:rPr sz="2100" spc="94" dirty="0">
                <a:latin typeface="Cambria Math"/>
                <a:cs typeface="Cambria Math"/>
              </a:rPr>
              <a:t>𝑊</a:t>
            </a:r>
            <a:r>
              <a:rPr sz="2306" spc="140" baseline="27100" dirty="0">
                <a:latin typeface="Cambria Math"/>
                <a:cs typeface="Cambria Math"/>
              </a:rPr>
              <a:t>𝑇</a:t>
            </a:r>
            <a:r>
              <a:rPr sz="2100" spc="94" dirty="0">
                <a:latin typeface="Cambria Math"/>
                <a:cs typeface="Cambria Math"/>
              </a:rPr>
              <a:t>𝑟</a:t>
            </a:r>
            <a:r>
              <a:rPr sz="2100" spc="38" dirty="0">
                <a:latin typeface="Cambria Math"/>
                <a:cs typeface="Cambria Math"/>
              </a:rPr>
              <a:t> </a:t>
            </a:r>
            <a:r>
              <a:rPr sz="2100" spc="-4" dirty="0">
                <a:latin typeface="Cambria Math"/>
                <a:cs typeface="Cambria Math"/>
              </a:rPr>
              <a:t>+ </a:t>
            </a:r>
            <a:r>
              <a:rPr sz="2100" spc="94" dirty="0">
                <a:latin typeface="Cambria Math"/>
                <a:cs typeface="Cambria Math"/>
              </a:rPr>
              <a:t>𝑊</a:t>
            </a:r>
            <a:r>
              <a:rPr sz="2306" spc="140" baseline="27100" dirty="0">
                <a:latin typeface="Cambria Math"/>
                <a:cs typeface="Cambria Math"/>
              </a:rPr>
              <a:t>𝑇</a:t>
            </a:r>
            <a:r>
              <a:rPr sz="2100" spc="94" dirty="0">
                <a:latin typeface="Cambria Math"/>
                <a:cs typeface="Cambria Math"/>
              </a:rPr>
              <a:t>𝑔</a:t>
            </a:r>
            <a:r>
              <a:rPr sz="2100" spc="146" dirty="0">
                <a:latin typeface="Cambria Math"/>
                <a:cs typeface="Cambria Math"/>
              </a:rPr>
              <a:t> </a:t>
            </a:r>
            <a:r>
              <a:rPr sz="2100" spc="-4" dirty="0">
                <a:latin typeface="Cambria Math"/>
                <a:cs typeface="Cambria Math"/>
              </a:rPr>
              <a:t>+</a:t>
            </a:r>
            <a:r>
              <a:rPr sz="2100" spc="-15" dirty="0">
                <a:latin typeface="Cambria Math"/>
                <a:cs typeface="Cambria Math"/>
              </a:rPr>
              <a:t> </a:t>
            </a:r>
            <a:r>
              <a:rPr sz="2100" spc="90" dirty="0">
                <a:latin typeface="Cambria Math"/>
                <a:cs typeface="Cambria Math"/>
              </a:rPr>
              <a:t>𝑊</a:t>
            </a:r>
            <a:r>
              <a:rPr sz="2306" spc="134" baseline="27100" dirty="0">
                <a:latin typeface="Cambria Math"/>
                <a:cs typeface="Cambria Math"/>
              </a:rPr>
              <a:t>𝑇</a:t>
            </a:r>
            <a:r>
              <a:rPr sz="2100" spc="90" dirty="0">
                <a:latin typeface="Cambria Math"/>
                <a:cs typeface="Cambria Math"/>
              </a:rPr>
              <a:t>𝑏</a:t>
            </a:r>
            <a:endParaRPr sz="2100">
              <a:latin typeface="Cambria Math"/>
              <a:cs typeface="Cambria Math"/>
            </a:endParaRPr>
          </a:p>
        </p:txBody>
      </p:sp>
      <p:grpSp>
        <p:nvGrpSpPr>
          <p:cNvPr id="13" name="object 13"/>
          <p:cNvGrpSpPr/>
          <p:nvPr/>
        </p:nvGrpSpPr>
        <p:grpSpPr>
          <a:xfrm>
            <a:off x="2056257" y="3883914"/>
            <a:ext cx="2413635" cy="1290161"/>
            <a:chOff x="2741676" y="4035552"/>
            <a:chExt cx="3218180" cy="1720214"/>
          </a:xfrm>
        </p:grpSpPr>
        <p:sp>
          <p:nvSpPr>
            <p:cNvPr id="14" name="object 14"/>
            <p:cNvSpPr/>
            <p:nvPr/>
          </p:nvSpPr>
          <p:spPr>
            <a:xfrm>
              <a:off x="2847594" y="4066794"/>
              <a:ext cx="2612390" cy="1169670"/>
            </a:xfrm>
            <a:custGeom>
              <a:avLst/>
              <a:gdLst/>
              <a:ahLst/>
              <a:cxnLst/>
              <a:rect l="l" t="t" r="r" b="b"/>
              <a:pathLst>
                <a:path w="2612390" h="1169670">
                  <a:moveTo>
                    <a:pt x="77724" y="0"/>
                  </a:moveTo>
                  <a:lnTo>
                    <a:pt x="2549525" y="352932"/>
                  </a:lnTo>
                </a:path>
                <a:path w="2612390" h="1169670">
                  <a:moveTo>
                    <a:pt x="0" y="848867"/>
                  </a:moveTo>
                  <a:lnTo>
                    <a:pt x="2612390" y="1169415"/>
                  </a:lnTo>
                </a:path>
              </a:pathLst>
            </a:custGeom>
            <a:ln w="28575">
              <a:solidFill>
                <a:srgbClr val="FFC000"/>
              </a:solidFill>
              <a:prstDash val="lgDash"/>
            </a:ln>
          </p:spPr>
          <p:txBody>
            <a:bodyPr wrap="square" lIns="0" tIns="0" rIns="0" bIns="0" rtlCol="0"/>
            <a:lstStyle/>
            <a:p>
              <a:endParaRPr sz="1350"/>
            </a:p>
          </p:txBody>
        </p:sp>
        <p:pic>
          <p:nvPicPr>
            <p:cNvPr id="15" name="object 15"/>
            <p:cNvPicPr/>
            <p:nvPr/>
          </p:nvPicPr>
          <p:blipFill>
            <a:blip r:embed="rId6" cstate="print"/>
            <a:stretch>
              <a:fillRect/>
            </a:stretch>
          </p:blipFill>
          <p:spPr>
            <a:xfrm>
              <a:off x="2741676" y="4125468"/>
              <a:ext cx="714019" cy="1256538"/>
            </a:xfrm>
            <a:prstGeom prst="rect">
              <a:avLst/>
            </a:prstGeom>
          </p:spPr>
        </p:pic>
        <p:pic>
          <p:nvPicPr>
            <p:cNvPr id="16" name="object 16"/>
            <p:cNvPicPr/>
            <p:nvPr/>
          </p:nvPicPr>
          <p:blipFill>
            <a:blip r:embed="rId8" cstate="print"/>
            <a:stretch>
              <a:fillRect/>
            </a:stretch>
          </p:blipFill>
          <p:spPr>
            <a:xfrm>
              <a:off x="2817876" y="4094988"/>
              <a:ext cx="713994" cy="1256538"/>
            </a:xfrm>
            <a:prstGeom prst="rect">
              <a:avLst/>
            </a:prstGeom>
          </p:spPr>
        </p:pic>
        <p:pic>
          <p:nvPicPr>
            <p:cNvPr id="17" name="object 17"/>
            <p:cNvPicPr/>
            <p:nvPr/>
          </p:nvPicPr>
          <p:blipFill>
            <a:blip r:embed="rId8" cstate="print"/>
            <a:stretch>
              <a:fillRect/>
            </a:stretch>
          </p:blipFill>
          <p:spPr>
            <a:xfrm>
              <a:off x="2894076" y="4035552"/>
              <a:ext cx="713994" cy="1256538"/>
            </a:xfrm>
            <a:prstGeom prst="rect">
              <a:avLst/>
            </a:prstGeom>
          </p:spPr>
        </p:pic>
        <p:sp>
          <p:nvSpPr>
            <p:cNvPr id="18" name="object 18"/>
            <p:cNvSpPr/>
            <p:nvPr/>
          </p:nvSpPr>
          <p:spPr>
            <a:xfrm>
              <a:off x="3498342" y="5336286"/>
              <a:ext cx="2447290" cy="405130"/>
            </a:xfrm>
            <a:custGeom>
              <a:avLst/>
              <a:gdLst/>
              <a:ahLst/>
              <a:cxnLst/>
              <a:rect l="l" t="t" r="r" b="b"/>
              <a:pathLst>
                <a:path w="2447290" h="405129">
                  <a:moveTo>
                    <a:pt x="0" y="0"/>
                  </a:moveTo>
                  <a:lnTo>
                    <a:pt x="2446782" y="405091"/>
                  </a:lnTo>
                </a:path>
              </a:pathLst>
            </a:custGeom>
            <a:ln w="28575">
              <a:solidFill>
                <a:srgbClr val="FFC000"/>
              </a:solidFill>
              <a:prstDash val="lgDash"/>
            </a:ln>
          </p:spPr>
          <p:txBody>
            <a:bodyPr wrap="square" lIns="0" tIns="0" rIns="0" bIns="0" rtlCol="0"/>
            <a:lstStyle/>
            <a:p>
              <a:endParaRPr sz="1350"/>
            </a:p>
          </p:txBody>
        </p:sp>
      </p:grpSp>
      <p:sp>
        <p:nvSpPr>
          <p:cNvPr id="21" name="object 21"/>
          <p:cNvSpPr txBox="1"/>
          <p:nvPr/>
        </p:nvSpPr>
        <p:spPr>
          <a:xfrm>
            <a:off x="8941879" y="5861680"/>
            <a:ext cx="162878" cy="115416"/>
          </a:xfrm>
          <a:prstGeom prst="rect">
            <a:avLst/>
          </a:prstGeom>
        </p:spPr>
        <p:txBody>
          <a:bodyPr vert="horz" wrap="square" lIns="0" tIns="0" rIns="0" bIns="0" rtlCol="0">
            <a:spAutoFit/>
          </a:bodyPr>
          <a:lstStyle/>
          <a:p>
            <a:pPr marL="28575"/>
            <a:fld id="{81D60167-4931-47E6-BA6A-407CBD079E47}" type="slidenum">
              <a:rPr sz="750" spc="-4" dirty="0">
                <a:latin typeface="Arial MT"/>
                <a:cs typeface="Arial MT"/>
              </a:rPr>
              <a:pPr marL="28575"/>
              <a:t>86</a:t>
            </a:fld>
            <a:endParaRPr sz="750">
              <a:latin typeface="Arial MT"/>
              <a:cs typeface="Arial MT"/>
            </a:endParaRPr>
          </a:p>
        </p:txBody>
      </p:sp>
      <p:sp>
        <p:nvSpPr>
          <p:cNvPr id="4" name="Title 1">
            <a:extLst>
              <a:ext uri="{FF2B5EF4-FFF2-40B4-BE49-F238E27FC236}">
                <a16:creationId xmlns:a16="http://schemas.microsoft.com/office/drawing/2014/main" id="{B9D107E6-0790-23AB-C1FF-64A90191DA75}"/>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20" name="Footer Placeholder 19"/>
          <p:cNvSpPr>
            <a:spLocks noGrp="1"/>
          </p:cNvSpPr>
          <p:nvPr>
            <p:ph type="ftr" sz="quarter" idx="11"/>
          </p:nvPr>
        </p:nvSpPr>
        <p:spPr/>
        <p:txBody>
          <a:bodyPr/>
          <a:lstStyle/>
          <a:p>
            <a:r>
              <a:rPr lang="it-IT"/>
              <a:t>Ms.Shivani Sharma              COMPUTER VISION  UNIT- 1</a:t>
            </a:r>
            <a:endParaRPr lang="en-IN"/>
          </a:p>
        </p:txBody>
      </p:sp>
      <p:sp>
        <p:nvSpPr>
          <p:cNvPr id="22" name="Slide Number Placeholder 21"/>
          <p:cNvSpPr>
            <a:spLocks noGrp="1"/>
          </p:cNvSpPr>
          <p:nvPr>
            <p:ph type="sldNum" sz="quarter" idx="12"/>
          </p:nvPr>
        </p:nvSpPr>
        <p:spPr/>
        <p:txBody>
          <a:bodyPr/>
          <a:lstStyle/>
          <a:p>
            <a:fld id="{948C9BFC-5A87-4A3D-9E47-B247C20123F2}" type="slidenum">
              <a:rPr lang="en-IN" smtClean="0"/>
              <a:t>86</a:t>
            </a:fld>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4657" y="1409172"/>
            <a:ext cx="6756963" cy="387213"/>
          </a:xfrm>
          <a:prstGeom prst="rect">
            <a:avLst/>
          </a:prstGeom>
        </p:spPr>
      </p:pic>
      <p:sp>
        <p:nvSpPr>
          <p:cNvPr id="20" name="Date Placeholder 19"/>
          <p:cNvSpPr>
            <a:spLocks noGrp="1"/>
          </p:cNvSpPr>
          <p:nvPr>
            <p:ph type="dt" sz="half" idx="6"/>
          </p:nvPr>
        </p:nvSpPr>
        <p:spPr>
          <a:xfrm>
            <a:off x="4591939" y="6691985"/>
            <a:ext cx="3103879"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lang="en-US" spc="-8" dirty="0"/>
          </a:p>
        </p:txBody>
      </p:sp>
      <p:graphicFrame>
        <p:nvGraphicFramePr>
          <p:cNvPr id="4" name="object 4"/>
          <p:cNvGraphicFramePr>
            <a:graphicFrameLocks noGrp="1"/>
          </p:cNvGraphicFramePr>
          <p:nvPr/>
        </p:nvGraphicFramePr>
        <p:xfrm>
          <a:off x="738187" y="2088356"/>
          <a:ext cx="2154556" cy="2057400"/>
        </p:xfrm>
        <a:graphic>
          <a:graphicData uri="http://schemas.openxmlformats.org/drawingml/2006/table">
            <a:tbl>
              <a:tblPr firstRow="1" bandRow="1">
                <a:tableStyleId>{2D5ABB26-0587-4C30-8999-92F81FD0307C}</a:tableStyleId>
              </a:tblPr>
              <a:tblGrid>
                <a:gridCol w="359093">
                  <a:extLst>
                    <a:ext uri="{9D8B030D-6E8A-4147-A177-3AD203B41FA5}">
                      <a16:colId xmlns:a16="http://schemas.microsoft.com/office/drawing/2014/main" val="20000"/>
                    </a:ext>
                  </a:extLst>
                </a:gridCol>
                <a:gridCol w="359093">
                  <a:extLst>
                    <a:ext uri="{9D8B030D-6E8A-4147-A177-3AD203B41FA5}">
                      <a16:colId xmlns:a16="http://schemas.microsoft.com/office/drawing/2014/main" val="20001"/>
                    </a:ext>
                  </a:extLst>
                </a:gridCol>
                <a:gridCol w="359093">
                  <a:extLst>
                    <a:ext uri="{9D8B030D-6E8A-4147-A177-3AD203B41FA5}">
                      <a16:colId xmlns:a16="http://schemas.microsoft.com/office/drawing/2014/main" val="20002"/>
                    </a:ext>
                  </a:extLst>
                </a:gridCol>
                <a:gridCol w="359093">
                  <a:extLst>
                    <a:ext uri="{9D8B030D-6E8A-4147-A177-3AD203B41FA5}">
                      <a16:colId xmlns:a16="http://schemas.microsoft.com/office/drawing/2014/main" val="20003"/>
                    </a:ext>
                  </a:extLst>
                </a:gridCol>
                <a:gridCol w="359092">
                  <a:extLst>
                    <a:ext uri="{9D8B030D-6E8A-4147-A177-3AD203B41FA5}">
                      <a16:colId xmlns:a16="http://schemas.microsoft.com/office/drawing/2014/main" val="20004"/>
                    </a:ext>
                  </a:extLst>
                </a:gridCol>
                <a:gridCol w="359092">
                  <a:extLst>
                    <a:ext uri="{9D8B030D-6E8A-4147-A177-3AD203B41FA5}">
                      <a16:colId xmlns:a16="http://schemas.microsoft.com/office/drawing/2014/main" val="20005"/>
                    </a:ext>
                  </a:extLst>
                </a:gridCol>
              </a:tblGrid>
              <a:tr h="342900">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42900">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42900">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2900">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2900">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2900">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05"/>
                        </a:spcBef>
                      </a:pPr>
                      <a:r>
                        <a:rPr sz="1800" dirty="0">
                          <a:latin typeface="Arial MT"/>
                          <a:cs typeface="Arial MT"/>
                        </a:rPr>
                        <a:t>0</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1220819" y="4356069"/>
            <a:ext cx="1200626" cy="286617"/>
          </a:xfrm>
          <a:prstGeom prst="rect">
            <a:avLst/>
          </a:prstGeom>
        </p:spPr>
        <p:txBody>
          <a:bodyPr vert="horz" wrap="square" lIns="0" tIns="9525" rIns="0" bIns="0" rtlCol="0">
            <a:spAutoFit/>
          </a:bodyPr>
          <a:lstStyle/>
          <a:p>
            <a:pPr marL="9525">
              <a:spcBef>
                <a:spcPts val="75"/>
              </a:spcBef>
            </a:pPr>
            <a:r>
              <a:rPr spc="-4" dirty="0">
                <a:latin typeface="Arial MT"/>
                <a:cs typeface="Arial MT"/>
              </a:rPr>
              <a:t>6</a:t>
            </a:r>
            <a:r>
              <a:rPr spc="-19" dirty="0">
                <a:latin typeface="Arial MT"/>
                <a:cs typeface="Arial MT"/>
              </a:rPr>
              <a:t> </a:t>
            </a:r>
            <a:r>
              <a:rPr dirty="0">
                <a:latin typeface="Arial MT"/>
                <a:cs typeface="Arial MT"/>
              </a:rPr>
              <a:t>x</a:t>
            </a:r>
            <a:r>
              <a:rPr spc="-23" dirty="0">
                <a:latin typeface="Arial MT"/>
                <a:cs typeface="Arial MT"/>
              </a:rPr>
              <a:t> </a:t>
            </a:r>
            <a:r>
              <a:rPr spc="-4" dirty="0">
                <a:latin typeface="Arial MT"/>
                <a:cs typeface="Arial MT"/>
              </a:rPr>
              <a:t>6</a:t>
            </a:r>
            <a:r>
              <a:rPr spc="-11" dirty="0">
                <a:latin typeface="Arial MT"/>
                <a:cs typeface="Arial MT"/>
              </a:rPr>
              <a:t> </a:t>
            </a:r>
            <a:r>
              <a:rPr spc="-4" dirty="0">
                <a:latin typeface="Arial MT"/>
                <a:cs typeface="Arial MT"/>
              </a:rPr>
              <a:t>image</a:t>
            </a:r>
            <a:endParaRPr>
              <a:latin typeface="Arial MT"/>
              <a:cs typeface="Arial MT"/>
            </a:endParaRPr>
          </a:p>
        </p:txBody>
      </p:sp>
      <p:graphicFrame>
        <p:nvGraphicFramePr>
          <p:cNvPr id="6" name="object 6"/>
          <p:cNvGraphicFramePr>
            <a:graphicFrameLocks noGrp="1"/>
          </p:cNvGraphicFramePr>
          <p:nvPr/>
        </p:nvGraphicFramePr>
        <p:xfrm>
          <a:off x="3312128" y="2062733"/>
          <a:ext cx="1217295" cy="1028700"/>
        </p:xfrm>
        <a:graphic>
          <a:graphicData uri="http://schemas.openxmlformats.org/drawingml/2006/table">
            <a:tbl>
              <a:tblPr firstRow="1" bandRow="1">
                <a:tableStyleId>{2D5ABB26-0587-4C30-8999-92F81FD0307C}</a:tableStyleId>
              </a:tblPr>
              <a:tblGrid>
                <a:gridCol w="405765">
                  <a:extLst>
                    <a:ext uri="{9D8B030D-6E8A-4147-A177-3AD203B41FA5}">
                      <a16:colId xmlns:a16="http://schemas.microsoft.com/office/drawing/2014/main" val="20000"/>
                    </a:ext>
                  </a:extLst>
                </a:gridCol>
                <a:gridCol w="405765">
                  <a:extLst>
                    <a:ext uri="{9D8B030D-6E8A-4147-A177-3AD203B41FA5}">
                      <a16:colId xmlns:a16="http://schemas.microsoft.com/office/drawing/2014/main" val="20001"/>
                    </a:ext>
                  </a:extLst>
                </a:gridCol>
                <a:gridCol w="405765">
                  <a:extLst>
                    <a:ext uri="{9D8B030D-6E8A-4147-A177-3AD203B41FA5}">
                      <a16:colId xmlns:a16="http://schemas.microsoft.com/office/drawing/2014/main" val="20002"/>
                    </a:ext>
                  </a:extLst>
                </a:gridCol>
              </a:tblGrid>
              <a:tr h="342900">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635" algn="ctr">
                        <a:lnSpc>
                          <a:spcPct val="100000"/>
                        </a:lnSpc>
                        <a:spcBef>
                          <a:spcPts val="305"/>
                        </a:spcBef>
                      </a:pPr>
                      <a:r>
                        <a:rPr sz="1800" spc="-5"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0"/>
                  </a:ext>
                </a:extLst>
              </a:tr>
              <a:tr h="342900">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1"/>
                  </a:ext>
                </a:extLst>
              </a:tr>
              <a:tr h="342900">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marL="635" algn="ctr">
                        <a:lnSpc>
                          <a:spcPct val="100000"/>
                        </a:lnSpc>
                        <a:spcBef>
                          <a:spcPts val="305"/>
                        </a:spcBef>
                      </a:pPr>
                      <a:r>
                        <a:rPr sz="1800" spc="-5"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F7FA"/>
                    </a:solidFill>
                  </a:tcPr>
                </a:tc>
                <a:extLst>
                  <a:ext uri="{0D108BD9-81ED-4DB2-BD59-A6C34878D82A}">
                    <a16:rowId xmlns:a16="http://schemas.microsoft.com/office/drawing/2014/main" val="10002"/>
                  </a:ext>
                </a:extLst>
              </a:tr>
            </a:tbl>
          </a:graphicData>
        </a:graphic>
      </p:graphicFrame>
      <p:sp>
        <p:nvSpPr>
          <p:cNvPr id="7" name="object 7"/>
          <p:cNvSpPr txBox="1"/>
          <p:nvPr/>
        </p:nvSpPr>
        <p:spPr>
          <a:xfrm>
            <a:off x="4650485" y="2351247"/>
            <a:ext cx="717708" cy="286617"/>
          </a:xfrm>
          <a:prstGeom prst="rect">
            <a:avLst/>
          </a:prstGeom>
        </p:spPr>
        <p:txBody>
          <a:bodyPr vert="horz" wrap="square" lIns="0" tIns="9525" rIns="0" bIns="0" rtlCol="0">
            <a:spAutoFit/>
          </a:bodyPr>
          <a:lstStyle/>
          <a:p>
            <a:pPr marL="9525">
              <a:spcBef>
                <a:spcPts val="75"/>
              </a:spcBef>
            </a:pPr>
            <a:r>
              <a:rPr spc="-4" dirty="0">
                <a:latin typeface="Arial MT"/>
                <a:cs typeface="Arial MT"/>
              </a:rPr>
              <a:t>Filter</a:t>
            </a:r>
            <a:r>
              <a:rPr spc="-49" dirty="0">
                <a:latin typeface="Arial MT"/>
                <a:cs typeface="Arial MT"/>
              </a:rPr>
              <a:t> </a:t>
            </a:r>
            <a:r>
              <a:rPr spc="-4" dirty="0">
                <a:latin typeface="Arial MT"/>
                <a:cs typeface="Arial MT"/>
              </a:rPr>
              <a:t>1</a:t>
            </a:r>
            <a:endParaRPr>
              <a:latin typeface="Arial MT"/>
              <a:cs typeface="Arial MT"/>
            </a:endParaRPr>
          </a:p>
        </p:txBody>
      </p:sp>
      <p:graphicFrame>
        <p:nvGraphicFramePr>
          <p:cNvPr id="8" name="object 8"/>
          <p:cNvGraphicFramePr>
            <a:graphicFrameLocks noGrp="1"/>
          </p:cNvGraphicFramePr>
          <p:nvPr/>
        </p:nvGraphicFramePr>
        <p:xfrm>
          <a:off x="3312128" y="3281933"/>
          <a:ext cx="1217295" cy="1028700"/>
        </p:xfrm>
        <a:graphic>
          <a:graphicData uri="http://schemas.openxmlformats.org/drawingml/2006/table">
            <a:tbl>
              <a:tblPr firstRow="1" bandRow="1">
                <a:tableStyleId>{2D5ABB26-0587-4C30-8999-92F81FD0307C}</a:tableStyleId>
              </a:tblPr>
              <a:tblGrid>
                <a:gridCol w="405765">
                  <a:extLst>
                    <a:ext uri="{9D8B030D-6E8A-4147-A177-3AD203B41FA5}">
                      <a16:colId xmlns:a16="http://schemas.microsoft.com/office/drawing/2014/main" val="20000"/>
                    </a:ext>
                  </a:extLst>
                </a:gridCol>
                <a:gridCol w="405765">
                  <a:extLst>
                    <a:ext uri="{9D8B030D-6E8A-4147-A177-3AD203B41FA5}">
                      <a16:colId xmlns:a16="http://schemas.microsoft.com/office/drawing/2014/main" val="20001"/>
                    </a:ext>
                  </a:extLst>
                </a:gridCol>
                <a:gridCol w="405765">
                  <a:extLst>
                    <a:ext uri="{9D8B030D-6E8A-4147-A177-3AD203B41FA5}">
                      <a16:colId xmlns:a16="http://schemas.microsoft.com/office/drawing/2014/main" val="20002"/>
                    </a:ext>
                  </a:extLst>
                </a:gridCol>
              </a:tblGrid>
              <a:tr h="342900">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0"/>
                  </a:ext>
                </a:extLst>
              </a:tr>
              <a:tr h="342900">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1"/>
                  </a:ext>
                </a:extLst>
              </a:tr>
              <a:tr h="342900">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algn="ctr">
                        <a:lnSpc>
                          <a:spcPct val="100000"/>
                        </a:lnSpc>
                        <a:spcBef>
                          <a:spcPts val="305"/>
                        </a:spcBef>
                      </a:pPr>
                      <a:r>
                        <a:rPr sz="1800"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2"/>
                  </a:ext>
                </a:extLst>
              </a:tr>
            </a:tbl>
          </a:graphicData>
        </a:graphic>
      </p:graphicFrame>
      <p:sp>
        <p:nvSpPr>
          <p:cNvPr id="9" name="object 9"/>
          <p:cNvSpPr txBox="1"/>
          <p:nvPr/>
        </p:nvSpPr>
        <p:spPr>
          <a:xfrm>
            <a:off x="4650485" y="3560065"/>
            <a:ext cx="717708" cy="286617"/>
          </a:xfrm>
          <a:prstGeom prst="rect">
            <a:avLst/>
          </a:prstGeom>
        </p:spPr>
        <p:txBody>
          <a:bodyPr vert="horz" wrap="square" lIns="0" tIns="9525" rIns="0" bIns="0" rtlCol="0">
            <a:spAutoFit/>
          </a:bodyPr>
          <a:lstStyle/>
          <a:p>
            <a:pPr marL="9525">
              <a:spcBef>
                <a:spcPts val="75"/>
              </a:spcBef>
            </a:pPr>
            <a:r>
              <a:rPr spc="-4" dirty="0">
                <a:latin typeface="Arial MT"/>
                <a:cs typeface="Arial MT"/>
              </a:rPr>
              <a:t>Filter</a:t>
            </a:r>
            <a:r>
              <a:rPr spc="-49" dirty="0">
                <a:latin typeface="Arial MT"/>
                <a:cs typeface="Arial MT"/>
              </a:rPr>
              <a:t> </a:t>
            </a:r>
            <a:r>
              <a:rPr spc="-4" dirty="0">
                <a:latin typeface="Arial MT"/>
                <a:cs typeface="Arial MT"/>
              </a:rPr>
              <a:t>2</a:t>
            </a:r>
            <a:endParaRPr>
              <a:latin typeface="Arial MT"/>
              <a:cs typeface="Arial MT"/>
            </a:endParaRPr>
          </a:p>
        </p:txBody>
      </p:sp>
      <p:sp>
        <p:nvSpPr>
          <p:cNvPr id="10" name="object 10"/>
          <p:cNvSpPr txBox="1"/>
          <p:nvPr/>
        </p:nvSpPr>
        <p:spPr>
          <a:xfrm>
            <a:off x="3695073" y="4432363"/>
            <a:ext cx="630942" cy="285750"/>
          </a:xfrm>
          <a:prstGeom prst="rect">
            <a:avLst/>
          </a:prstGeom>
        </p:spPr>
        <p:txBody>
          <a:bodyPr vert="vert" wrap="square" lIns="0" tIns="0" rIns="0" bIns="0" rtlCol="0">
            <a:spAutoFit/>
          </a:bodyPr>
          <a:lstStyle/>
          <a:p>
            <a:pPr marL="9525">
              <a:lnSpc>
                <a:spcPts val="2396"/>
              </a:lnSpc>
            </a:pPr>
            <a:r>
              <a:rPr sz="2100" b="1" dirty="0">
                <a:latin typeface="Arial"/>
                <a:cs typeface="Arial"/>
              </a:rPr>
              <a:t>…</a:t>
            </a:r>
            <a:endParaRPr sz="2100">
              <a:latin typeface="Arial"/>
              <a:cs typeface="Arial"/>
            </a:endParaRPr>
          </a:p>
          <a:p>
            <a:pPr marL="9525"/>
            <a:r>
              <a:rPr sz="2100" b="1" dirty="0">
                <a:latin typeface="Arial"/>
                <a:cs typeface="Arial"/>
              </a:rPr>
              <a:t>…</a:t>
            </a:r>
            <a:endParaRPr sz="2100">
              <a:latin typeface="Arial"/>
              <a:cs typeface="Arial"/>
            </a:endParaRPr>
          </a:p>
        </p:txBody>
      </p:sp>
      <p:sp>
        <p:nvSpPr>
          <p:cNvPr id="11" name="object 11"/>
          <p:cNvSpPr txBox="1"/>
          <p:nvPr/>
        </p:nvSpPr>
        <p:spPr>
          <a:xfrm>
            <a:off x="59055" y="5852694"/>
            <a:ext cx="43957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8/25/2021</a:t>
            </a:r>
            <a:endParaRPr sz="750">
              <a:latin typeface="Arial MT"/>
              <a:cs typeface="Arial MT"/>
            </a:endParaRPr>
          </a:p>
        </p:txBody>
      </p:sp>
      <p:sp>
        <p:nvSpPr>
          <p:cNvPr id="12" name="object 12"/>
          <p:cNvSpPr txBox="1"/>
          <p:nvPr/>
        </p:nvSpPr>
        <p:spPr>
          <a:xfrm>
            <a:off x="3825812" y="5871205"/>
            <a:ext cx="1492567" cy="102592"/>
          </a:xfrm>
          <a:prstGeom prst="rect">
            <a:avLst/>
          </a:prstGeom>
        </p:spPr>
        <p:txBody>
          <a:bodyPr vert="horz" wrap="square" lIns="0" tIns="0" rIns="0" bIns="0" rtlCol="0">
            <a:spAutoFit/>
          </a:bodyPr>
          <a:lstStyle/>
          <a:p>
            <a:pPr>
              <a:lnSpc>
                <a:spcPts val="825"/>
              </a:lnSpc>
            </a:pPr>
            <a:r>
              <a:rPr sz="750" spc="-4" dirty="0">
                <a:latin typeface="Arial MT"/>
                <a:cs typeface="Arial MT"/>
              </a:rPr>
              <a:t>DL&amp;A:</a:t>
            </a:r>
            <a:r>
              <a:rPr sz="750" spc="-8" dirty="0">
                <a:latin typeface="Arial MT"/>
                <a:cs typeface="Arial MT"/>
              </a:rPr>
              <a:t> </a:t>
            </a:r>
            <a:r>
              <a:rPr sz="750" spc="-4" dirty="0">
                <a:latin typeface="Arial MT"/>
                <a:cs typeface="Arial MT"/>
              </a:rPr>
              <a:t>Day 3-</a:t>
            </a:r>
            <a:r>
              <a:rPr sz="750" dirty="0">
                <a:latin typeface="Arial MT"/>
                <a:cs typeface="Arial MT"/>
              </a:rPr>
              <a:t> </a:t>
            </a:r>
            <a:r>
              <a:rPr sz="750" spc="-4" dirty="0">
                <a:latin typeface="Arial MT"/>
                <a:cs typeface="Arial MT"/>
              </a:rPr>
              <a:t>CNN</a:t>
            </a:r>
            <a:r>
              <a:rPr sz="750" spc="4" dirty="0">
                <a:latin typeface="Arial MT"/>
                <a:cs typeface="Arial MT"/>
              </a:rPr>
              <a:t> </a:t>
            </a:r>
            <a:r>
              <a:rPr sz="750" spc="-4" dirty="0">
                <a:latin typeface="Arial MT"/>
                <a:cs typeface="Arial MT"/>
              </a:rPr>
              <a:t>:</a:t>
            </a:r>
            <a:r>
              <a:rPr sz="750" spc="-8" dirty="0">
                <a:latin typeface="Arial MT"/>
                <a:cs typeface="Arial MT"/>
              </a:rPr>
              <a:t> </a:t>
            </a:r>
            <a:r>
              <a:rPr sz="750" spc="-4" dirty="0">
                <a:latin typeface="Arial MT"/>
                <a:cs typeface="Arial MT"/>
              </a:rPr>
              <a:t>Aparajita Ojha</a:t>
            </a:r>
            <a:endParaRPr sz="750">
              <a:latin typeface="Arial MT"/>
              <a:cs typeface="Arial MT"/>
            </a:endParaRPr>
          </a:p>
        </p:txBody>
      </p:sp>
      <p:sp>
        <p:nvSpPr>
          <p:cNvPr id="13" name="object 13"/>
          <p:cNvSpPr txBox="1"/>
          <p:nvPr/>
        </p:nvSpPr>
        <p:spPr>
          <a:xfrm>
            <a:off x="8960930" y="5852694"/>
            <a:ext cx="124301"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15</a:t>
            </a:r>
            <a:endParaRPr sz="750">
              <a:latin typeface="Arial MT"/>
              <a:cs typeface="Arial MT"/>
            </a:endParaRPr>
          </a:p>
        </p:txBody>
      </p:sp>
      <p:graphicFrame>
        <p:nvGraphicFramePr>
          <p:cNvPr id="14" name="object 14"/>
          <p:cNvGraphicFramePr>
            <a:graphicFrameLocks noGrp="1"/>
          </p:cNvGraphicFramePr>
          <p:nvPr/>
        </p:nvGraphicFramePr>
        <p:xfrm>
          <a:off x="3302604" y="4764310"/>
          <a:ext cx="1215867" cy="1028680"/>
        </p:xfrm>
        <a:graphic>
          <a:graphicData uri="http://schemas.openxmlformats.org/drawingml/2006/table">
            <a:tbl>
              <a:tblPr firstRow="1" bandRow="1">
                <a:tableStyleId>{2D5ABB26-0587-4C30-8999-92F81FD0307C}</a:tableStyleId>
              </a:tblPr>
              <a:tblGrid>
                <a:gridCol w="405289">
                  <a:extLst>
                    <a:ext uri="{9D8B030D-6E8A-4147-A177-3AD203B41FA5}">
                      <a16:colId xmlns:a16="http://schemas.microsoft.com/office/drawing/2014/main" val="20000"/>
                    </a:ext>
                  </a:extLst>
                </a:gridCol>
                <a:gridCol w="405289">
                  <a:extLst>
                    <a:ext uri="{9D8B030D-6E8A-4147-A177-3AD203B41FA5}">
                      <a16:colId xmlns:a16="http://schemas.microsoft.com/office/drawing/2014/main" val="20001"/>
                    </a:ext>
                  </a:extLst>
                </a:gridCol>
                <a:gridCol w="405289">
                  <a:extLst>
                    <a:ext uri="{9D8B030D-6E8A-4147-A177-3AD203B41FA5}">
                      <a16:colId xmlns:a16="http://schemas.microsoft.com/office/drawing/2014/main" val="20002"/>
                    </a:ext>
                  </a:extLst>
                </a:gridCol>
              </a:tblGrid>
              <a:tr h="342881">
                <a:tc>
                  <a:txBody>
                    <a:bodyPr/>
                    <a:lstStyle/>
                    <a:p>
                      <a:pPr marL="635" algn="ctr">
                        <a:lnSpc>
                          <a:spcPct val="100000"/>
                        </a:lnSpc>
                        <a:spcBef>
                          <a:spcPts val="305"/>
                        </a:spcBef>
                      </a:pPr>
                      <a:r>
                        <a:rPr sz="1800" spc="-5"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305"/>
                        </a:spcBef>
                      </a:pPr>
                      <a:r>
                        <a:rPr sz="1800" spc="-5" dirty="0">
                          <a:solidFill>
                            <a:srgbClr val="0000FF"/>
                          </a:solidFill>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marL="635" algn="ctr">
                        <a:lnSpc>
                          <a:spcPct val="100000"/>
                        </a:lnSpc>
                        <a:spcBef>
                          <a:spcPts val="305"/>
                        </a:spcBef>
                      </a:pPr>
                      <a:r>
                        <a:rPr sz="1800" dirty="0">
                          <a:latin typeface="Arial MT"/>
                          <a:cs typeface="Arial MT"/>
                        </a:rPr>
                        <a:t>-1</a:t>
                      </a:r>
                      <a:endParaRPr sz="1800">
                        <a:latin typeface="Arial MT"/>
                        <a:cs typeface="Arial MT"/>
                      </a:endParaRPr>
                    </a:p>
                  </a:txBody>
                  <a:tcPr marL="0" marR="0" marT="290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0"/>
                  </a:ext>
                </a:extLst>
              </a:tr>
              <a:tr h="342900">
                <a:tc>
                  <a:txBody>
                    <a:bodyPr/>
                    <a:lstStyle/>
                    <a:p>
                      <a:pPr algn="ctr">
                        <a:lnSpc>
                          <a:spcPct val="100000"/>
                        </a:lnSpc>
                        <a:spcBef>
                          <a:spcPts val="309"/>
                        </a:spcBef>
                      </a:pPr>
                      <a:r>
                        <a:rPr sz="1800" dirty="0">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algn="ctr">
                        <a:lnSpc>
                          <a:spcPct val="100000"/>
                        </a:lnSpc>
                        <a:spcBef>
                          <a:spcPts val="309"/>
                        </a:spcBef>
                      </a:pPr>
                      <a:r>
                        <a:rPr sz="1800" dirty="0">
                          <a:solidFill>
                            <a:srgbClr val="0000FF"/>
                          </a:solidFill>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tc>
                  <a:txBody>
                    <a:bodyPr/>
                    <a:lstStyle/>
                    <a:p>
                      <a:pPr algn="ctr">
                        <a:lnSpc>
                          <a:spcPct val="100000"/>
                        </a:lnSpc>
                        <a:spcBef>
                          <a:spcPts val="309"/>
                        </a:spcBef>
                      </a:pPr>
                      <a:r>
                        <a:rPr sz="1800" dirty="0">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8F8FF"/>
                    </a:solidFill>
                  </a:tcPr>
                </a:tc>
                <a:extLst>
                  <a:ext uri="{0D108BD9-81ED-4DB2-BD59-A6C34878D82A}">
                    <a16:rowId xmlns:a16="http://schemas.microsoft.com/office/drawing/2014/main" val="10001"/>
                  </a:ext>
                </a:extLst>
              </a:tr>
              <a:tr h="342899">
                <a:tc>
                  <a:txBody>
                    <a:bodyPr/>
                    <a:lstStyle/>
                    <a:p>
                      <a:pPr marL="635" algn="ctr">
                        <a:lnSpc>
                          <a:spcPct val="100000"/>
                        </a:lnSpc>
                        <a:spcBef>
                          <a:spcPts val="309"/>
                        </a:spcBef>
                      </a:pPr>
                      <a:r>
                        <a:rPr sz="1800" spc="-5" dirty="0">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solidFill>
                      <a:srgbClr val="F8F8FF"/>
                    </a:solidFill>
                  </a:tcPr>
                </a:tc>
                <a:tc>
                  <a:txBody>
                    <a:bodyPr/>
                    <a:lstStyle/>
                    <a:p>
                      <a:pPr marL="635" algn="ctr">
                        <a:lnSpc>
                          <a:spcPct val="100000"/>
                        </a:lnSpc>
                        <a:spcBef>
                          <a:spcPts val="309"/>
                        </a:spcBef>
                      </a:pPr>
                      <a:r>
                        <a:rPr sz="1800" spc="-5" dirty="0">
                          <a:solidFill>
                            <a:srgbClr val="0000FF"/>
                          </a:solidFill>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solidFill>
                      <a:srgbClr val="F8F8FF"/>
                    </a:solidFill>
                  </a:tcPr>
                </a:tc>
                <a:tc>
                  <a:txBody>
                    <a:bodyPr/>
                    <a:lstStyle/>
                    <a:p>
                      <a:pPr marL="635" algn="ctr">
                        <a:lnSpc>
                          <a:spcPct val="100000"/>
                        </a:lnSpc>
                        <a:spcBef>
                          <a:spcPts val="309"/>
                        </a:spcBef>
                      </a:pPr>
                      <a:r>
                        <a:rPr sz="1800" dirty="0">
                          <a:latin typeface="Arial MT"/>
                          <a:cs typeface="Arial MT"/>
                        </a:rPr>
                        <a:t>-1</a:t>
                      </a:r>
                      <a:endParaRPr sz="1800">
                        <a:latin typeface="Arial MT"/>
                        <a:cs typeface="Arial MT"/>
                      </a:endParaRPr>
                    </a:p>
                  </a:txBody>
                  <a:tcPr marL="0" marR="0" marT="29527" marB="0">
                    <a:lnL w="12700">
                      <a:solidFill>
                        <a:srgbClr val="000000"/>
                      </a:solidFill>
                      <a:prstDash val="solid"/>
                    </a:lnL>
                    <a:lnR w="12700">
                      <a:solidFill>
                        <a:srgbClr val="000000"/>
                      </a:solidFill>
                      <a:prstDash val="solid"/>
                    </a:lnR>
                    <a:lnT w="12700">
                      <a:solidFill>
                        <a:srgbClr val="000000"/>
                      </a:solidFill>
                      <a:prstDash val="solid"/>
                    </a:lnT>
                    <a:solidFill>
                      <a:srgbClr val="F8F8FF"/>
                    </a:solidFill>
                  </a:tcPr>
                </a:tc>
                <a:extLst>
                  <a:ext uri="{0D108BD9-81ED-4DB2-BD59-A6C34878D82A}">
                    <a16:rowId xmlns:a16="http://schemas.microsoft.com/office/drawing/2014/main" val="10002"/>
                  </a:ext>
                </a:extLst>
              </a:tr>
            </a:tbl>
          </a:graphicData>
        </a:graphic>
      </p:graphicFrame>
      <p:sp>
        <p:nvSpPr>
          <p:cNvPr id="15" name="object 15"/>
          <p:cNvSpPr txBox="1"/>
          <p:nvPr/>
        </p:nvSpPr>
        <p:spPr>
          <a:xfrm>
            <a:off x="4645723" y="5074768"/>
            <a:ext cx="717708" cy="286617"/>
          </a:xfrm>
          <a:prstGeom prst="rect">
            <a:avLst/>
          </a:prstGeom>
        </p:spPr>
        <p:txBody>
          <a:bodyPr vert="horz" wrap="square" lIns="0" tIns="9525" rIns="0" bIns="0" rtlCol="0">
            <a:spAutoFit/>
          </a:bodyPr>
          <a:lstStyle/>
          <a:p>
            <a:pPr marL="9525">
              <a:spcBef>
                <a:spcPts val="75"/>
              </a:spcBef>
            </a:pPr>
            <a:r>
              <a:rPr spc="-4" dirty="0">
                <a:latin typeface="Arial MT"/>
                <a:cs typeface="Arial MT"/>
              </a:rPr>
              <a:t>Filter</a:t>
            </a:r>
            <a:r>
              <a:rPr spc="-49" dirty="0">
                <a:latin typeface="Arial MT"/>
                <a:cs typeface="Arial MT"/>
              </a:rPr>
              <a:t> </a:t>
            </a:r>
            <a:r>
              <a:rPr spc="-4" dirty="0">
                <a:latin typeface="Arial MT"/>
                <a:cs typeface="Arial MT"/>
              </a:rPr>
              <a:t>h</a:t>
            </a:r>
            <a:endParaRPr>
              <a:latin typeface="Arial MT"/>
              <a:cs typeface="Arial MT"/>
            </a:endParaRPr>
          </a:p>
        </p:txBody>
      </p:sp>
      <p:sp>
        <p:nvSpPr>
          <p:cNvPr id="16" name="object 16"/>
          <p:cNvSpPr/>
          <p:nvPr/>
        </p:nvSpPr>
        <p:spPr>
          <a:xfrm>
            <a:off x="3110102" y="5788151"/>
            <a:ext cx="2838450" cy="207169"/>
          </a:xfrm>
          <a:custGeom>
            <a:avLst/>
            <a:gdLst/>
            <a:ahLst/>
            <a:cxnLst/>
            <a:rect l="l" t="t" r="r" b="b"/>
            <a:pathLst>
              <a:path w="3784600" h="276225">
                <a:moveTo>
                  <a:pt x="3784092" y="0"/>
                </a:moveTo>
                <a:lnTo>
                  <a:pt x="0" y="0"/>
                </a:lnTo>
                <a:lnTo>
                  <a:pt x="0" y="275844"/>
                </a:lnTo>
                <a:lnTo>
                  <a:pt x="3784092" y="275844"/>
                </a:lnTo>
                <a:lnTo>
                  <a:pt x="3784092" y="0"/>
                </a:lnTo>
                <a:close/>
              </a:path>
            </a:pathLst>
          </a:custGeom>
          <a:solidFill>
            <a:srgbClr val="FFFFFF"/>
          </a:solidFill>
        </p:spPr>
        <p:txBody>
          <a:bodyPr wrap="square" lIns="0" tIns="0" rIns="0" bIns="0" rtlCol="0"/>
          <a:lstStyle/>
          <a:p>
            <a:endParaRPr sz="1350"/>
          </a:p>
        </p:txBody>
      </p:sp>
      <p:sp>
        <p:nvSpPr>
          <p:cNvPr id="17" name="object 17"/>
          <p:cNvSpPr txBox="1"/>
          <p:nvPr/>
        </p:nvSpPr>
        <p:spPr>
          <a:xfrm>
            <a:off x="3169348" y="5809945"/>
            <a:ext cx="2673191" cy="148117"/>
          </a:xfrm>
          <a:prstGeom prst="rect">
            <a:avLst/>
          </a:prstGeom>
        </p:spPr>
        <p:txBody>
          <a:bodyPr vert="horz" wrap="square" lIns="0" tIns="9525" rIns="0" bIns="0" rtlCol="0">
            <a:spAutoFit/>
          </a:bodyPr>
          <a:lstStyle/>
          <a:p>
            <a:pPr marL="9525">
              <a:spcBef>
                <a:spcPts val="75"/>
              </a:spcBef>
            </a:pPr>
            <a:r>
              <a:rPr sz="900" dirty="0">
                <a:latin typeface="Arial MT"/>
                <a:cs typeface="Arial MT"/>
              </a:rPr>
              <a:t>Source:</a:t>
            </a:r>
            <a:r>
              <a:rPr sz="900" spc="-19" dirty="0">
                <a:latin typeface="Arial MT"/>
                <a:cs typeface="Arial MT"/>
              </a:rPr>
              <a:t> </a:t>
            </a:r>
            <a:r>
              <a:rPr sz="900" spc="-4" dirty="0">
                <a:latin typeface="Arial MT"/>
                <a:cs typeface="Arial MT"/>
              </a:rPr>
              <a:t>Ming</a:t>
            </a:r>
            <a:r>
              <a:rPr sz="900" spc="-8" dirty="0">
                <a:latin typeface="Arial MT"/>
                <a:cs typeface="Arial MT"/>
              </a:rPr>
              <a:t> Li’s</a:t>
            </a:r>
            <a:r>
              <a:rPr sz="900" spc="-11" dirty="0">
                <a:latin typeface="Arial MT"/>
                <a:cs typeface="Arial MT"/>
              </a:rPr>
              <a:t> </a:t>
            </a:r>
            <a:r>
              <a:rPr sz="900" dirty="0">
                <a:latin typeface="Arial MT"/>
                <a:cs typeface="Arial MT"/>
              </a:rPr>
              <a:t>Lecture</a:t>
            </a:r>
            <a:r>
              <a:rPr sz="900" spc="-30" dirty="0">
                <a:latin typeface="Arial MT"/>
                <a:cs typeface="Arial MT"/>
              </a:rPr>
              <a:t> </a:t>
            </a:r>
            <a:r>
              <a:rPr sz="900" spc="-4" dirty="0">
                <a:latin typeface="Arial MT"/>
                <a:cs typeface="Arial MT"/>
              </a:rPr>
              <a:t>slides,</a:t>
            </a:r>
            <a:r>
              <a:rPr sz="900" spc="-11" dirty="0">
                <a:latin typeface="Arial MT"/>
                <a:cs typeface="Arial MT"/>
              </a:rPr>
              <a:t> </a:t>
            </a:r>
            <a:r>
              <a:rPr sz="900" spc="-4" dirty="0">
                <a:latin typeface="Arial MT"/>
                <a:cs typeface="Arial MT"/>
              </a:rPr>
              <a:t>Waterloo</a:t>
            </a:r>
            <a:r>
              <a:rPr sz="900" spc="-38" dirty="0">
                <a:latin typeface="Arial MT"/>
                <a:cs typeface="Arial MT"/>
              </a:rPr>
              <a:t> </a:t>
            </a:r>
            <a:r>
              <a:rPr sz="900" spc="-4" dirty="0">
                <a:latin typeface="Arial MT"/>
                <a:cs typeface="Arial MT"/>
              </a:rPr>
              <a:t>University</a:t>
            </a:r>
            <a:endParaRPr sz="900">
              <a:latin typeface="Arial MT"/>
              <a:cs typeface="Arial MT"/>
            </a:endParaRPr>
          </a:p>
        </p:txBody>
      </p:sp>
      <p:sp>
        <p:nvSpPr>
          <p:cNvPr id="18" name="object 18"/>
          <p:cNvSpPr txBox="1"/>
          <p:nvPr/>
        </p:nvSpPr>
        <p:spPr>
          <a:xfrm>
            <a:off x="5849302" y="2058352"/>
            <a:ext cx="2169795" cy="655468"/>
          </a:xfrm>
          <a:prstGeom prst="rect">
            <a:avLst/>
          </a:prstGeom>
        </p:spPr>
        <p:txBody>
          <a:bodyPr vert="horz" wrap="square" lIns="0" tIns="9049" rIns="0" bIns="0" rtlCol="0">
            <a:spAutoFit/>
          </a:bodyPr>
          <a:lstStyle/>
          <a:p>
            <a:pPr marL="9525">
              <a:spcBef>
                <a:spcPts val="71"/>
              </a:spcBef>
            </a:pPr>
            <a:r>
              <a:rPr sz="2100" spc="-4" dirty="0">
                <a:latin typeface="Arial MT"/>
                <a:cs typeface="Arial MT"/>
              </a:rPr>
              <a:t>Size</a:t>
            </a:r>
            <a:r>
              <a:rPr sz="2100" spc="-15" dirty="0">
                <a:latin typeface="Arial MT"/>
                <a:cs typeface="Arial MT"/>
              </a:rPr>
              <a:t> </a:t>
            </a:r>
            <a:r>
              <a:rPr sz="2100" spc="-4" dirty="0">
                <a:latin typeface="Arial MT"/>
                <a:cs typeface="Arial MT"/>
              </a:rPr>
              <a:t>of</a:t>
            </a:r>
            <a:r>
              <a:rPr sz="2100" spc="-19" dirty="0">
                <a:latin typeface="Arial MT"/>
                <a:cs typeface="Arial MT"/>
              </a:rPr>
              <a:t> </a:t>
            </a:r>
            <a:r>
              <a:rPr sz="2100" spc="-4" dirty="0">
                <a:latin typeface="Arial MT"/>
                <a:cs typeface="Arial MT"/>
              </a:rPr>
              <a:t>the</a:t>
            </a:r>
            <a:r>
              <a:rPr sz="2100" spc="-8" dirty="0">
                <a:latin typeface="Arial MT"/>
                <a:cs typeface="Arial MT"/>
              </a:rPr>
              <a:t> </a:t>
            </a:r>
            <a:r>
              <a:rPr sz="2100" dirty="0">
                <a:latin typeface="Arial MT"/>
                <a:cs typeface="Arial MT"/>
              </a:rPr>
              <a:t>output:</a:t>
            </a:r>
            <a:endParaRPr sz="2100">
              <a:latin typeface="Arial MT"/>
              <a:cs typeface="Arial MT"/>
            </a:endParaRPr>
          </a:p>
          <a:p>
            <a:pPr marL="9525"/>
            <a:r>
              <a:rPr sz="2100" spc="-4" dirty="0">
                <a:latin typeface="Cambria Math"/>
                <a:cs typeface="Cambria Math"/>
              </a:rPr>
              <a:t>4</a:t>
            </a:r>
            <a:r>
              <a:rPr sz="2100" spc="-8" dirty="0">
                <a:latin typeface="Cambria Math"/>
                <a:cs typeface="Cambria Math"/>
              </a:rPr>
              <a:t> </a:t>
            </a:r>
            <a:r>
              <a:rPr sz="2100" spc="-4" dirty="0">
                <a:latin typeface="Cambria Math"/>
                <a:cs typeface="Cambria Math"/>
              </a:rPr>
              <a:t>× 4</a:t>
            </a:r>
            <a:r>
              <a:rPr sz="2100" spc="105" dirty="0">
                <a:latin typeface="Cambria Math"/>
                <a:cs typeface="Cambria Math"/>
              </a:rPr>
              <a:t> </a:t>
            </a:r>
            <a:r>
              <a:rPr sz="2100" spc="-4" dirty="0">
                <a:latin typeface="Cambria Math"/>
                <a:cs typeface="Cambria Math"/>
              </a:rPr>
              <a:t>×</a:t>
            </a:r>
            <a:r>
              <a:rPr sz="2100" spc="101" dirty="0">
                <a:latin typeface="Cambria Math"/>
                <a:cs typeface="Cambria Math"/>
              </a:rPr>
              <a:t> </a:t>
            </a:r>
            <a:r>
              <a:rPr sz="2100" spc="-4" dirty="0">
                <a:latin typeface="Arial MT"/>
                <a:cs typeface="Arial MT"/>
              </a:rPr>
              <a:t>h</a:t>
            </a:r>
            <a:endParaRPr sz="2100">
              <a:latin typeface="Arial MT"/>
              <a:cs typeface="Arial MT"/>
            </a:endParaRPr>
          </a:p>
        </p:txBody>
      </p:sp>
      <p:sp>
        <p:nvSpPr>
          <p:cNvPr id="19" name="object 19"/>
          <p:cNvSpPr txBox="1"/>
          <p:nvPr/>
        </p:nvSpPr>
        <p:spPr>
          <a:xfrm>
            <a:off x="5849302" y="3018759"/>
            <a:ext cx="2630328" cy="1301799"/>
          </a:xfrm>
          <a:prstGeom prst="rect">
            <a:avLst/>
          </a:prstGeom>
        </p:spPr>
        <p:txBody>
          <a:bodyPr vert="horz" wrap="square" lIns="0" tIns="9049" rIns="0" bIns="0" rtlCol="0">
            <a:spAutoFit/>
          </a:bodyPr>
          <a:lstStyle/>
          <a:p>
            <a:pPr marL="9525" marR="3810">
              <a:spcBef>
                <a:spcPts val="71"/>
              </a:spcBef>
              <a:tabLst>
                <a:tab pos="1300163" algn="l"/>
                <a:tab pos="1789271" algn="l"/>
              </a:tabLst>
            </a:pPr>
            <a:r>
              <a:rPr sz="2100" spc="-4" dirty="0">
                <a:latin typeface="Arial MT"/>
                <a:cs typeface="Arial MT"/>
              </a:rPr>
              <a:t>Output will </a:t>
            </a:r>
            <a:r>
              <a:rPr sz="2100" dirty="0">
                <a:latin typeface="Arial MT"/>
                <a:cs typeface="Arial MT"/>
              </a:rPr>
              <a:t>contain </a:t>
            </a:r>
            <a:r>
              <a:rPr sz="2100" spc="-4" dirty="0">
                <a:latin typeface="Arial MT"/>
                <a:cs typeface="Arial MT"/>
              </a:rPr>
              <a:t>h </a:t>
            </a:r>
            <a:r>
              <a:rPr sz="2100" dirty="0">
                <a:latin typeface="Arial MT"/>
                <a:cs typeface="Arial MT"/>
              </a:rPr>
              <a:t> channels,	</a:t>
            </a:r>
            <a:r>
              <a:rPr sz="2100" spc="-4" dirty="0">
                <a:latin typeface="Arial MT"/>
                <a:cs typeface="Arial MT"/>
              </a:rPr>
              <a:t>known as </a:t>
            </a:r>
            <a:r>
              <a:rPr sz="2100" dirty="0">
                <a:latin typeface="Arial MT"/>
                <a:cs typeface="Arial MT"/>
              </a:rPr>
              <a:t> feature</a:t>
            </a:r>
            <a:r>
              <a:rPr sz="2100" spc="4" dirty="0">
                <a:latin typeface="Arial MT"/>
                <a:cs typeface="Arial MT"/>
              </a:rPr>
              <a:t> </a:t>
            </a:r>
            <a:r>
              <a:rPr sz="2100" spc="-4" dirty="0">
                <a:latin typeface="Arial MT"/>
                <a:cs typeface="Arial MT"/>
              </a:rPr>
              <a:t>maps,	one</a:t>
            </a:r>
            <a:r>
              <a:rPr sz="2100" spc="-53" dirty="0">
                <a:latin typeface="Arial MT"/>
                <a:cs typeface="Arial MT"/>
              </a:rPr>
              <a:t> </a:t>
            </a:r>
            <a:r>
              <a:rPr sz="2100" spc="-4" dirty="0">
                <a:latin typeface="Arial MT"/>
                <a:cs typeface="Arial MT"/>
              </a:rPr>
              <a:t>for </a:t>
            </a:r>
            <a:r>
              <a:rPr sz="2100" spc="-570" dirty="0">
                <a:latin typeface="Arial MT"/>
                <a:cs typeface="Arial MT"/>
              </a:rPr>
              <a:t> </a:t>
            </a:r>
            <a:r>
              <a:rPr sz="2100" dirty="0">
                <a:latin typeface="Arial MT"/>
                <a:cs typeface="Arial MT"/>
              </a:rPr>
              <a:t>each</a:t>
            </a:r>
            <a:r>
              <a:rPr sz="2100" spc="-4" dirty="0">
                <a:latin typeface="Arial MT"/>
                <a:cs typeface="Arial MT"/>
              </a:rPr>
              <a:t> </a:t>
            </a:r>
            <a:r>
              <a:rPr sz="2100" spc="-19" dirty="0">
                <a:latin typeface="Arial MT"/>
                <a:cs typeface="Arial MT"/>
              </a:rPr>
              <a:t>filter.</a:t>
            </a:r>
            <a:endParaRPr sz="2100">
              <a:latin typeface="Arial MT"/>
              <a:cs typeface="Arial MT"/>
            </a:endParaRPr>
          </a:p>
        </p:txBody>
      </p:sp>
      <p:sp>
        <p:nvSpPr>
          <p:cNvPr id="3" name="Title 1">
            <a:extLst>
              <a:ext uri="{FF2B5EF4-FFF2-40B4-BE49-F238E27FC236}">
                <a16:creationId xmlns:a16="http://schemas.microsoft.com/office/drawing/2014/main" id="{C562AA95-4A2C-AE21-511A-3F72C5C516CF}"/>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21" name="Footer Placeholder 20"/>
          <p:cNvSpPr>
            <a:spLocks noGrp="1"/>
          </p:cNvSpPr>
          <p:nvPr>
            <p:ph type="ftr" sz="quarter" idx="11"/>
          </p:nvPr>
        </p:nvSpPr>
        <p:spPr/>
        <p:txBody>
          <a:bodyPr/>
          <a:lstStyle/>
          <a:p>
            <a:r>
              <a:rPr lang="it-IT"/>
              <a:t>Ms.Shivani Sharma              COMPUTER VISION  UNIT- 1</a:t>
            </a:r>
            <a:endParaRPr lang="en-IN"/>
          </a:p>
        </p:txBody>
      </p:sp>
      <p:sp>
        <p:nvSpPr>
          <p:cNvPr id="22" name="Slide Number Placeholder 21"/>
          <p:cNvSpPr>
            <a:spLocks noGrp="1"/>
          </p:cNvSpPr>
          <p:nvPr>
            <p:ph type="sldNum" sz="quarter" idx="12"/>
          </p:nvPr>
        </p:nvSpPr>
        <p:spPr/>
        <p:txBody>
          <a:bodyPr/>
          <a:lstStyle/>
          <a:p>
            <a:fld id="{948C9BFC-5A87-4A3D-9E47-B247C20123F2}" type="slidenum">
              <a:rPr lang="en-IN" smtClean="0"/>
              <a:t>87</a:t>
            </a:fld>
            <a:endParaRPr lang="en-I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2397" y="1266297"/>
            <a:ext cx="7087209" cy="387213"/>
          </a:xfrm>
          <a:prstGeom prst="rect">
            <a:avLst/>
          </a:prstGeom>
        </p:spPr>
      </p:pic>
      <p:sp>
        <p:nvSpPr>
          <p:cNvPr id="33" name="object 33"/>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1714500" y="5200025"/>
            <a:ext cx="7112794" cy="516969"/>
          </a:xfrm>
          <a:prstGeom prst="rect">
            <a:avLst/>
          </a:prstGeom>
        </p:spPr>
        <p:txBody>
          <a:bodyPr vert="horz" wrap="square" lIns="0" tIns="9049" rIns="0" bIns="0" rtlCol="0" anchor="ctr">
            <a:spAutoFit/>
          </a:bodyPr>
          <a:lstStyle/>
          <a:p>
            <a:pPr marL="9525">
              <a:lnSpc>
                <a:spcPct val="100000"/>
              </a:lnSpc>
              <a:spcBef>
                <a:spcPts val="71"/>
              </a:spcBef>
            </a:pPr>
            <a:r>
              <a:rPr spc="135" dirty="0"/>
              <a:t>Convolutional</a:t>
            </a:r>
            <a:r>
              <a:rPr spc="-83" dirty="0"/>
              <a:t> </a:t>
            </a:r>
            <a:r>
              <a:rPr spc="158" dirty="0"/>
              <a:t>Layer</a:t>
            </a:r>
            <a:r>
              <a:rPr spc="-94" dirty="0"/>
              <a:t> </a:t>
            </a:r>
            <a:r>
              <a:rPr spc="150" dirty="0"/>
              <a:t>and</a:t>
            </a:r>
            <a:r>
              <a:rPr spc="-94" dirty="0"/>
              <a:t> </a:t>
            </a:r>
            <a:r>
              <a:rPr spc="143" dirty="0"/>
              <a:t>Feature</a:t>
            </a:r>
            <a:r>
              <a:rPr spc="-94" dirty="0"/>
              <a:t> </a:t>
            </a:r>
            <a:r>
              <a:rPr spc="109" dirty="0"/>
              <a:t>Maps</a:t>
            </a:r>
          </a:p>
        </p:txBody>
      </p:sp>
      <p:grpSp>
        <p:nvGrpSpPr>
          <p:cNvPr id="4" name="object 4"/>
          <p:cNvGrpSpPr/>
          <p:nvPr/>
        </p:nvGrpSpPr>
        <p:grpSpPr>
          <a:xfrm>
            <a:off x="331469" y="1843659"/>
            <a:ext cx="4432935" cy="1622584"/>
            <a:chOff x="441959" y="1315211"/>
            <a:chExt cx="5910580" cy="2163445"/>
          </a:xfrm>
        </p:grpSpPr>
        <p:sp>
          <p:nvSpPr>
            <p:cNvPr id="5" name="object 5"/>
            <p:cNvSpPr/>
            <p:nvPr/>
          </p:nvSpPr>
          <p:spPr>
            <a:xfrm>
              <a:off x="887729" y="2184653"/>
              <a:ext cx="5450205" cy="906780"/>
            </a:xfrm>
            <a:custGeom>
              <a:avLst/>
              <a:gdLst/>
              <a:ahLst/>
              <a:cxnLst/>
              <a:rect l="l" t="t" r="r" b="b"/>
              <a:pathLst>
                <a:path w="5450205" h="906780">
                  <a:moveTo>
                    <a:pt x="0" y="0"/>
                  </a:moveTo>
                  <a:lnTo>
                    <a:pt x="4858639" y="608203"/>
                  </a:lnTo>
                </a:path>
                <a:path w="5450205" h="906780">
                  <a:moveTo>
                    <a:pt x="560832" y="271272"/>
                  </a:moveTo>
                  <a:lnTo>
                    <a:pt x="5449951" y="906653"/>
                  </a:lnTo>
                </a:path>
              </a:pathLst>
            </a:custGeom>
            <a:ln w="28575">
              <a:solidFill>
                <a:srgbClr val="006FC0"/>
              </a:solidFill>
              <a:prstDash val="lgDash"/>
            </a:ln>
          </p:spPr>
          <p:txBody>
            <a:bodyPr wrap="square" lIns="0" tIns="0" rIns="0" bIns="0" rtlCol="0"/>
            <a:lstStyle/>
            <a:p>
              <a:endParaRPr sz="1350"/>
            </a:p>
          </p:txBody>
        </p:sp>
        <p:pic>
          <p:nvPicPr>
            <p:cNvPr id="6" name="object 6"/>
            <p:cNvPicPr/>
            <p:nvPr/>
          </p:nvPicPr>
          <p:blipFill>
            <a:blip r:embed="rId3" cstate="print"/>
            <a:stretch>
              <a:fillRect/>
            </a:stretch>
          </p:blipFill>
          <p:spPr>
            <a:xfrm>
              <a:off x="441959" y="1315211"/>
              <a:ext cx="1296162" cy="2163318"/>
            </a:xfrm>
            <a:prstGeom prst="rect">
              <a:avLst/>
            </a:prstGeom>
          </p:spPr>
        </p:pic>
        <p:pic>
          <p:nvPicPr>
            <p:cNvPr id="7" name="object 7"/>
            <p:cNvPicPr/>
            <p:nvPr/>
          </p:nvPicPr>
          <p:blipFill>
            <a:blip r:embed="rId4" cstate="print"/>
            <a:stretch>
              <a:fillRect/>
            </a:stretch>
          </p:blipFill>
          <p:spPr>
            <a:xfrm>
              <a:off x="3966971" y="2010143"/>
              <a:ext cx="534174" cy="887742"/>
            </a:xfrm>
            <a:prstGeom prst="rect">
              <a:avLst/>
            </a:prstGeom>
          </p:spPr>
        </p:pic>
        <p:pic>
          <p:nvPicPr>
            <p:cNvPr id="8" name="object 8"/>
            <p:cNvPicPr/>
            <p:nvPr/>
          </p:nvPicPr>
          <p:blipFill>
            <a:blip r:embed="rId5" cstate="print"/>
            <a:stretch>
              <a:fillRect/>
            </a:stretch>
          </p:blipFill>
          <p:spPr>
            <a:xfrm>
              <a:off x="3368039" y="1952243"/>
              <a:ext cx="534174" cy="889253"/>
            </a:xfrm>
            <a:prstGeom prst="rect">
              <a:avLst/>
            </a:prstGeom>
          </p:spPr>
        </p:pic>
        <p:pic>
          <p:nvPicPr>
            <p:cNvPr id="9" name="object 9"/>
            <p:cNvPicPr/>
            <p:nvPr/>
          </p:nvPicPr>
          <p:blipFill>
            <a:blip r:embed="rId4" cstate="print"/>
            <a:stretch>
              <a:fillRect/>
            </a:stretch>
          </p:blipFill>
          <p:spPr>
            <a:xfrm>
              <a:off x="4588763" y="2087867"/>
              <a:ext cx="534174" cy="889266"/>
            </a:xfrm>
            <a:prstGeom prst="rect">
              <a:avLst/>
            </a:prstGeom>
          </p:spPr>
        </p:pic>
        <p:sp>
          <p:nvSpPr>
            <p:cNvPr id="10" name="object 10"/>
            <p:cNvSpPr/>
            <p:nvPr/>
          </p:nvSpPr>
          <p:spPr>
            <a:xfrm>
              <a:off x="887729" y="1620773"/>
              <a:ext cx="5448935" cy="931544"/>
            </a:xfrm>
            <a:custGeom>
              <a:avLst/>
              <a:gdLst/>
              <a:ahLst/>
              <a:cxnLst/>
              <a:rect l="l" t="t" r="r" b="b"/>
              <a:pathLst>
                <a:path w="5448935" h="931544">
                  <a:moveTo>
                    <a:pt x="0" y="0"/>
                  </a:moveTo>
                  <a:lnTo>
                    <a:pt x="4875530" y="623062"/>
                  </a:lnTo>
                </a:path>
                <a:path w="5448935" h="931544">
                  <a:moveTo>
                    <a:pt x="541019" y="310896"/>
                  </a:moveTo>
                  <a:lnTo>
                    <a:pt x="5448681" y="931290"/>
                  </a:lnTo>
                </a:path>
              </a:pathLst>
            </a:custGeom>
            <a:ln w="28575">
              <a:solidFill>
                <a:srgbClr val="006FC0"/>
              </a:solidFill>
              <a:prstDash val="lgDash"/>
            </a:ln>
          </p:spPr>
          <p:txBody>
            <a:bodyPr wrap="square" lIns="0" tIns="0" rIns="0" bIns="0" rtlCol="0"/>
            <a:lstStyle/>
            <a:p>
              <a:endParaRPr sz="1350"/>
            </a:p>
          </p:txBody>
        </p:sp>
        <p:pic>
          <p:nvPicPr>
            <p:cNvPr id="11" name="object 11"/>
            <p:cNvPicPr/>
            <p:nvPr/>
          </p:nvPicPr>
          <p:blipFill>
            <a:blip r:embed="rId5" cstate="print"/>
            <a:stretch>
              <a:fillRect/>
            </a:stretch>
          </p:blipFill>
          <p:spPr>
            <a:xfrm>
              <a:off x="2721864" y="1839467"/>
              <a:ext cx="532663" cy="887729"/>
            </a:xfrm>
            <a:prstGeom prst="rect">
              <a:avLst/>
            </a:prstGeom>
          </p:spPr>
        </p:pic>
        <p:pic>
          <p:nvPicPr>
            <p:cNvPr id="12" name="object 12"/>
            <p:cNvPicPr/>
            <p:nvPr/>
          </p:nvPicPr>
          <p:blipFill>
            <a:blip r:embed="rId6" cstate="print"/>
            <a:stretch>
              <a:fillRect/>
            </a:stretch>
          </p:blipFill>
          <p:spPr>
            <a:xfrm>
              <a:off x="882395" y="1586483"/>
              <a:ext cx="534174" cy="887730"/>
            </a:xfrm>
            <a:prstGeom prst="rect">
              <a:avLst/>
            </a:prstGeom>
          </p:spPr>
        </p:pic>
        <p:pic>
          <p:nvPicPr>
            <p:cNvPr id="13" name="object 13"/>
            <p:cNvPicPr/>
            <p:nvPr/>
          </p:nvPicPr>
          <p:blipFill>
            <a:blip r:embed="rId7" cstate="print"/>
            <a:stretch>
              <a:fillRect/>
            </a:stretch>
          </p:blipFill>
          <p:spPr>
            <a:xfrm>
              <a:off x="5244338" y="2461513"/>
              <a:ext cx="80263" cy="98551"/>
            </a:xfrm>
            <a:prstGeom prst="rect">
              <a:avLst/>
            </a:prstGeom>
          </p:spPr>
        </p:pic>
        <p:pic>
          <p:nvPicPr>
            <p:cNvPr id="14" name="object 14"/>
            <p:cNvPicPr/>
            <p:nvPr/>
          </p:nvPicPr>
          <p:blipFill>
            <a:blip r:embed="rId8" cstate="print"/>
            <a:stretch>
              <a:fillRect/>
            </a:stretch>
          </p:blipFill>
          <p:spPr>
            <a:xfrm>
              <a:off x="5422645" y="2473705"/>
              <a:ext cx="81787" cy="98552"/>
            </a:xfrm>
            <a:prstGeom prst="rect">
              <a:avLst/>
            </a:prstGeom>
          </p:spPr>
        </p:pic>
        <p:pic>
          <p:nvPicPr>
            <p:cNvPr id="15" name="object 15"/>
            <p:cNvPicPr/>
            <p:nvPr/>
          </p:nvPicPr>
          <p:blipFill>
            <a:blip r:embed="rId8" cstate="print"/>
            <a:stretch>
              <a:fillRect/>
            </a:stretch>
          </p:blipFill>
          <p:spPr>
            <a:xfrm>
              <a:off x="5620765" y="2473705"/>
              <a:ext cx="81787" cy="98552"/>
            </a:xfrm>
            <a:prstGeom prst="rect">
              <a:avLst/>
            </a:prstGeom>
          </p:spPr>
        </p:pic>
        <p:pic>
          <p:nvPicPr>
            <p:cNvPr id="16" name="object 16"/>
            <p:cNvPicPr/>
            <p:nvPr/>
          </p:nvPicPr>
          <p:blipFill>
            <a:blip r:embed="rId4" cstate="print"/>
            <a:stretch>
              <a:fillRect/>
            </a:stretch>
          </p:blipFill>
          <p:spPr>
            <a:xfrm>
              <a:off x="5782056" y="2205215"/>
              <a:ext cx="532663" cy="889266"/>
            </a:xfrm>
            <a:prstGeom prst="rect">
              <a:avLst/>
            </a:prstGeom>
          </p:spPr>
        </p:pic>
        <p:sp>
          <p:nvSpPr>
            <p:cNvPr id="17" name="object 17"/>
            <p:cNvSpPr/>
            <p:nvPr/>
          </p:nvSpPr>
          <p:spPr>
            <a:xfrm>
              <a:off x="1040129" y="1773173"/>
              <a:ext cx="4875530" cy="623570"/>
            </a:xfrm>
            <a:custGeom>
              <a:avLst/>
              <a:gdLst/>
              <a:ahLst/>
              <a:cxnLst/>
              <a:rect l="l" t="t" r="r" b="b"/>
              <a:pathLst>
                <a:path w="4875530" h="623569">
                  <a:moveTo>
                    <a:pt x="0" y="0"/>
                  </a:moveTo>
                  <a:lnTo>
                    <a:pt x="4875530" y="623062"/>
                  </a:lnTo>
                </a:path>
              </a:pathLst>
            </a:custGeom>
            <a:ln w="28575">
              <a:solidFill>
                <a:srgbClr val="006FC0"/>
              </a:solidFill>
              <a:prstDash val="lgDash"/>
            </a:ln>
          </p:spPr>
          <p:txBody>
            <a:bodyPr wrap="square" lIns="0" tIns="0" rIns="0" bIns="0" rtlCol="0"/>
            <a:lstStyle/>
            <a:p>
              <a:endParaRPr sz="1350"/>
            </a:p>
          </p:txBody>
        </p:sp>
      </p:grpSp>
      <p:grpSp>
        <p:nvGrpSpPr>
          <p:cNvPr id="18" name="object 18"/>
          <p:cNvGrpSpPr/>
          <p:nvPr/>
        </p:nvGrpSpPr>
        <p:grpSpPr>
          <a:xfrm>
            <a:off x="5860161" y="2149983"/>
            <a:ext cx="1889284" cy="1674019"/>
            <a:chOff x="7813547" y="1723644"/>
            <a:chExt cx="2519045" cy="2232025"/>
          </a:xfrm>
        </p:grpSpPr>
        <p:pic>
          <p:nvPicPr>
            <p:cNvPr id="19" name="object 19"/>
            <p:cNvPicPr/>
            <p:nvPr/>
          </p:nvPicPr>
          <p:blipFill>
            <a:blip r:embed="rId9" cstate="print"/>
            <a:stretch>
              <a:fillRect/>
            </a:stretch>
          </p:blipFill>
          <p:spPr>
            <a:xfrm>
              <a:off x="7813547" y="1792224"/>
              <a:ext cx="1297686" cy="2163318"/>
            </a:xfrm>
            <a:prstGeom prst="rect">
              <a:avLst/>
            </a:prstGeom>
          </p:spPr>
        </p:pic>
        <p:pic>
          <p:nvPicPr>
            <p:cNvPr id="20" name="object 20"/>
            <p:cNvPicPr/>
            <p:nvPr/>
          </p:nvPicPr>
          <p:blipFill>
            <a:blip r:embed="rId10" cstate="print"/>
            <a:stretch>
              <a:fillRect/>
            </a:stretch>
          </p:blipFill>
          <p:spPr>
            <a:xfrm>
              <a:off x="8174735" y="1760220"/>
              <a:ext cx="1296162" cy="2163317"/>
            </a:xfrm>
            <a:prstGeom prst="rect">
              <a:avLst/>
            </a:prstGeom>
          </p:spPr>
        </p:pic>
        <p:pic>
          <p:nvPicPr>
            <p:cNvPr id="21" name="object 21"/>
            <p:cNvPicPr/>
            <p:nvPr/>
          </p:nvPicPr>
          <p:blipFill>
            <a:blip r:embed="rId9" cstate="print"/>
            <a:stretch>
              <a:fillRect/>
            </a:stretch>
          </p:blipFill>
          <p:spPr>
            <a:xfrm>
              <a:off x="8574023" y="1723644"/>
              <a:ext cx="1297685" cy="2163317"/>
            </a:xfrm>
            <a:prstGeom prst="rect">
              <a:avLst/>
            </a:prstGeom>
          </p:spPr>
        </p:pic>
        <p:pic>
          <p:nvPicPr>
            <p:cNvPr id="22" name="object 22"/>
            <p:cNvPicPr/>
            <p:nvPr/>
          </p:nvPicPr>
          <p:blipFill>
            <a:blip r:embed="rId9" cstate="print"/>
            <a:stretch>
              <a:fillRect/>
            </a:stretch>
          </p:blipFill>
          <p:spPr>
            <a:xfrm>
              <a:off x="8988551" y="1748028"/>
              <a:ext cx="1297686" cy="2163318"/>
            </a:xfrm>
            <a:prstGeom prst="rect">
              <a:avLst/>
            </a:prstGeom>
          </p:spPr>
        </p:pic>
        <p:pic>
          <p:nvPicPr>
            <p:cNvPr id="23" name="object 23"/>
            <p:cNvPicPr/>
            <p:nvPr/>
          </p:nvPicPr>
          <p:blipFill>
            <a:blip r:embed="rId11" cstate="print"/>
            <a:stretch>
              <a:fillRect/>
            </a:stretch>
          </p:blipFill>
          <p:spPr>
            <a:xfrm>
              <a:off x="10250677" y="2642869"/>
              <a:ext cx="81788" cy="97027"/>
            </a:xfrm>
            <a:prstGeom prst="rect">
              <a:avLst/>
            </a:prstGeom>
          </p:spPr>
        </p:pic>
      </p:grpSp>
      <p:pic>
        <p:nvPicPr>
          <p:cNvPr id="24" name="object 24"/>
          <p:cNvPicPr/>
          <p:nvPr/>
        </p:nvPicPr>
        <p:blipFill>
          <a:blip r:embed="rId12" cstate="print"/>
          <a:stretch>
            <a:fillRect/>
          </a:stretch>
        </p:blipFill>
        <p:spPr>
          <a:xfrm>
            <a:off x="7822882" y="2848546"/>
            <a:ext cx="61341" cy="72770"/>
          </a:xfrm>
          <a:prstGeom prst="rect">
            <a:avLst/>
          </a:prstGeom>
        </p:spPr>
      </p:pic>
      <p:pic>
        <p:nvPicPr>
          <p:cNvPr id="25" name="object 25"/>
          <p:cNvPicPr/>
          <p:nvPr/>
        </p:nvPicPr>
        <p:blipFill>
          <a:blip r:embed="rId12" cstate="print"/>
          <a:stretch>
            <a:fillRect/>
          </a:stretch>
        </p:blipFill>
        <p:spPr>
          <a:xfrm>
            <a:off x="7971473" y="2848546"/>
            <a:ext cx="61341" cy="72770"/>
          </a:xfrm>
          <a:prstGeom prst="rect">
            <a:avLst/>
          </a:prstGeom>
        </p:spPr>
      </p:pic>
      <p:pic>
        <p:nvPicPr>
          <p:cNvPr id="26" name="object 26"/>
          <p:cNvPicPr/>
          <p:nvPr/>
        </p:nvPicPr>
        <p:blipFill>
          <a:blip r:embed="rId13" cstate="print"/>
          <a:stretch>
            <a:fillRect/>
          </a:stretch>
        </p:blipFill>
        <p:spPr>
          <a:xfrm>
            <a:off x="8092440" y="2143119"/>
            <a:ext cx="973264" cy="1619066"/>
          </a:xfrm>
          <a:prstGeom prst="rect">
            <a:avLst/>
          </a:prstGeom>
        </p:spPr>
      </p:pic>
      <p:sp>
        <p:nvSpPr>
          <p:cNvPr id="27" name="object 27"/>
          <p:cNvSpPr/>
          <p:nvPr/>
        </p:nvSpPr>
        <p:spPr>
          <a:xfrm>
            <a:off x="2103692" y="4005644"/>
            <a:ext cx="2688431" cy="314325"/>
          </a:xfrm>
          <a:custGeom>
            <a:avLst/>
            <a:gdLst/>
            <a:ahLst/>
            <a:cxnLst/>
            <a:rect l="l" t="t" r="r" b="b"/>
            <a:pathLst>
              <a:path w="3584575" h="419100">
                <a:moveTo>
                  <a:pt x="3584448" y="0"/>
                </a:moveTo>
                <a:lnTo>
                  <a:pt x="3582668" y="66220"/>
                </a:lnTo>
                <a:lnTo>
                  <a:pt x="3577713" y="123742"/>
                </a:lnTo>
                <a:lnTo>
                  <a:pt x="3570155" y="169109"/>
                </a:lnTo>
                <a:lnTo>
                  <a:pt x="3549523" y="209550"/>
                </a:lnTo>
                <a:lnTo>
                  <a:pt x="1827149" y="209550"/>
                </a:lnTo>
                <a:lnTo>
                  <a:pt x="1816104" y="220236"/>
                </a:lnTo>
                <a:lnTo>
                  <a:pt x="1806516" y="249990"/>
                </a:lnTo>
                <a:lnTo>
                  <a:pt x="1798958" y="295357"/>
                </a:lnTo>
                <a:lnTo>
                  <a:pt x="1794003" y="352879"/>
                </a:lnTo>
                <a:lnTo>
                  <a:pt x="1792224" y="419100"/>
                </a:lnTo>
                <a:lnTo>
                  <a:pt x="1790444" y="352879"/>
                </a:lnTo>
                <a:lnTo>
                  <a:pt x="1785489" y="295357"/>
                </a:lnTo>
                <a:lnTo>
                  <a:pt x="1777931" y="249990"/>
                </a:lnTo>
                <a:lnTo>
                  <a:pt x="1768343" y="220236"/>
                </a:lnTo>
                <a:lnTo>
                  <a:pt x="1757299" y="209550"/>
                </a:lnTo>
                <a:lnTo>
                  <a:pt x="34925" y="209550"/>
                </a:lnTo>
                <a:lnTo>
                  <a:pt x="23880" y="198863"/>
                </a:lnTo>
                <a:lnTo>
                  <a:pt x="14292" y="169109"/>
                </a:lnTo>
                <a:lnTo>
                  <a:pt x="6734" y="123742"/>
                </a:lnTo>
                <a:lnTo>
                  <a:pt x="1779" y="66220"/>
                </a:lnTo>
                <a:lnTo>
                  <a:pt x="0" y="0"/>
                </a:lnTo>
              </a:path>
            </a:pathLst>
          </a:custGeom>
          <a:ln w="38100">
            <a:solidFill>
              <a:srgbClr val="000000"/>
            </a:solidFill>
          </a:ln>
        </p:spPr>
        <p:txBody>
          <a:bodyPr wrap="square" lIns="0" tIns="0" rIns="0" bIns="0" rtlCol="0"/>
          <a:lstStyle/>
          <a:p>
            <a:endParaRPr sz="1350"/>
          </a:p>
        </p:txBody>
      </p:sp>
      <p:sp>
        <p:nvSpPr>
          <p:cNvPr id="28" name="object 28"/>
          <p:cNvSpPr/>
          <p:nvPr/>
        </p:nvSpPr>
        <p:spPr>
          <a:xfrm>
            <a:off x="5920168" y="3953065"/>
            <a:ext cx="3117056" cy="314325"/>
          </a:xfrm>
          <a:custGeom>
            <a:avLst/>
            <a:gdLst/>
            <a:ahLst/>
            <a:cxnLst/>
            <a:rect l="l" t="t" r="r" b="b"/>
            <a:pathLst>
              <a:path w="4156075" h="419100">
                <a:moveTo>
                  <a:pt x="4155948" y="0"/>
                </a:moveTo>
                <a:lnTo>
                  <a:pt x="4154168" y="66220"/>
                </a:lnTo>
                <a:lnTo>
                  <a:pt x="4149213" y="123742"/>
                </a:lnTo>
                <a:lnTo>
                  <a:pt x="4141655" y="169109"/>
                </a:lnTo>
                <a:lnTo>
                  <a:pt x="4121023" y="209550"/>
                </a:lnTo>
                <a:lnTo>
                  <a:pt x="2112899" y="209550"/>
                </a:lnTo>
                <a:lnTo>
                  <a:pt x="2101854" y="220236"/>
                </a:lnTo>
                <a:lnTo>
                  <a:pt x="2092266" y="249990"/>
                </a:lnTo>
                <a:lnTo>
                  <a:pt x="2084708" y="295357"/>
                </a:lnTo>
                <a:lnTo>
                  <a:pt x="2079753" y="352879"/>
                </a:lnTo>
                <a:lnTo>
                  <a:pt x="2077974" y="419100"/>
                </a:lnTo>
                <a:lnTo>
                  <a:pt x="2076194" y="352879"/>
                </a:lnTo>
                <a:lnTo>
                  <a:pt x="2071239" y="295357"/>
                </a:lnTo>
                <a:lnTo>
                  <a:pt x="2063681" y="249990"/>
                </a:lnTo>
                <a:lnTo>
                  <a:pt x="2054093" y="220236"/>
                </a:lnTo>
                <a:lnTo>
                  <a:pt x="2043049" y="209550"/>
                </a:lnTo>
                <a:lnTo>
                  <a:pt x="34925" y="209550"/>
                </a:lnTo>
                <a:lnTo>
                  <a:pt x="23880" y="198863"/>
                </a:lnTo>
                <a:lnTo>
                  <a:pt x="14292" y="169109"/>
                </a:lnTo>
                <a:lnTo>
                  <a:pt x="6734" y="123742"/>
                </a:lnTo>
                <a:lnTo>
                  <a:pt x="1779" y="66220"/>
                </a:lnTo>
                <a:lnTo>
                  <a:pt x="0" y="0"/>
                </a:lnTo>
              </a:path>
            </a:pathLst>
          </a:custGeom>
          <a:ln w="38100">
            <a:solidFill>
              <a:srgbClr val="000000"/>
            </a:solidFill>
          </a:ln>
        </p:spPr>
        <p:txBody>
          <a:bodyPr wrap="square" lIns="0" tIns="0" rIns="0" bIns="0" rtlCol="0"/>
          <a:lstStyle/>
          <a:p>
            <a:endParaRPr sz="1350"/>
          </a:p>
        </p:txBody>
      </p:sp>
      <p:sp>
        <p:nvSpPr>
          <p:cNvPr id="29" name="object 29"/>
          <p:cNvSpPr txBox="1"/>
          <p:nvPr/>
        </p:nvSpPr>
        <p:spPr>
          <a:xfrm>
            <a:off x="2380011" y="4331590"/>
            <a:ext cx="2047399"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ℎ</a:t>
            </a:r>
            <a:r>
              <a:rPr spc="23" dirty="0">
                <a:latin typeface="Cambria Math"/>
                <a:cs typeface="Cambria Math"/>
              </a:rPr>
              <a:t> </a:t>
            </a:r>
            <a:r>
              <a:rPr dirty="0">
                <a:latin typeface="Cambria Math"/>
                <a:cs typeface="Cambria Math"/>
              </a:rPr>
              <a:t>filters</a:t>
            </a:r>
            <a:r>
              <a:rPr spc="-19" dirty="0">
                <a:latin typeface="Cambria Math"/>
                <a:cs typeface="Cambria Math"/>
              </a:rPr>
              <a:t> </a:t>
            </a:r>
            <a:r>
              <a:rPr spc="-4" dirty="0">
                <a:latin typeface="Cambria Math"/>
                <a:cs typeface="Cambria Math"/>
              </a:rPr>
              <a:t>of</a:t>
            </a:r>
            <a:r>
              <a:rPr spc="-11" dirty="0">
                <a:latin typeface="Cambria Math"/>
                <a:cs typeface="Cambria Math"/>
              </a:rPr>
              <a:t> </a:t>
            </a:r>
            <a:r>
              <a:rPr spc="-4" dirty="0">
                <a:latin typeface="Cambria Math"/>
                <a:cs typeface="Cambria Math"/>
              </a:rPr>
              <a:t>size</a:t>
            </a:r>
            <a:r>
              <a:rPr spc="-8" dirty="0">
                <a:latin typeface="Cambria Math"/>
                <a:cs typeface="Cambria Math"/>
              </a:rPr>
              <a:t> </a:t>
            </a:r>
            <a:r>
              <a:rPr dirty="0">
                <a:latin typeface="Cambria Math"/>
                <a:cs typeface="Cambria Math"/>
              </a:rPr>
              <a:t>𝐹</a:t>
            </a:r>
            <a:r>
              <a:rPr spc="49" dirty="0">
                <a:latin typeface="Cambria Math"/>
                <a:cs typeface="Cambria Math"/>
              </a:rPr>
              <a:t> </a:t>
            </a:r>
            <a:r>
              <a:rPr dirty="0">
                <a:latin typeface="Cambria Math"/>
                <a:cs typeface="Cambria Math"/>
              </a:rPr>
              <a:t>×</a:t>
            </a:r>
            <a:r>
              <a:rPr spc="-11" dirty="0">
                <a:latin typeface="Cambria Math"/>
                <a:cs typeface="Cambria Math"/>
              </a:rPr>
              <a:t> </a:t>
            </a:r>
            <a:r>
              <a:rPr dirty="0">
                <a:latin typeface="Cambria Math"/>
                <a:cs typeface="Cambria Math"/>
              </a:rPr>
              <a:t>𝐹</a:t>
            </a:r>
            <a:endParaRPr>
              <a:latin typeface="Cambria Math"/>
              <a:cs typeface="Cambria Math"/>
            </a:endParaRPr>
          </a:p>
        </p:txBody>
      </p:sp>
      <p:sp>
        <p:nvSpPr>
          <p:cNvPr id="30" name="object 30"/>
          <p:cNvSpPr txBox="1"/>
          <p:nvPr/>
        </p:nvSpPr>
        <p:spPr>
          <a:xfrm>
            <a:off x="75058" y="3553873"/>
            <a:ext cx="2515076" cy="286617"/>
          </a:xfrm>
          <a:prstGeom prst="rect">
            <a:avLst/>
          </a:prstGeom>
        </p:spPr>
        <p:txBody>
          <a:bodyPr vert="horz" wrap="square" lIns="0" tIns="9525" rIns="0" bIns="0" rtlCol="0">
            <a:spAutoFit/>
          </a:bodyPr>
          <a:lstStyle/>
          <a:p>
            <a:pPr marL="9525">
              <a:spcBef>
                <a:spcPts val="75"/>
              </a:spcBef>
            </a:pPr>
            <a:r>
              <a:rPr spc="-4" dirty="0">
                <a:latin typeface="Cambria Math"/>
                <a:cs typeface="Cambria Math"/>
              </a:rPr>
              <a:t>Input</a:t>
            </a:r>
            <a:r>
              <a:rPr spc="-11" dirty="0">
                <a:latin typeface="Cambria Math"/>
                <a:cs typeface="Cambria Math"/>
              </a:rPr>
              <a:t> </a:t>
            </a:r>
            <a:r>
              <a:rPr spc="-4" dirty="0">
                <a:latin typeface="Cambria Math"/>
                <a:cs typeface="Cambria Math"/>
              </a:rPr>
              <a:t>image of</a:t>
            </a:r>
            <a:r>
              <a:rPr spc="-11" dirty="0">
                <a:latin typeface="Cambria Math"/>
                <a:cs typeface="Cambria Math"/>
              </a:rPr>
              <a:t> </a:t>
            </a:r>
            <a:r>
              <a:rPr spc="-4" dirty="0">
                <a:latin typeface="Cambria Math"/>
                <a:cs typeface="Cambria Math"/>
              </a:rPr>
              <a:t>size</a:t>
            </a:r>
            <a:r>
              <a:rPr spc="-8" dirty="0">
                <a:latin typeface="Cambria Math"/>
                <a:cs typeface="Cambria Math"/>
              </a:rPr>
              <a:t> </a:t>
            </a:r>
            <a:r>
              <a:rPr dirty="0">
                <a:latin typeface="Cambria Math"/>
                <a:cs typeface="Cambria Math"/>
              </a:rPr>
              <a:t>𝑁</a:t>
            </a:r>
            <a:r>
              <a:rPr spc="30" dirty="0">
                <a:latin typeface="Cambria Math"/>
                <a:cs typeface="Cambria Math"/>
              </a:rPr>
              <a:t> </a:t>
            </a:r>
            <a:r>
              <a:rPr dirty="0">
                <a:latin typeface="Cambria Math"/>
                <a:cs typeface="Cambria Math"/>
              </a:rPr>
              <a:t>×</a:t>
            </a:r>
            <a:r>
              <a:rPr spc="-11" dirty="0">
                <a:latin typeface="Cambria Math"/>
                <a:cs typeface="Cambria Math"/>
              </a:rPr>
              <a:t> </a:t>
            </a:r>
            <a:r>
              <a:rPr dirty="0">
                <a:latin typeface="Cambria Math"/>
                <a:cs typeface="Cambria Math"/>
              </a:rPr>
              <a:t>𝑁</a:t>
            </a:r>
            <a:endParaRPr>
              <a:latin typeface="Cambria Math"/>
              <a:cs typeface="Cambria Math"/>
            </a:endParaRPr>
          </a:p>
        </p:txBody>
      </p:sp>
      <p:sp>
        <p:nvSpPr>
          <p:cNvPr id="31" name="object 31"/>
          <p:cNvSpPr txBox="1"/>
          <p:nvPr/>
        </p:nvSpPr>
        <p:spPr>
          <a:xfrm>
            <a:off x="6715696" y="4308501"/>
            <a:ext cx="1631156"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ℎ</a:t>
            </a:r>
            <a:r>
              <a:rPr spc="4" dirty="0">
                <a:latin typeface="Cambria Math"/>
                <a:cs typeface="Cambria Math"/>
              </a:rPr>
              <a:t> </a:t>
            </a:r>
            <a:r>
              <a:rPr spc="-4" dirty="0">
                <a:latin typeface="Cambria Math"/>
                <a:cs typeface="Cambria Math"/>
              </a:rPr>
              <a:t>𝐹𝑒𝑎𝑡𝑢𝑟𝑒</a:t>
            </a:r>
            <a:r>
              <a:rPr spc="8" dirty="0">
                <a:latin typeface="Cambria Math"/>
                <a:cs typeface="Cambria Math"/>
              </a:rPr>
              <a:t> </a:t>
            </a:r>
            <a:r>
              <a:rPr spc="-4" dirty="0">
                <a:latin typeface="Cambria Math"/>
                <a:cs typeface="Cambria Math"/>
              </a:rPr>
              <a:t>𝑚𝑎𝑝𝑠</a:t>
            </a:r>
            <a:endParaRPr>
              <a:latin typeface="Cambria Math"/>
              <a:cs typeface="Cambria Math"/>
            </a:endParaRPr>
          </a:p>
        </p:txBody>
      </p:sp>
      <p:sp>
        <p:nvSpPr>
          <p:cNvPr id="32" name="object 32"/>
          <p:cNvSpPr txBox="1"/>
          <p:nvPr/>
        </p:nvSpPr>
        <p:spPr>
          <a:xfrm>
            <a:off x="446913" y="4776901"/>
            <a:ext cx="7517606" cy="655468"/>
          </a:xfrm>
          <a:prstGeom prst="rect">
            <a:avLst/>
          </a:prstGeom>
        </p:spPr>
        <p:txBody>
          <a:bodyPr vert="horz" wrap="square" lIns="0" tIns="9049" rIns="0" bIns="0" rtlCol="0">
            <a:spAutoFit/>
          </a:bodyPr>
          <a:lstStyle/>
          <a:p>
            <a:pPr marL="28575">
              <a:spcBef>
                <a:spcPts val="71"/>
              </a:spcBef>
            </a:pPr>
            <a:r>
              <a:rPr sz="2100" spc="-4" dirty="0">
                <a:latin typeface="Arial MT"/>
                <a:cs typeface="Arial MT"/>
              </a:rPr>
              <a:t>Each</a:t>
            </a:r>
            <a:r>
              <a:rPr sz="2100" dirty="0">
                <a:latin typeface="Arial MT"/>
                <a:cs typeface="Arial MT"/>
              </a:rPr>
              <a:t> feature</a:t>
            </a:r>
            <a:r>
              <a:rPr sz="2100" spc="4" dirty="0">
                <a:latin typeface="Arial MT"/>
                <a:cs typeface="Arial MT"/>
              </a:rPr>
              <a:t> </a:t>
            </a:r>
            <a:r>
              <a:rPr sz="2100" spc="-4" dirty="0">
                <a:latin typeface="Arial MT"/>
                <a:cs typeface="Arial MT"/>
              </a:rPr>
              <a:t>map</a:t>
            </a:r>
            <a:r>
              <a:rPr sz="2100" spc="4" dirty="0">
                <a:latin typeface="Arial MT"/>
                <a:cs typeface="Arial MT"/>
              </a:rPr>
              <a:t> </a:t>
            </a:r>
            <a:r>
              <a:rPr sz="2100" dirty="0">
                <a:latin typeface="Arial MT"/>
                <a:cs typeface="Arial MT"/>
              </a:rPr>
              <a:t>applies</a:t>
            </a:r>
            <a:r>
              <a:rPr sz="2100" spc="11" dirty="0">
                <a:latin typeface="Arial MT"/>
                <a:cs typeface="Arial MT"/>
              </a:rPr>
              <a:t> </a:t>
            </a:r>
            <a:r>
              <a:rPr sz="2100" spc="-4" dirty="0">
                <a:latin typeface="Arial MT"/>
                <a:cs typeface="Arial MT"/>
              </a:rPr>
              <a:t>its own</a:t>
            </a:r>
            <a:r>
              <a:rPr sz="2100" spc="4" dirty="0">
                <a:latin typeface="Arial MT"/>
                <a:cs typeface="Arial MT"/>
              </a:rPr>
              <a:t> </a:t>
            </a:r>
            <a:r>
              <a:rPr sz="2100" dirty="0">
                <a:latin typeface="Arial MT"/>
                <a:cs typeface="Arial MT"/>
              </a:rPr>
              <a:t>bias.</a:t>
            </a:r>
            <a:r>
              <a:rPr sz="2100" spc="-4" dirty="0">
                <a:latin typeface="Arial MT"/>
                <a:cs typeface="Arial MT"/>
              </a:rPr>
              <a:t> So, the</a:t>
            </a:r>
            <a:r>
              <a:rPr sz="2100" spc="4" dirty="0">
                <a:latin typeface="Arial MT"/>
                <a:cs typeface="Arial MT"/>
              </a:rPr>
              <a:t> </a:t>
            </a:r>
            <a:r>
              <a:rPr sz="2100" dirty="0">
                <a:latin typeface="Arial MT"/>
                <a:cs typeface="Arial MT"/>
              </a:rPr>
              <a:t>output</a:t>
            </a:r>
            <a:r>
              <a:rPr sz="2100" spc="-4" dirty="0">
                <a:latin typeface="Arial MT"/>
                <a:cs typeface="Arial MT"/>
              </a:rPr>
              <a:t> becomes</a:t>
            </a:r>
            <a:endParaRPr sz="2100">
              <a:latin typeface="Arial MT"/>
              <a:cs typeface="Arial MT"/>
            </a:endParaRPr>
          </a:p>
          <a:p>
            <a:pPr marL="102394">
              <a:tabLst>
                <a:tab pos="672941" algn="l"/>
                <a:tab pos="1946910" algn="l"/>
              </a:tabLst>
            </a:pPr>
            <a:r>
              <a:rPr sz="2100" spc="-4" dirty="0">
                <a:latin typeface="Cambria Math"/>
                <a:cs typeface="Cambria Math"/>
              </a:rPr>
              <a:t>𝑍</a:t>
            </a:r>
            <a:r>
              <a:rPr sz="2100" spc="176" dirty="0">
                <a:latin typeface="Cambria Math"/>
                <a:cs typeface="Cambria Math"/>
              </a:rPr>
              <a:t> </a:t>
            </a:r>
            <a:r>
              <a:rPr sz="2100" spc="-4" dirty="0">
                <a:latin typeface="Cambria Math"/>
                <a:cs typeface="Cambria Math"/>
              </a:rPr>
              <a:t>=	</a:t>
            </a:r>
            <a:r>
              <a:rPr sz="2100" spc="94" dirty="0">
                <a:latin typeface="Cambria Math"/>
                <a:cs typeface="Cambria Math"/>
              </a:rPr>
              <a:t>𝑊</a:t>
            </a:r>
            <a:r>
              <a:rPr sz="2306" spc="140" baseline="27100" dirty="0">
                <a:latin typeface="Cambria Math"/>
                <a:cs typeface="Cambria Math"/>
              </a:rPr>
              <a:t>𝑇</a:t>
            </a:r>
            <a:r>
              <a:rPr sz="2100" spc="94" dirty="0">
                <a:latin typeface="Cambria Math"/>
                <a:cs typeface="Cambria Math"/>
              </a:rPr>
              <a:t>𝑋</a:t>
            </a:r>
            <a:r>
              <a:rPr sz="2100" spc="56" dirty="0">
                <a:latin typeface="Cambria Math"/>
                <a:cs typeface="Cambria Math"/>
              </a:rPr>
              <a:t> </a:t>
            </a:r>
            <a:r>
              <a:rPr sz="2100" spc="-4" dirty="0">
                <a:latin typeface="Cambria Math"/>
                <a:cs typeface="Cambria Math"/>
              </a:rPr>
              <a:t>+</a:t>
            </a:r>
            <a:r>
              <a:rPr sz="2100" spc="-8" dirty="0">
                <a:latin typeface="Cambria Math"/>
                <a:cs typeface="Cambria Math"/>
              </a:rPr>
              <a:t> </a:t>
            </a:r>
            <a:r>
              <a:rPr sz="2100" spc="26" dirty="0">
                <a:latin typeface="Cambria Math"/>
                <a:cs typeface="Cambria Math"/>
              </a:rPr>
              <a:t>𝑏</a:t>
            </a:r>
            <a:r>
              <a:rPr sz="2100" spc="26" dirty="0">
                <a:latin typeface="Arial MT"/>
                <a:cs typeface="Arial MT"/>
              </a:rPr>
              <a:t>,	</a:t>
            </a:r>
            <a:r>
              <a:rPr sz="2100" spc="-4" dirty="0">
                <a:latin typeface="Arial MT"/>
                <a:cs typeface="Arial MT"/>
              </a:rPr>
              <a:t>where</a:t>
            </a:r>
            <a:r>
              <a:rPr sz="2100" spc="4" dirty="0">
                <a:latin typeface="Arial MT"/>
                <a:cs typeface="Arial MT"/>
              </a:rPr>
              <a:t> </a:t>
            </a:r>
            <a:r>
              <a:rPr sz="2100" spc="-4" dirty="0">
                <a:latin typeface="Cambria Math"/>
                <a:cs typeface="Cambria Math"/>
              </a:rPr>
              <a:t>𝑋</a:t>
            </a:r>
            <a:r>
              <a:rPr sz="2100" spc="169" dirty="0">
                <a:latin typeface="Cambria Math"/>
                <a:cs typeface="Cambria Math"/>
              </a:rPr>
              <a:t> </a:t>
            </a:r>
            <a:r>
              <a:rPr sz="2100" spc="-4" dirty="0">
                <a:latin typeface="Arial MT"/>
                <a:cs typeface="Arial MT"/>
              </a:rPr>
              <a:t>is</a:t>
            </a:r>
            <a:r>
              <a:rPr sz="2100" spc="-8" dirty="0">
                <a:latin typeface="Arial MT"/>
                <a:cs typeface="Arial MT"/>
              </a:rPr>
              <a:t> </a:t>
            </a:r>
            <a:r>
              <a:rPr sz="2100" spc="-4" dirty="0">
                <a:latin typeface="Arial MT"/>
                <a:cs typeface="Arial MT"/>
              </a:rPr>
              <a:t>the</a:t>
            </a:r>
            <a:r>
              <a:rPr sz="2100" dirty="0">
                <a:latin typeface="Arial MT"/>
                <a:cs typeface="Arial MT"/>
              </a:rPr>
              <a:t> input</a:t>
            </a:r>
            <a:r>
              <a:rPr sz="2100" spc="-8" dirty="0">
                <a:latin typeface="Arial MT"/>
                <a:cs typeface="Arial MT"/>
              </a:rPr>
              <a:t> </a:t>
            </a:r>
            <a:r>
              <a:rPr sz="2100" spc="-4" dirty="0">
                <a:latin typeface="Arial MT"/>
                <a:cs typeface="Arial MT"/>
              </a:rPr>
              <a:t>image.</a:t>
            </a:r>
            <a:endParaRPr sz="2100">
              <a:latin typeface="Arial MT"/>
              <a:cs typeface="Arial MT"/>
            </a:endParaRPr>
          </a:p>
        </p:txBody>
      </p:sp>
      <p:sp>
        <p:nvSpPr>
          <p:cNvPr id="34" name="Title 1">
            <a:extLst>
              <a:ext uri="{FF2B5EF4-FFF2-40B4-BE49-F238E27FC236}">
                <a16:creationId xmlns:a16="http://schemas.microsoft.com/office/drawing/2014/main" id="{5DFA8232-53C7-F671-74B3-952F984452B4}"/>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35" name="Footer Placeholder 34"/>
          <p:cNvSpPr>
            <a:spLocks noGrp="1"/>
          </p:cNvSpPr>
          <p:nvPr>
            <p:ph type="ftr" sz="quarter" idx="11"/>
          </p:nvPr>
        </p:nvSpPr>
        <p:spPr/>
        <p:txBody>
          <a:bodyPr/>
          <a:lstStyle/>
          <a:p>
            <a:r>
              <a:rPr lang="it-IT"/>
              <a:t>Ms.Shivani Sharma              COMPUTER VISION  UNIT- 1</a:t>
            </a:r>
            <a:endParaRPr lang="en-IN"/>
          </a:p>
        </p:txBody>
      </p:sp>
      <p:sp>
        <p:nvSpPr>
          <p:cNvPr id="36" name="Slide Number Placeholder 35"/>
          <p:cNvSpPr>
            <a:spLocks noGrp="1"/>
          </p:cNvSpPr>
          <p:nvPr>
            <p:ph type="sldNum" sz="quarter" idx="12"/>
          </p:nvPr>
        </p:nvSpPr>
        <p:spPr/>
        <p:txBody>
          <a:bodyPr/>
          <a:lstStyle/>
          <a:p>
            <a:fld id="{948C9BFC-5A87-4A3D-9E47-B247C20123F2}" type="slidenum">
              <a:rPr lang="en-IN" smtClean="0"/>
              <a:t>88</a:t>
            </a:fld>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07613" y="1266297"/>
            <a:ext cx="2949923" cy="387213"/>
          </a:xfrm>
          <a:prstGeom prst="rect">
            <a:avLst/>
          </a:prstGeom>
        </p:spPr>
      </p:pic>
      <p:sp>
        <p:nvSpPr>
          <p:cNvPr id="33" name="object 33"/>
          <p:cNvSpPr txBox="1">
            <a:spLocks noGrp="1"/>
          </p:cNvSpPr>
          <p:nvPr>
            <p:ph type="dt" sz="half" idx="6"/>
          </p:nvPr>
        </p:nvSpPr>
        <p:spPr>
          <a:xfrm>
            <a:off x="4591939" y="6691985"/>
            <a:ext cx="3103879"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spc="-8" dirty="0"/>
          </a:p>
        </p:txBody>
      </p:sp>
      <p:sp>
        <p:nvSpPr>
          <p:cNvPr id="3" name="object 3"/>
          <p:cNvSpPr txBox="1">
            <a:spLocks noGrp="1"/>
          </p:cNvSpPr>
          <p:nvPr>
            <p:ph type="title" idx="4294967295"/>
          </p:nvPr>
        </p:nvSpPr>
        <p:spPr>
          <a:xfrm>
            <a:off x="6151787" y="1040343"/>
            <a:ext cx="2968229" cy="516969"/>
          </a:xfrm>
          <a:prstGeom prst="rect">
            <a:avLst/>
          </a:prstGeom>
        </p:spPr>
        <p:txBody>
          <a:bodyPr vert="horz" wrap="square" lIns="0" tIns="9049" rIns="0" bIns="0" rtlCol="0" anchor="ctr">
            <a:spAutoFit/>
          </a:bodyPr>
          <a:lstStyle/>
          <a:p>
            <a:pPr marL="9525">
              <a:lnSpc>
                <a:spcPct val="100000"/>
              </a:lnSpc>
              <a:spcBef>
                <a:spcPts val="71"/>
              </a:spcBef>
            </a:pPr>
            <a:r>
              <a:rPr spc="165" dirty="0"/>
              <a:t>Activation</a:t>
            </a:r>
            <a:r>
              <a:rPr spc="-135" dirty="0"/>
              <a:t> </a:t>
            </a:r>
            <a:r>
              <a:rPr spc="109" dirty="0"/>
              <a:t>Maps</a:t>
            </a:r>
          </a:p>
        </p:txBody>
      </p:sp>
      <p:grpSp>
        <p:nvGrpSpPr>
          <p:cNvPr id="4" name="object 4"/>
          <p:cNvGrpSpPr/>
          <p:nvPr/>
        </p:nvGrpSpPr>
        <p:grpSpPr>
          <a:xfrm>
            <a:off x="331469" y="1843659"/>
            <a:ext cx="4432935" cy="1622584"/>
            <a:chOff x="441959" y="1315211"/>
            <a:chExt cx="5910580" cy="2163445"/>
          </a:xfrm>
        </p:grpSpPr>
        <p:sp>
          <p:nvSpPr>
            <p:cNvPr id="5" name="object 5"/>
            <p:cNvSpPr/>
            <p:nvPr/>
          </p:nvSpPr>
          <p:spPr>
            <a:xfrm>
              <a:off x="887729" y="2184653"/>
              <a:ext cx="5450205" cy="906780"/>
            </a:xfrm>
            <a:custGeom>
              <a:avLst/>
              <a:gdLst/>
              <a:ahLst/>
              <a:cxnLst/>
              <a:rect l="l" t="t" r="r" b="b"/>
              <a:pathLst>
                <a:path w="5450205" h="906780">
                  <a:moveTo>
                    <a:pt x="0" y="0"/>
                  </a:moveTo>
                  <a:lnTo>
                    <a:pt x="4858639" y="608203"/>
                  </a:lnTo>
                </a:path>
                <a:path w="5450205" h="906780">
                  <a:moveTo>
                    <a:pt x="560832" y="271272"/>
                  </a:moveTo>
                  <a:lnTo>
                    <a:pt x="5449951" y="906653"/>
                  </a:lnTo>
                </a:path>
              </a:pathLst>
            </a:custGeom>
            <a:ln w="28575">
              <a:solidFill>
                <a:srgbClr val="006FC0"/>
              </a:solidFill>
              <a:prstDash val="lgDash"/>
            </a:ln>
          </p:spPr>
          <p:txBody>
            <a:bodyPr wrap="square" lIns="0" tIns="0" rIns="0" bIns="0" rtlCol="0"/>
            <a:lstStyle/>
            <a:p>
              <a:endParaRPr sz="1350"/>
            </a:p>
          </p:txBody>
        </p:sp>
        <p:pic>
          <p:nvPicPr>
            <p:cNvPr id="6" name="object 6"/>
            <p:cNvPicPr/>
            <p:nvPr/>
          </p:nvPicPr>
          <p:blipFill>
            <a:blip r:embed="rId3" cstate="print"/>
            <a:stretch>
              <a:fillRect/>
            </a:stretch>
          </p:blipFill>
          <p:spPr>
            <a:xfrm>
              <a:off x="441959" y="1315211"/>
              <a:ext cx="1296162" cy="2163318"/>
            </a:xfrm>
            <a:prstGeom prst="rect">
              <a:avLst/>
            </a:prstGeom>
          </p:spPr>
        </p:pic>
        <p:pic>
          <p:nvPicPr>
            <p:cNvPr id="7" name="object 7"/>
            <p:cNvPicPr/>
            <p:nvPr/>
          </p:nvPicPr>
          <p:blipFill>
            <a:blip r:embed="rId4" cstate="print"/>
            <a:stretch>
              <a:fillRect/>
            </a:stretch>
          </p:blipFill>
          <p:spPr>
            <a:xfrm>
              <a:off x="3966971" y="2010143"/>
              <a:ext cx="534174" cy="887742"/>
            </a:xfrm>
            <a:prstGeom prst="rect">
              <a:avLst/>
            </a:prstGeom>
          </p:spPr>
        </p:pic>
        <p:pic>
          <p:nvPicPr>
            <p:cNvPr id="8" name="object 8"/>
            <p:cNvPicPr/>
            <p:nvPr/>
          </p:nvPicPr>
          <p:blipFill>
            <a:blip r:embed="rId5" cstate="print"/>
            <a:stretch>
              <a:fillRect/>
            </a:stretch>
          </p:blipFill>
          <p:spPr>
            <a:xfrm>
              <a:off x="3368039" y="1952243"/>
              <a:ext cx="534174" cy="889253"/>
            </a:xfrm>
            <a:prstGeom prst="rect">
              <a:avLst/>
            </a:prstGeom>
          </p:spPr>
        </p:pic>
        <p:pic>
          <p:nvPicPr>
            <p:cNvPr id="9" name="object 9"/>
            <p:cNvPicPr/>
            <p:nvPr/>
          </p:nvPicPr>
          <p:blipFill>
            <a:blip r:embed="rId4" cstate="print"/>
            <a:stretch>
              <a:fillRect/>
            </a:stretch>
          </p:blipFill>
          <p:spPr>
            <a:xfrm>
              <a:off x="4588763" y="2087867"/>
              <a:ext cx="534174" cy="889266"/>
            </a:xfrm>
            <a:prstGeom prst="rect">
              <a:avLst/>
            </a:prstGeom>
          </p:spPr>
        </p:pic>
        <p:sp>
          <p:nvSpPr>
            <p:cNvPr id="10" name="object 10"/>
            <p:cNvSpPr/>
            <p:nvPr/>
          </p:nvSpPr>
          <p:spPr>
            <a:xfrm>
              <a:off x="887729" y="1620773"/>
              <a:ext cx="5448935" cy="931544"/>
            </a:xfrm>
            <a:custGeom>
              <a:avLst/>
              <a:gdLst/>
              <a:ahLst/>
              <a:cxnLst/>
              <a:rect l="l" t="t" r="r" b="b"/>
              <a:pathLst>
                <a:path w="5448935" h="931544">
                  <a:moveTo>
                    <a:pt x="0" y="0"/>
                  </a:moveTo>
                  <a:lnTo>
                    <a:pt x="4875530" y="623062"/>
                  </a:lnTo>
                </a:path>
                <a:path w="5448935" h="931544">
                  <a:moveTo>
                    <a:pt x="541019" y="310896"/>
                  </a:moveTo>
                  <a:lnTo>
                    <a:pt x="5448681" y="931290"/>
                  </a:lnTo>
                </a:path>
              </a:pathLst>
            </a:custGeom>
            <a:ln w="28575">
              <a:solidFill>
                <a:srgbClr val="006FC0"/>
              </a:solidFill>
              <a:prstDash val="lgDash"/>
            </a:ln>
          </p:spPr>
          <p:txBody>
            <a:bodyPr wrap="square" lIns="0" tIns="0" rIns="0" bIns="0" rtlCol="0"/>
            <a:lstStyle/>
            <a:p>
              <a:endParaRPr sz="1350"/>
            </a:p>
          </p:txBody>
        </p:sp>
        <p:pic>
          <p:nvPicPr>
            <p:cNvPr id="11" name="object 11"/>
            <p:cNvPicPr/>
            <p:nvPr/>
          </p:nvPicPr>
          <p:blipFill>
            <a:blip r:embed="rId5" cstate="print"/>
            <a:stretch>
              <a:fillRect/>
            </a:stretch>
          </p:blipFill>
          <p:spPr>
            <a:xfrm>
              <a:off x="2721864" y="1839467"/>
              <a:ext cx="532663" cy="887729"/>
            </a:xfrm>
            <a:prstGeom prst="rect">
              <a:avLst/>
            </a:prstGeom>
          </p:spPr>
        </p:pic>
        <p:pic>
          <p:nvPicPr>
            <p:cNvPr id="12" name="object 12"/>
            <p:cNvPicPr/>
            <p:nvPr/>
          </p:nvPicPr>
          <p:blipFill>
            <a:blip r:embed="rId6" cstate="print"/>
            <a:stretch>
              <a:fillRect/>
            </a:stretch>
          </p:blipFill>
          <p:spPr>
            <a:xfrm>
              <a:off x="882395" y="1586483"/>
              <a:ext cx="534174" cy="887730"/>
            </a:xfrm>
            <a:prstGeom prst="rect">
              <a:avLst/>
            </a:prstGeom>
          </p:spPr>
        </p:pic>
        <p:pic>
          <p:nvPicPr>
            <p:cNvPr id="13" name="object 13"/>
            <p:cNvPicPr/>
            <p:nvPr/>
          </p:nvPicPr>
          <p:blipFill>
            <a:blip r:embed="rId7" cstate="print"/>
            <a:stretch>
              <a:fillRect/>
            </a:stretch>
          </p:blipFill>
          <p:spPr>
            <a:xfrm>
              <a:off x="5244338" y="2461513"/>
              <a:ext cx="80263" cy="98551"/>
            </a:xfrm>
            <a:prstGeom prst="rect">
              <a:avLst/>
            </a:prstGeom>
          </p:spPr>
        </p:pic>
        <p:pic>
          <p:nvPicPr>
            <p:cNvPr id="14" name="object 14"/>
            <p:cNvPicPr/>
            <p:nvPr/>
          </p:nvPicPr>
          <p:blipFill>
            <a:blip r:embed="rId8" cstate="print"/>
            <a:stretch>
              <a:fillRect/>
            </a:stretch>
          </p:blipFill>
          <p:spPr>
            <a:xfrm>
              <a:off x="5422645" y="2473705"/>
              <a:ext cx="81787" cy="98552"/>
            </a:xfrm>
            <a:prstGeom prst="rect">
              <a:avLst/>
            </a:prstGeom>
          </p:spPr>
        </p:pic>
        <p:pic>
          <p:nvPicPr>
            <p:cNvPr id="15" name="object 15"/>
            <p:cNvPicPr/>
            <p:nvPr/>
          </p:nvPicPr>
          <p:blipFill>
            <a:blip r:embed="rId8" cstate="print"/>
            <a:stretch>
              <a:fillRect/>
            </a:stretch>
          </p:blipFill>
          <p:spPr>
            <a:xfrm>
              <a:off x="5620765" y="2473705"/>
              <a:ext cx="81787" cy="98552"/>
            </a:xfrm>
            <a:prstGeom prst="rect">
              <a:avLst/>
            </a:prstGeom>
          </p:spPr>
        </p:pic>
        <p:pic>
          <p:nvPicPr>
            <p:cNvPr id="16" name="object 16"/>
            <p:cNvPicPr/>
            <p:nvPr/>
          </p:nvPicPr>
          <p:blipFill>
            <a:blip r:embed="rId4" cstate="print"/>
            <a:stretch>
              <a:fillRect/>
            </a:stretch>
          </p:blipFill>
          <p:spPr>
            <a:xfrm>
              <a:off x="5782056" y="2205215"/>
              <a:ext cx="532663" cy="889266"/>
            </a:xfrm>
            <a:prstGeom prst="rect">
              <a:avLst/>
            </a:prstGeom>
          </p:spPr>
        </p:pic>
        <p:sp>
          <p:nvSpPr>
            <p:cNvPr id="17" name="object 17"/>
            <p:cNvSpPr/>
            <p:nvPr/>
          </p:nvSpPr>
          <p:spPr>
            <a:xfrm>
              <a:off x="1040129" y="1773173"/>
              <a:ext cx="4875530" cy="623570"/>
            </a:xfrm>
            <a:custGeom>
              <a:avLst/>
              <a:gdLst/>
              <a:ahLst/>
              <a:cxnLst/>
              <a:rect l="l" t="t" r="r" b="b"/>
              <a:pathLst>
                <a:path w="4875530" h="623569">
                  <a:moveTo>
                    <a:pt x="0" y="0"/>
                  </a:moveTo>
                  <a:lnTo>
                    <a:pt x="4875530" y="623062"/>
                  </a:lnTo>
                </a:path>
              </a:pathLst>
            </a:custGeom>
            <a:ln w="28575">
              <a:solidFill>
                <a:srgbClr val="006FC0"/>
              </a:solidFill>
              <a:prstDash val="lgDash"/>
            </a:ln>
          </p:spPr>
          <p:txBody>
            <a:bodyPr wrap="square" lIns="0" tIns="0" rIns="0" bIns="0" rtlCol="0"/>
            <a:lstStyle/>
            <a:p>
              <a:endParaRPr sz="1350"/>
            </a:p>
          </p:txBody>
        </p:sp>
      </p:grpSp>
      <p:grpSp>
        <p:nvGrpSpPr>
          <p:cNvPr id="18" name="object 18"/>
          <p:cNvGrpSpPr/>
          <p:nvPr/>
        </p:nvGrpSpPr>
        <p:grpSpPr>
          <a:xfrm>
            <a:off x="5860161" y="2149983"/>
            <a:ext cx="1889284" cy="1674019"/>
            <a:chOff x="7813547" y="1723644"/>
            <a:chExt cx="2519045" cy="2232025"/>
          </a:xfrm>
        </p:grpSpPr>
        <p:pic>
          <p:nvPicPr>
            <p:cNvPr id="19" name="object 19"/>
            <p:cNvPicPr/>
            <p:nvPr/>
          </p:nvPicPr>
          <p:blipFill>
            <a:blip r:embed="rId9" cstate="print"/>
            <a:stretch>
              <a:fillRect/>
            </a:stretch>
          </p:blipFill>
          <p:spPr>
            <a:xfrm>
              <a:off x="7813547" y="1792224"/>
              <a:ext cx="1297686" cy="2163318"/>
            </a:xfrm>
            <a:prstGeom prst="rect">
              <a:avLst/>
            </a:prstGeom>
          </p:spPr>
        </p:pic>
        <p:pic>
          <p:nvPicPr>
            <p:cNvPr id="20" name="object 20"/>
            <p:cNvPicPr/>
            <p:nvPr/>
          </p:nvPicPr>
          <p:blipFill>
            <a:blip r:embed="rId10" cstate="print"/>
            <a:stretch>
              <a:fillRect/>
            </a:stretch>
          </p:blipFill>
          <p:spPr>
            <a:xfrm>
              <a:off x="8174735" y="1760220"/>
              <a:ext cx="1296162" cy="2163317"/>
            </a:xfrm>
            <a:prstGeom prst="rect">
              <a:avLst/>
            </a:prstGeom>
          </p:spPr>
        </p:pic>
        <p:pic>
          <p:nvPicPr>
            <p:cNvPr id="21" name="object 21"/>
            <p:cNvPicPr/>
            <p:nvPr/>
          </p:nvPicPr>
          <p:blipFill>
            <a:blip r:embed="rId9" cstate="print"/>
            <a:stretch>
              <a:fillRect/>
            </a:stretch>
          </p:blipFill>
          <p:spPr>
            <a:xfrm>
              <a:off x="8574023" y="1723644"/>
              <a:ext cx="1297685" cy="2163317"/>
            </a:xfrm>
            <a:prstGeom prst="rect">
              <a:avLst/>
            </a:prstGeom>
          </p:spPr>
        </p:pic>
        <p:pic>
          <p:nvPicPr>
            <p:cNvPr id="22" name="object 22"/>
            <p:cNvPicPr/>
            <p:nvPr/>
          </p:nvPicPr>
          <p:blipFill>
            <a:blip r:embed="rId9" cstate="print"/>
            <a:stretch>
              <a:fillRect/>
            </a:stretch>
          </p:blipFill>
          <p:spPr>
            <a:xfrm>
              <a:off x="8988551" y="1748028"/>
              <a:ext cx="1297686" cy="2163318"/>
            </a:xfrm>
            <a:prstGeom prst="rect">
              <a:avLst/>
            </a:prstGeom>
          </p:spPr>
        </p:pic>
        <p:pic>
          <p:nvPicPr>
            <p:cNvPr id="23" name="object 23"/>
            <p:cNvPicPr/>
            <p:nvPr/>
          </p:nvPicPr>
          <p:blipFill>
            <a:blip r:embed="rId11" cstate="print"/>
            <a:stretch>
              <a:fillRect/>
            </a:stretch>
          </p:blipFill>
          <p:spPr>
            <a:xfrm>
              <a:off x="10250677" y="2642869"/>
              <a:ext cx="81788" cy="97027"/>
            </a:xfrm>
            <a:prstGeom prst="rect">
              <a:avLst/>
            </a:prstGeom>
          </p:spPr>
        </p:pic>
      </p:grpSp>
      <p:pic>
        <p:nvPicPr>
          <p:cNvPr id="24" name="object 24"/>
          <p:cNvPicPr/>
          <p:nvPr/>
        </p:nvPicPr>
        <p:blipFill>
          <a:blip r:embed="rId12" cstate="print"/>
          <a:stretch>
            <a:fillRect/>
          </a:stretch>
        </p:blipFill>
        <p:spPr>
          <a:xfrm>
            <a:off x="7822882" y="2848546"/>
            <a:ext cx="61341" cy="72770"/>
          </a:xfrm>
          <a:prstGeom prst="rect">
            <a:avLst/>
          </a:prstGeom>
        </p:spPr>
      </p:pic>
      <p:pic>
        <p:nvPicPr>
          <p:cNvPr id="25" name="object 25"/>
          <p:cNvPicPr/>
          <p:nvPr/>
        </p:nvPicPr>
        <p:blipFill>
          <a:blip r:embed="rId12" cstate="print"/>
          <a:stretch>
            <a:fillRect/>
          </a:stretch>
        </p:blipFill>
        <p:spPr>
          <a:xfrm>
            <a:off x="7971473" y="2848546"/>
            <a:ext cx="61341" cy="72770"/>
          </a:xfrm>
          <a:prstGeom prst="rect">
            <a:avLst/>
          </a:prstGeom>
        </p:spPr>
      </p:pic>
      <p:pic>
        <p:nvPicPr>
          <p:cNvPr id="26" name="object 26"/>
          <p:cNvPicPr/>
          <p:nvPr/>
        </p:nvPicPr>
        <p:blipFill>
          <a:blip r:embed="rId13" cstate="print"/>
          <a:stretch>
            <a:fillRect/>
          </a:stretch>
        </p:blipFill>
        <p:spPr>
          <a:xfrm>
            <a:off x="8092440" y="2143119"/>
            <a:ext cx="973264" cy="1619066"/>
          </a:xfrm>
          <a:prstGeom prst="rect">
            <a:avLst/>
          </a:prstGeom>
        </p:spPr>
      </p:pic>
      <p:sp>
        <p:nvSpPr>
          <p:cNvPr id="27" name="object 27"/>
          <p:cNvSpPr/>
          <p:nvPr/>
        </p:nvSpPr>
        <p:spPr>
          <a:xfrm>
            <a:off x="2103692" y="4005644"/>
            <a:ext cx="2688431" cy="314325"/>
          </a:xfrm>
          <a:custGeom>
            <a:avLst/>
            <a:gdLst/>
            <a:ahLst/>
            <a:cxnLst/>
            <a:rect l="l" t="t" r="r" b="b"/>
            <a:pathLst>
              <a:path w="3584575" h="419100">
                <a:moveTo>
                  <a:pt x="3584448" y="0"/>
                </a:moveTo>
                <a:lnTo>
                  <a:pt x="3582668" y="66220"/>
                </a:lnTo>
                <a:lnTo>
                  <a:pt x="3577713" y="123742"/>
                </a:lnTo>
                <a:lnTo>
                  <a:pt x="3570155" y="169109"/>
                </a:lnTo>
                <a:lnTo>
                  <a:pt x="3549523" y="209550"/>
                </a:lnTo>
                <a:lnTo>
                  <a:pt x="1827149" y="209550"/>
                </a:lnTo>
                <a:lnTo>
                  <a:pt x="1816104" y="220236"/>
                </a:lnTo>
                <a:lnTo>
                  <a:pt x="1806516" y="249990"/>
                </a:lnTo>
                <a:lnTo>
                  <a:pt x="1798958" y="295357"/>
                </a:lnTo>
                <a:lnTo>
                  <a:pt x="1794003" y="352879"/>
                </a:lnTo>
                <a:lnTo>
                  <a:pt x="1792224" y="419100"/>
                </a:lnTo>
                <a:lnTo>
                  <a:pt x="1790444" y="352879"/>
                </a:lnTo>
                <a:lnTo>
                  <a:pt x="1785489" y="295357"/>
                </a:lnTo>
                <a:lnTo>
                  <a:pt x="1777931" y="249990"/>
                </a:lnTo>
                <a:lnTo>
                  <a:pt x="1768343" y="220236"/>
                </a:lnTo>
                <a:lnTo>
                  <a:pt x="1757299" y="209550"/>
                </a:lnTo>
                <a:lnTo>
                  <a:pt x="34925" y="209550"/>
                </a:lnTo>
                <a:lnTo>
                  <a:pt x="23880" y="198863"/>
                </a:lnTo>
                <a:lnTo>
                  <a:pt x="14292" y="169109"/>
                </a:lnTo>
                <a:lnTo>
                  <a:pt x="6734" y="123742"/>
                </a:lnTo>
                <a:lnTo>
                  <a:pt x="1779" y="66220"/>
                </a:lnTo>
                <a:lnTo>
                  <a:pt x="0" y="0"/>
                </a:lnTo>
              </a:path>
            </a:pathLst>
          </a:custGeom>
          <a:ln w="38100">
            <a:solidFill>
              <a:srgbClr val="000000"/>
            </a:solidFill>
          </a:ln>
        </p:spPr>
        <p:txBody>
          <a:bodyPr wrap="square" lIns="0" tIns="0" rIns="0" bIns="0" rtlCol="0"/>
          <a:lstStyle/>
          <a:p>
            <a:endParaRPr sz="1350"/>
          </a:p>
        </p:txBody>
      </p:sp>
      <p:sp>
        <p:nvSpPr>
          <p:cNvPr id="28" name="object 28"/>
          <p:cNvSpPr/>
          <p:nvPr/>
        </p:nvSpPr>
        <p:spPr>
          <a:xfrm>
            <a:off x="5920168" y="3953065"/>
            <a:ext cx="3117056" cy="314325"/>
          </a:xfrm>
          <a:custGeom>
            <a:avLst/>
            <a:gdLst/>
            <a:ahLst/>
            <a:cxnLst/>
            <a:rect l="l" t="t" r="r" b="b"/>
            <a:pathLst>
              <a:path w="4156075" h="419100">
                <a:moveTo>
                  <a:pt x="4155948" y="0"/>
                </a:moveTo>
                <a:lnTo>
                  <a:pt x="4154168" y="66220"/>
                </a:lnTo>
                <a:lnTo>
                  <a:pt x="4149213" y="123742"/>
                </a:lnTo>
                <a:lnTo>
                  <a:pt x="4141655" y="169109"/>
                </a:lnTo>
                <a:lnTo>
                  <a:pt x="4121023" y="209550"/>
                </a:lnTo>
                <a:lnTo>
                  <a:pt x="2112899" y="209550"/>
                </a:lnTo>
                <a:lnTo>
                  <a:pt x="2101854" y="220236"/>
                </a:lnTo>
                <a:lnTo>
                  <a:pt x="2092266" y="249990"/>
                </a:lnTo>
                <a:lnTo>
                  <a:pt x="2084708" y="295357"/>
                </a:lnTo>
                <a:lnTo>
                  <a:pt x="2079753" y="352879"/>
                </a:lnTo>
                <a:lnTo>
                  <a:pt x="2077974" y="419100"/>
                </a:lnTo>
                <a:lnTo>
                  <a:pt x="2076194" y="352879"/>
                </a:lnTo>
                <a:lnTo>
                  <a:pt x="2071239" y="295357"/>
                </a:lnTo>
                <a:lnTo>
                  <a:pt x="2063681" y="249990"/>
                </a:lnTo>
                <a:lnTo>
                  <a:pt x="2054093" y="220236"/>
                </a:lnTo>
                <a:lnTo>
                  <a:pt x="2043049" y="209550"/>
                </a:lnTo>
                <a:lnTo>
                  <a:pt x="34925" y="209550"/>
                </a:lnTo>
                <a:lnTo>
                  <a:pt x="23880" y="198863"/>
                </a:lnTo>
                <a:lnTo>
                  <a:pt x="14292" y="169109"/>
                </a:lnTo>
                <a:lnTo>
                  <a:pt x="6734" y="123742"/>
                </a:lnTo>
                <a:lnTo>
                  <a:pt x="1779" y="66220"/>
                </a:lnTo>
                <a:lnTo>
                  <a:pt x="0" y="0"/>
                </a:lnTo>
              </a:path>
            </a:pathLst>
          </a:custGeom>
          <a:ln w="38100">
            <a:solidFill>
              <a:srgbClr val="000000"/>
            </a:solidFill>
          </a:ln>
        </p:spPr>
        <p:txBody>
          <a:bodyPr wrap="square" lIns="0" tIns="0" rIns="0" bIns="0" rtlCol="0"/>
          <a:lstStyle/>
          <a:p>
            <a:endParaRPr sz="1350"/>
          </a:p>
        </p:txBody>
      </p:sp>
      <p:sp>
        <p:nvSpPr>
          <p:cNvPr id="29" name="object 29"/>
          <p:cNvSpPr txBox="1"/>
          <p:nvPr/>
        </p:nvSpPr>
        <p:spPr>
          <a:xfrm>
            <a:off x="2380011" y="4331590"/>
            <a:ext cx="2047399"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ℎ</a:t>
            </a:r>
            <a:r>
              <a:rPr spc="23" dirty="0">
                <a:latin typeface="Cambria Math"/>
                <a:cs typeface="Cambria Math"/>
              </a:rPr>
              <a:t> </a:t>
            </a:r>
            <a:r>
              <a:rPr dirty="0">
                <a:latin typeface="Cambria Math"/>
                <a:cs typeface="Cambria Math"/>
              </a:rPr>
              <a:t>filters</a:t>
            </a:r>
            <a:r>
              <a:rPr spc="-19" dirty="0">
                <a:latin typeface="Cambria Math"/>
                <a:cs typeface="Cambria Math"/>
              </a:rPr>
              <a:t> </a:t>
            </a:r>
            <a:r>
              <a:rPr spc="-4" dirty="0">
                <a:latin typeface="Cambria Math"/>
                <a:cs typeface="Cambria Math"/>
              </a:rPr>
              <a:t>of</a:t>
            </a:r>
            <a:r>
              <a:rPr spc="-11" dirty="0">
                <a:latin typeface="Cambria Math"/>
                <a:cs typeface="Cambria Math"/>
              </a:rPr>
              <a:t> </a:t>
            </a:r>
            <a:r>
              <a:rPr spc="-4" dirty="0">
                <a:latin typeface="Cambria Math"/>
                <a:cs typeface="Cambria Math"/>
              </a:rPr>
              <a:t>size</a:t>
            </a:r>
            <a:r>
              <a:rPr spc="-8" dirty="0">
                <a:latin typeface="Cambria Math"/>
                <a:cs typeface="Cambria Math"/>
              </a:rPr>
              <a:t> </a:t>
            </a:r>
            <a:r>
              <a:rPr dirty="0">
                <a:latin typeface="Cambria Math"/>
                <a:cs typeface="Cambria Math"/>
              </a:rPr>
              <a:t>𝐹</a:t>
            </a:r>
            <a:r>
              <a:rPr spc="49" dirty="0">
                <a:latin typeface="Cambria Math"/>
                <a:cs typeface="Cambria Math"/>
              </a:rPr>
              <a:t> </a:t>
            </a:r>
            <a:r>
              <a:rPr dirty="0">
                <a:latin typeface="Cambria Math"/>
                <a:cs typeface="Cambria Math"/>
              </a:rPr>
              <a:t>×</a:t>
            </a:r>
            <a:r>
              <a:rPr spc="-11" dirty="0">
                <a:latin typeface="Cambria Math"/>
                <a:cs typeface="Cambria Math"/>
              </a:rPr>
              <a:t> </a:t>
            </a:r>
            <a:r>
              <a:rPr dirty="0">
                <a:latin typeface="Cambria Math"/>
                <a:cs typeface="Cambria Math"/>
              </a:rPr>
              <a:t>𝐹</a:t>
            </a:r>
            <a:endParaRPr>
              <a:latin typeface="Cambria Math"/>
              <a:cs typeface="Cambria Math"/>
            </a:endParaRPr>
          </a:p>
        </p:txBody>
      </p:sp>
      <p:sp>
        <p:nvSpPr>
          <p:cNvPr id="30" name="object 30"/>
          <p:cNvSpPr txBox="1"/>
          <p:nvPr/>
        </p:nvSpPr>
        <p:spPr>
          <a:xfrm>
            <a:off x="75058" y="3553873"/>
            <a:ext cx="2515076" cy="286617"/>
          </a:xfrm>
          <a:prstGeom prst="rect">
            <a:avLst/>
          </a:prstGeom>
        </p:spPr>
        <p:txBody>
          <a:bodyPr vert="horz" wrap="square" lIns="0" tIns="9525" rIns="0" bIns="0" rtlCol="0">
            <a:spAutoFit/>
          </a:bodyPr>
          <a:lstStyle/>
          <a:p>
            <a:pPr marL="9525">
              <a:spcBef>
                <a:spcPts val="75"/>
              </a:spcBef>
            </a:pPr>
            <a:r>
              <a:rPr spc="-4" dirty="0">
                <a:latin typeface="Cambria Math"/>
                <a:cs typeface="Cambria Math"/>
              </a:rPr>
              <a:t>Input</a:t>
            </a:r>
            <a:r>
              <a:rPr spc="-11" dirty="0">
                <a:latin typeface="Cambria Math"/>
                <a:cs typeface="Cambria Math"/>
              </a:rPr>
              <a:t> </a:t>
            </a:r>
            <a:r>
              <a:rPr spc="-4" dirty="0">
                <a:latin typeface="Cambria Math"/>
                <a:cs typeface="Cambria Math"/>
              </a:rPr>
              <a:t>image of</a:t>
            </a:r>
            <a:r>
              <a:rPr spc="-11" dirty="0">
                <a:latin typeface="Cambria Math"/>
                <a:cs typeface="Cambria Math"/>
              </a:rPr>
              <a:t> </a:t>
            </a:r>
            <a:r>
              <a:rPr spc="-4" dirty="0">
                <a:latin typeface="Cambria Math"/>
                <a:cs typeface="Cambria Math"/>
              </a:rPr>
              <a:t>size</a:t>
            </a:r>
            <a:r>
              <a:rPr spc="-8" dirty="0">
                <a:latin typeface="Cambria Math"/>
                <a:cs typeface="Cambria Math"/>
              </a:rPr>
              <a:t> </a:t>
            </a:r>
            <a:r>
              <a:rPr dirty="0">
                <a:latin typeface="Cambria Math"/>
                <a:cs typeface="Cambria Math"/>
              </a:rPr>
              <a:t>𝑁</a:t>
            </a:r>
            <a:r>
              <a:rPr spc="30" dirty="0">
                <a:latin typeface="Cambria Math"/>
                <a:cs typeface="Cambria Math"/>
              </a:rPr>
              <a:t> </a:t>
            </a:r>
            <a:r>
              <a:rPr dirty="0">
                <a:latin typeface="Cambria Math"/>
                <a:cs typeface="Cambria Math"/>
              </a:rPr>
              <a:t>×</a:t>
            </a:r>
            <a:r>
              <a:rPr spc="-11" dirty="0">
                <a:latin typeface="Cambria Math"/>
                <a:cs typeface="Cambria Math"/>
              </a:rPr>
              <a:t> </a:t>
            </a:r>
            <a:r>
              <a:rPr dirty="0">
                <a:latin typeface="Cambria Math"/>
                <a:cs typeface="Cambria Math"/>
              </a:rPr>
              <a:t>𝑁</a:t>
            </a:r>
            <a:endParaRPr>
              <a:latin typeface="Cambria Math"/>
              <a:cs typeface="Cambria Math"/>
            </a:endParaRPr>
          </a:p>
        </p:txBody>
      </p:sp>
      <p:sp>
        <p:nvSpPr>
          <p:cNvPr id="31" name="object 31"/>
          <p:cNvSpPr txBox="1"/>
          <p:nvPr/>
        </p:nvSpPr>
        <p:spPr>
          <a:xfrm>
            <a:off x="6715696" y="4308501"/>
            <a:ext cx="1631156" cy="286617"/>
          </a:xfrm>
          <a:prstGeom prst="rect">
            <a:avLst/>
          </a:prstGeom>
        </p:spPr>
        <p:txBody>
          <a:bodyPr vert="horz" wrap="square" lIns="0" tIns="9525" rIns="0" bIns="0" rtlCol="0">
            <a:spAutoFit/>
          </a:bodyPr>
          <a:lstStyle/>
          <a:p>
            <a:pPr marL="9525">
              <a:spcBef>
                <a:spcPts val="75"/>
              </a:spcBef>
            </a:pPr>
            <a:r>
              <a:rPr dirty="0">
                <a:latin typeface="Cambria Math"/>
                <a:cs typeface="Cambria Math"/>
              </a:rPr>
              <a:t>ℎ</a:t>
            </a:r>
            <a:r>
              <a:rPr spc="4" dirty="0">
                <a:latin typeface="Cambria Math"/>
                <a:cs typeface="Cambria Math"/>
              </a:rPr>
              <a:t> </a:t>
            </a:r>
            <a:r>
              <a:rPr spc="-4" dirty="0">
                <a:latin typeface="Cambria Math"/>
                <a:cs typeface="Cambria Math"/>
              </a:rPr>
              <a:t>𝐹𝑒𝑎𝑡𝑢𝑟𝑒</a:t>
            </a:r>
            <a:r>
              <a:rPr spc="8" dirty="0">
                <a:latin typeface="Cambria Math"/>
                <a:cs typeface="Cambria Math"/>
              </a:rPr>
              <a:t> </a:t>
            </a:r>
            <a:r>
              <a:rPr spc="-4" dirty="0">
                <a:latin typeface="Cambria Math"/>
                <a:cs typeface="Cambria Math"/>
              </a:rPr>
              <a:t>𝑚𝑎𝑝𝑠</a:t>
            </a:r>
            <a:endParaRPr>
              <a:latin typeface="Cambria Math"/>
              <a:cs typeface="Cambria Math"/>
            </a:endParaRPr>
          </a:p>
        </p:txBody>
      </p:sp>
      <p:sp>
        <p:nvSpPr>
          <p:cNvPr id="32" name="object 32"/>
          <p:cNvSpPr txBox="1"/>
          <p:nvPr/>
        </p:nvSpPr>
        <p:spPr>
          <a:xfrm>
            <a:off x="382906" y="4734401"/>
            <a:ext cx="8275796" cy="978634"/>
          </a:xfrm>
          <a:prstGeom prst="rect">
            <a:avLst/>
          </a:prstGeom>
        </p:spPr>
        <p:txBody>
          <a:bodyPr vert="horz" wrap="square" lIns="0" tIns="9049" rIns="0" bIns="0" rtlCol="0">
            <a:spAutoFit/>
          </a:bodyPr>
          <a:lstStyle/>
          <a:p>
            <a:pPr marL="28575" marR="22860">
              <a:spcBef>
                <a:spcPts val="71"/>
              </a:spcBef>
            </a:pPr>
            <a:r>
              <a:rPr sz="2100" spc="-4" dirty="0">
                <a:latin typeface="Arial MT"/>
                <a:cs typeface="Arial MT"/>
              </a:rPr>
              <a:t>An </a:t>
            </a:r>
            <a:r>
              <a:rPr sz="2100" dirty="0">
                <a:latin typeface="Arial MT"/>
                <a:cs typeface="Arial MT"/>
              </a:rPr>
              <a:t>activation</a:t>
            </a:r>
            <a:r>
              <a:rPr sz="2100" spc="-4" dirty="0">
                <a:latin typeface="Arial MT"/>
                <a:cs typeface="Arial MT"/>
              </a:rPr>
              <a:t> </a:t>
            </a:r>
            <a:r>
              <a:rPr sz="2100" dirty="0">
                <a:latin typeface="Arial MT"/>
                <a:cs typeface="Arial MT"/>
              </a:rPr>
              <a:t>function</a:t>
            </a:r>
            <a:r>
              <a:rPr sz="2100" spc="-4" dirty="0">
                <a:latin typeface="Arial MT"/>
                <a:cs typeface="Arial MT"/>
              </a:rPr>
              <a:t> is</a:t>
            </a:r>
            <a:r>
              <a:rPr sz="2100" dirty="0">
                <a:latin typeface="Arial MT"/>
                <a:cs typeface="Arial MT"/>
              </a:rPr>
              <a:t> applied</a:t>
            </a:r>
            <a:r>
              <a:rPr sz="2100" spc="11" dirty="0">
                <a:latin typeface="Arial MT"/>
                <a:cs typeface="Arial MT"/>
              </a:rPr>
              <a:t> </a:t>
            </a:r>
            <a:r>
              <a:rPr sz="2100" spc="-4" dirty="0">
                <a:latin typeface="Arial MT"/>
                <a:cs typeface="Arial MT"/>
              </a:rPr>
              <a:t>on</a:t>
            </a:r>
            <a:r>
              <a:rPr sz="2100" spc="4" dirty="0">
                <a:latin typeface="Arial MT"/>
                <a:cs typeface="Arial MT"/>
              </a:rPr>
              <a:t> </a:t>
            </a:r>
            <a:r>
              <a:rPr sz="2100" spc="-4" dirty="0">
                <a:latin typeface="Arial MT"/>
                <a:cs typeface="Arial MT"/>
              </a:rPr>
              <a:t>all the</a:t>
            </a:r>
            <a:r>
              <a:rPr sz="2100" dirty="0">
                <a:latin typeface="Arial MT"/>
                <a:cs typeface="Arial MT"/>
              </a:rPr>
              <a:t> </a:t>
            </a:r>
            <a:r>
              <a:rPr sz="2100" spc="-4" dirty="0">
                <a:latin typeface="Arial MT"/>
                <a:cs typeface="Arial MT"/>
              </a:rPr>
              <a:t>entries</a:t>
            </a:r>
            <a:r>
              <a:rPr sz="2100" spc="4" dirty="0">
                <a:latin typeface="Arial MT"/>
                <a:cs typeface="Arial MT"/>
              </a:rPr>
              <a:t> </a:t>
            </a:r>
            <a:r>
              <a:rPr sz="2100" spc="-4" dirty="0">
                <a:latin typeface="Arial MT"/>
                <a:cs typeface="Arial MT"/>
              </a:rPr>
              <a:t>of each</a:t>
            </a:r>
            <a:r>
              <a:rPr sz="2100" spc="8" dirty="0">
                <a:latin typeface="Arial MT"/>
                <a:cs typeface="Arial MT"/>
              </a:rPr>
              <a:t> </a:t>
            </a:r>
            <a:r>
              <a:rPr sz="2100" dirty="0">
                <a:latin typeface="Arial MT"/>
                <a:cs typeface="Arial MT"/>
              </a:rPr>
              <a:t>feature</a:t>
            </a:r>
            <a:r>
              <a:rPr sz="2100" spc="4" dirty="0">
                <a:latin typeface="Arial MT"/>
                <a:cs typeface="Arial MT"/>
              </a:rPr>
              <a:t> </a:t>
            </a:r>
            <a:r>
              <a:rPr sz="2100" spc="-4" dirty="0">
                <a:latin typeface="Arial MT"/>
                <a:cs typeface="Arial MT"/>
              </a:rPr>
              <a:t>map </a:t>
            </a:r>
            <a:r>
              <a:rPr sz="2100" spc="-574" dirty="0">
                <a:latin typeface="Arial MT"/>
                <a:cs typeface="Arial MT"/>
              </a:rPr>
              <a:t> </a:t>
            </a:r>
            <a:r>
              <a:rPr sz="2100" spc="-4" dirty="0">
                <a:latin typeface="Arial MT"/>
                <a:cs typeface="Arial MT"/>
              </a:rPr>
              <a:t>to get</a:t>
            </a:r>
            <a:r>
              <a:rPr sz="2100" spc="4" dirty="0">
                <a:latin typeface="Arial MT"/>
                <a:cs typeface="Arial MT"/>
              </a:rPr>
              <a:t> </a:t>
            </a:r>
            <a:r>
              <a:rPr sz="2100" spc="-4" dirty="0">
                <a:latin typeface="Arial MT"/>
                <a:cs typeface="Arial MT"/>
              </a:rPr>
              <a:t>the</a:t>
            </a:r>
            <a:r>
              <a:rPr sz="2100" spc="4" dirty="0">
                <a:latin typeface="Arial MT"/>
                <a:cs typeface="Arial MT"/>
              </a:rPr>
              <a:t> </a:t>
            </a:r>
            <a:r>
              <a:rPr sz="2100" dirty="0">
                <a:latin typeface="Arial MT"/>
                <a:cs typeface="Arial MT"/>
              </a:rPr>
              <a:t>activation </a:t>
            </a:r>
            <a:r>
              <a:rPr sz="2100" spc="-4" dirty="0">
                <a:latin typeface="Arial MT"/>
                <a:cs typeface="Arial MT"/>
              </a:rPr>
              <a:t>maps.</a:t>
            </a:r>
            <a:r>
              <a:rPr sz="2100" spc="-41" dirty="0">
                <a:latin typeface="Arial MT"/>
                <a:cs typeface="Arial MT"/>
              </a:rPr>
              <a:t> </a:t>
            </a:r>
            <a:r>
              <a:rPr sz="2100" spc="-4" dirty="0">
                <a:latin typeface="Arial MT"/>
                <a:cs typeface="Arial MT"/>
              </a:rPr>
              <a:t>The</a:t>
            </a:r>
            <a:r>
              <a:rPr sz="2100" spc="8" dirty="0">
                <a:latin typeface="Arial MT"/>
                <a:cs typeface="Arial MT"/>
              </a:rPr>
              <a:t> </a:t>
            </a:r>
            <a:r>
              <a:rPr sz="2100" dirty="0">
                <a:latin typeface="Arial MT"/>
                <a:cs typeface="Arial MT"/>
              </a:rPr>
              <a:t>output</a:t>
            </a:r>
            <a:r>
              <a:rPr sz="2100" spc="4" dirty="0">
                <a:latin typeface="Arial MT"/>
                <a:cs typeface="Arial MT"/>
              </a:rPr>
              <a:t> </a:t>
            </a:r>
            <a:r>
              <a:rPr sz="2100" dirty="0">
                <a:latin typeface="Arial MT"/>
                <a:cs typeface="Arial MT"/>
              </a:rPr>
              <a:t>becomes</a:t>
            </a:r>
            <a:endParaRPr sz="2100">
              <a:latin typeface="Arial MT"/>
              <a:cs typeface="Arial MT"/>
            </a:endParaRPr>
          </a:p>
          <a:p>
            <a:pPr marL="2160270">
              <a:spcBef>
                <a:spcPts val="45"/>
              </a:spcBef>
              <a:tabLst>
                <a:tab pos="3619024" algn="l"/>
              </a:tabLst>
            </a:pPr>
            <a:r>
              <a:rPr sz="2100" spc="-4" dirty="0">
                <a:solidFill>
                  <a:srgbClr val="0000E4"/>
                </a:solidFill>
                <a:latin typeface="Cambria Math"/>
                <a:cs typeface="Cambria Math"/>
              </a:rPr>
              <a:t>𝒂</a:t>
            </a:r>
            <a:r>
              <a:rPr sz="2100" spc="113" dirty="0">
                <a:solidFill>
                  <a:srgbClr val="0000E4"/>
                </a:solidFill>
                <a:latin typeface="Cambria Math"/>
                <a:cs typeface="Cambria Math"/>
              </a:rPr>
              <a:t> </a:t>
            </a:r>
            <a:r>
              <a:rPr sz="2100" spc="-4" dirty="0">
                <a:solidFill>
                  <a:srgbClr val="0000E4"/>
                </a:solidFill>
                <a:latin typeface="Cambria Math"/>
                <a:cs typeface="Cambria Math"/>
              </a:rPr>
              <a:t>=</a:t>
            </a:r>
            <a:r>
              <a:rPr sz="2100" spc="127" dirty="0">
                <a:solidFill>
                  <a:srgbClr val="0000E4"/>
                </a:solidFill>
                <a:latin typeface="Cambria Math"/>
                <a:cs typeface="Cambria Math"/>
              </a:rPr>
              <a:t> </a:t>
            </a:r>
            <a:r>
              <a:rPr sz="2100" spc="-4" dirty="0">
                <a:solidFill>
                  <a:srgbClr val="0000E4"/>
                </a:solidFill>
                <a:latin typeface="Cambria Math"/>
                <a:cs typeface="Cambria Math"/>
              </a:rPr>
              <a:t>𝒇(𝒁)</a:t>
            </a:r>
            <a:r>
              <a:rPr sz="2100" spc="127" dirty="0">
                <a:solidFill>
                  <a:srgbClr val="0000E4"/>
                </a:solidFill>
                <a:latin typeface="Cambria Math"/>
                <a:cs typeface="Cambria Math"/>
              </a:rPr>
              <a:t> </a:t>
            </a:r>
            <a:r>
              <a:rPr sz="2100" spc="-4" dirty="0">
                <a:solidFill>
                  <a:srgbClr val="0000E4"/>
                </a:solidFill>
                <a:latin typeface="Cambria Math"/>
                <a:cs typeface="Cambria Math"/>
              </a:rPr>
              <a:t>=	</a:t>
            </a:r>
            <a:r>
              <a:rPr sz="2100" spc="11" dirty="0">
                <a:solidFill>
                  <a:srgbClr val="0000E4"/>
                </a:solidFill>
                <a:latin typeface="Cambria Math"/>
                <a:cs typeface="Cambria Math"/>
              </a:rPr>
              <a:t>𝒇(𝑾</a:t>
            </a:r>
            <a:r>
              <a:rPr sz="2306" spc="17" baseline="27100" dirty="0">
                <a:solidFill>
                  <a:srgbClr val="0000E4"/>
                </a:solidFill>
                <a:latin typeface="Cambria Math"/>
                <a:cs typeface="Cambria Math"/>
              </a:rPr>
              <a:t>𝑻</a:t>
            </a:r>
            <a:r>
              <a:rPr sz="2100" spc="11" dirty="0">
                <a:solidFill>
                  <a:srgbClr val="0000E4"/>
                </a:solidFill>
                <a:latin typeface="Cambria Math"/>
                <a:cs typeface="Cambria Math"/>
              </a:rPr>
              <a:t>𝑿</a:t>
            </a:r>
            <a:r>
              <a:rPr sz="2100" spc="-19" dirty="0">
                <a:solidFill>
                  <a:srgbClr val="0000E4"/>
                </a:solidFill>
                <a:latin typeface="Cambria Math"/>
                <a:cs typeface="Cambria Math"/>
              </a:rPr>
              <a:t> </a:t>
            </a:r>
            <a:r>
              <a:rPr sz="2100" spc="-4" dirty="0">
                <a:solidFill>
                  <a:srgbClr val="0000E4"/>
                </a:solidFill>
                <a:latin typeface="Cambria Math"/>
                <a:cs typeface="Cambria Math"/>
              </a:rPr>
              <a:t>+</a:t>
            </a:r>
            <a:r>
              <a:rPr sz="2100" spc="-11" dirty="0">
                <a:solidFill>
                  <a:srgbClr val="0000E4"/>
                </a:solidFill>
                <a:latin typeface="Cambria Math"/>
                <a:cs typeface="Cambria Math"/>
              </a:rPr>
              <a:t> </a:t>
            </a:r>
            <a:r>
              <a:rPr sz="2100" dirty="0">
                <a:solidFill>
                  <a:srgbClr val="0000E4"/>
                </a:solidFill>
                <a:latin typeface="Cambria Math"/>
                <a:cs typeface="Cambria Math"/>
              </a:rPr>
              <a:t>𝒃)</a:t>
            </a:r>
            <a:r>
              <a:rPr sz="2100" dirty="0">
                <a:latin typeface="Arial MT"/>
                <a:cs typeface="Arial MT"/>
              </a:rPr>
              <a:t>.</a:t>
            </a:r>
            <a:endParaRPr sz="2100">
              <a:latin typeface="Arial MT"/>
              <a:cs typeface="Arial MT"/>
            </a:endParaRPr>
          </a:p>
        </p:txBody>
      </p:sp>
      <p:sp>
        <p:nvSpPr>
          <p:cNvPr id="34" name="Title 1">
            <a:extLst>
              <a:ext uri="{FF2B5EF4-FFF2-40B4-BE49-F238E27FC236}">
                <a16:creationId xmlns:a16="http://schemas.microsoft.com/office/drawing/2014/main" id="{0216D6F6-FE39-EFC6-BDEA-B666C2B932A9}"/>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35" name="Footer Placeholder 34"/>
          <p:cNvSpPr>
            <a:spLocks noGrp="1"/>
          </p:cNvSpPr>
          <p:nvPr>
            <p:ph type="ftr" sz="quarter" idx="11"/>
          </p:nvPr>
        </p:nvSpPr>
        <p:spPr/>
        <p:txBody>
          <a:bodyPr/>
          <a:lstStyle/>
          <a:p>
            <a:r>
              <a:rPr lang="it-IT"/>
              <a:t>Ms.Shivani Sharma              COMPUTER VISION  UNIT- 1</a:t>
            </a:r>
            <a:endParaRPr lang="en-IN"/>
          </a:p>
        </p:txBody>
      </p:sp>
      <p:sp>
        <p:nvSpPr>
          <p:cNvPr id="36" name="Slide Number Placeholder 35"/>
          <p:cNvSpPr>
            <a:spLocks noGrp="1"/>
          </p:cNvSpPr>
          <p:nvPr>
            <p:ph type="sldNum" sz="quarter" idx="12"/>
          </p:nvPr>
        </p:nvSpPr>
        <p:spPr/>
        <p:txBody>
          <a:bodyPr/>
          <a:lstStyle/>
          <a:p>
            <a:fld id="{948C9BFC-5A87-4A3D-9E47-B247C20123F2}" type="slidenum">
              <a:rPr lang="en-IN" smtClean="0"/>
              <a:t>89</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1"/>
            <p:extLst>
              <p:ext uri="{D42A27DB-BD31-4B8C-83A1-F6EECF244321}">
                <p14:modId xmlns:p14="http://schemas.microsoft.com/office/powerpoint/2010/main" val="1160078154"/>
              </p:ext>
            </p:extLst>
          </p:nvPr>
        </p:nvGraphicFramePr>
        <p:xfrm>
          <a:off x="457200" y="1287869"/>
          <a:ext cx="7924800" cy="4905646"/>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1779417915"/>
                    </a:ext>
                  </a:extLst>
                </a:gridCol>
                <a:gridCol w="5334000">
                  <a:extLst>
                    <a:ext uri="{9D8B030D-6E8A-4147-A177-3AD203B41FA5}">
                      <a16:colId xmlns:a16="http://schemas.microsoft.com/office/drawing/2014/main" val="4036850883"/>
                    </a:ext>
                  </a:extLst>
                </a:gridCol>
                <a:gridCol w="1905000">
                  <a:extLst>
                    <a:ext uri="{9D8B030D-6E8A-4147-A177-3AD203B41FA5}">
                      <a16:colId xmlns:a16="http://schemas.microsoft.com/office/drawing/2014/main" val="3465314929"/>
                    </a:ext>
                  </a:extLst>
                </a:gridCol>
              </a:tblGrid>
              <a:tr h="293146">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Bloom’s Taxonomy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a:effectLst/>
                          <a:latin typeface="Times New Roman" panose="02020603050405020304" pitchFamily="18" charset="0"/>
                          <a:ea typeface="Calibri" panose="020F0502020204030204" pitchFamily="34" charset="0"/>
                          <a:cs typeface="Times New Roman" panose="02020603050405020304" pitchFamily="18" charset="0"/>
                        </a:rPr>
                        <a:t>Analyse</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knowledge of deep architectures used for solving various Vision and Pattern Association tasks.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861927">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0">
                          <a:effectLst/>
                          <a:latin typeface="Times New Roman" panose="02020603050405020304" pitchFamily="18" charset="0"/>
                          <a:ea typeface="Calibri" panose="020F0502020204030204" pitchFamily="34" charset="0"/>
                          <a:cs typeface="Times New Roman" panose="02020603050405020304" pitchFamily="18" charset="0"/>
                        </a:rPr>
                        <a:t>Develop</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appropriate learning rules for each of the architectures of perceptron and learn about different factors of back propagation.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pPr>
                      <a:r>
                        <a:rPr lang="en-GB" sz="1800" kern="100">
                          <a:effectLst/>
                          <a:latin typeface="Times New Roman" panose="02020603050405020304" pitchFamily="18" charset="0"/>
                          <a:cs typeface="Times New Roman" panose="02020603050405020304" pitchFamily="18" charset="0"/>
                        </a:rPr>
                        <a:t>Deploy training algorithm for pattern association with the help of memory network.</a:t>
                      </a:r>
                      <a:endParaRPr lang="en-IN" sz="1800" kern="100">
                        <a:effectLst/>
                        <a:latin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641435">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Design and deploy the models of deep learning with the help of use cases.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077593">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Understand, Analyse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different theories of deep learning using neural networks.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K3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r>
              <a:rPr lang="en-US"/>
              <a:t>1/5/2020</a:t>
            </a:r>
          </a:p>
        </p:txBody>
      </p:sp>
      <p:sp>
        <p:nvSpPr>
          <p:cNvPr id="5" name="Footer Placeholder 4"/>
          <p:cNvSpPr>
            <a:spLocks noGrp="1"/>
          </p:cNvSpPr>
          <p:nvPr>
            <p:ph type="ftr" sz="quarter" idx="11"/>
          </p:nvPr>
        </p:nvSpPr>
        <p:spPr>
          <a:xfrm>
            <a:off x="2514600" y="6356350"/>
            <a:ext cx="5029200" cy="365125"/>
          </a:xfrm>
        </p:spPr>
        <p:txBody>
          <a:bodyPr/>
          <a:lstStyle/>
          <a:p>
            <a:r>
              <a:rPr lang="it-IT"/>
              <a:t>Ms.Shivani Sharma              COMPUTER VISION  UNIT- 1</a:t>
            </a:r>
            <a:endParaRPr lang="en-US" dirty="0"/>
          </a:p>
        </p:txBody>
      </p:sp>
      <p:sp>
        <p:nvSpPr>
          <p:cNvPr id="6" name="Slide Number Placeholder 5"/>
          <p:cNvSpPr>
            <a:spLocks noGrp="1"/>
          </p:cNvSpPr>
          <p:nvPr>
            <p:ph type="sldNum" sz="quarter" idx="12"/>
          </p:nvPr>
        </p:nvSpPr>
        <p:spPr>
          <a:xfrm>
            <a:off x="6477000" y="6384399"/>
            <a:ext cx="2133600" cy="365125"/>
          </a:xfrm>
        </p:spPr>
        <p:txBody>
          <a:bodyPr/>
          <a:lstStyle/>
          <a:p>
            <a:fld id="{B6F15528-21DE-4FAA-801E-634DDDAF4B2B}" type="slidenum">
              <a:rPr lang="en-US" smtClean="0"/>
              <a:pPr/>
              <a:t>9</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784860" y="928405"/>
            <a:ext cx="8359140" cy="410882"/>
          </a:xfrm>
          <a:prstGeom prst="rect">
            <a:avLst/>
          </a:prstGeom>
        </p:spPr>
        <p:txBody>
          <a:bodyPr wrap="square">
            <a:spAutoFit/>
          </a:bodyPr>
          <a:lstStyle/>
          <a:p>
            <a:pPr>
              <a:lnSpc>
                <a:spcPct val="115000"/>
              </a:lnSpc>
              <a:spcAft>
                <a:spcPts val="1000"/>
              </a:spcAft>
            </a:pPr>
            <a:r>
              <a:rPr lang="en-GB" b="1" dirty="0"/>
              <a:t>Course outcome: After completion of this course students will be able to</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0250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8693" y="1266297"/>
            <a:ext cx="5346708" cy="387213"/>
          </a:xfrm>
          <a:prstGeom prst="rect">
            <a:avLst/>
          </a:prstGeom>
        </p:spPr>
      </p:pic>
      <p:sp>
        <p:nvSpPr>
          <p:cNvPr id="10" name="Date Placeholder 9"/>
          <p:cNvSpPr>
            <a:spLocks noGrp="1"/>
          </p:cNvSpPr>
          <p:nvPr>
            <p:ph type="dt" sz="half" idx="6"/>
          </p:nvPr>
        </p:nvSpPr>
        <p:spPr>
          <a:xfrm>
            <a:off x="4591939" y="6691985"/>
            <a:ext cx="3103879"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lang="en-US" spc="-8" dirty="0"/>
          </a:p>
        </p:txBody>
      </p:sp>
      <p:grpSp>
        <p:nvGrpSpPr>
          <p:cNvPr id="4" name="object 4"/>
          <p:cNvGrpSpPr/>
          <p:nvPr/>
        </p:nvGrpSpPr>
        <p:grpSpPr>
          <a:xfrm>
            <a:off x="685800" y="1676781"/>
            <a:ext cx="7658100" cy="4136708"/>
            <a:chOff x="914400" y="1092708"/>
            <a:chExt cx="10210800" cy="5515610"/>
          </a:xfrm>
        </p:grpSpPr>
        <p:pic>
          <p:nvPicPr>
            <p:cNvPr id="5" name="object 5"/>
            <p:cNvPicPr/>
            <p:nvPr/>
          </p:nvPicPr>
          <p:blipFill>
            <a:blip r:embed="rId3" cstate="print"/>
            <a:stretch>
              <a:fillRect/>
            </a:stretch>
          </p:blipFill>
          <p:spPr>
            <a:xfrm>
              <a:off x="1524000" y="1447800"/>
              <a:ext cx="8991600" cy="5067300"/>
            </a:xfrm>
            <a:prstGeom prst="rect">
              <a:avLst/>
            </a:prstGeom>
          </p:spPr>
        </p:pic>
        <p:pic>
          <p:nvPicPr>
            <p:cNvPr id="6" name="object 6"/>
            <p:cNvPicPr/>
            <p:nvPr/>
          </p:nvPicPr>
          <p:blipFill>
            <a:blip r:embed="rId4" cstate="print"/>
            <a:stretch>
              <a:fillRect/>
            </a:stretch>
          </p:blipFill>
          <p:spPr>
            <a:xfrm>
              <a:off x="914400" y="1092708"/>
              <a:ext cx="10210800" cy="5515356"/>
            </a:xfrm>
            <a:prstGeom prst="rect">
              <a:avLst/>
            </a:prstGeom>
          </p:spPr>
        </p:pic>
      </p:grpSp>
      <p:sp>
        <p:nvSpPr>
          <p:cNvPr id="7" name="object 7"/>
          <p:cNvSpPr txBox="1"/>
          <p:nvPr/>
        </p:nvSpPr>
        <p:spPr>
          <a:xfrm>
            <a:off x="59055" y="5852694"/>
            <a:ext cx="43957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8/25/2021</a:t>
            </a:r>
            <a:endParaRPr sz="750">
              <a:latin typeface="Arial MT"/>
              <a:cs typeface="Arial MT"/>
            </a:endParaRPr>
          </a:p>
        </p:txBody>
      </p:sp>
      <p:sp>
        <p:nvSpPr>
          <p:cNvPr id="8" name="object 8"/>
          <p:cNvSpPr txBox="1"/>
          <p:nvPr/>
        </p:nvSpPr>
        <p:spPr>
          <a:xfrm>
            <a:off x="3150298" y="5809945"/>
            <a:ext cx="3127534" cy="148117"/>
          </a:xfrm>
          <a:prstGeom prst="rect">
            <a:avLst/>
          </a:prstGeom>
        </p:spPr>
        <p:txBody>
          <a:bodyPr vert="horz" wrap="square" lIns="0" tIns="9525" rIns="0" bIns="0" rtlCol="0">
            <a:spAutoFit/>
          </a:bodyPr>
          <a:lstStyle/>
          <a:p>
            <a:pPr marL="28575">
              <a:spcBef>
                <a:spcPts val="75"/>
              </a:spcBef>
            </a:pPr>
            <a:r>
              <a:rPr sz="900" spc="-4" dirty="0">
                <a:latin typeface="Arial MT"/>
                <a:cs typeface="Arial MT"/>
              </a:rPr>
              <a:t>Figure</a:t>
            </a:r>
            <a:r>
              <a:rPr sz="900" spc="8" dirty="0">
                <a:latin typeface="Arial MT"/>
                <a:cs typeface="Arial MT"/>
              </a:rPr>
              <a:t> </a:t>
            </a:r>
            <a:r>
              <a:rPr sz="900" spc="-131" dirty="0">
                <a:latin typeface="Arial MT"/>
                <a:cs typeface="Arial MT"/>
              </a:rPr>
              <a:t>source</a:t>
            </a:r>
            <a:r>
              <a:rPr sz="1125" spc="-197" baseline="-13888" dirty="0">
                <a:latin typeface="Arial MT"/>
                <a:cs typeface="Arial MT"/>
              </a:rPr>
              <a:t>D</a:t>
            </a:r>
            <a:r>
              <a:rPr sz="900" spc="-131" dirty="0">
                <a:latin typeface="Arial MT"/>
                <a:cs typeface="Arial MT"/>
              </a:rPr>
              <a:t>:</a:t>
            </a:r>
            <a:r>
              <a:rPr sz="1125" spc="-197" baseline="-13888" dirty="0">
                <a:latin typeface="Arial MT"/>
                <a:cs typeface="Arial MT"/>
              </a:rPr>
              <a:t>L</a:t>
            </a:r>
            <a:r>
              <a:rPr sz="900" spc="-131" dirty="0">
                <a:latin typeface="Arial MT"/>
                <a:cs typeface="Arial MT"/>
              </a:rPr>
              <a:t>F</a:t>
            </a:r>
            <a:r>
              <a:rPr sz="1125" spc="-197" baseline="-13888" dirty="0">
                <a:latin typeface="Arial MT"/>
                <a:cs typeface="Arial MT"/>
              </a:rPr>
              <a:t>&amp;</a:t>
            </a:r>
            <a:r>
              <a:rPr sz="900" spc="-131" dirty="0">
                <a:latin typeface="Arial MT"/>
                <a:cs typeface="Arial MT"/>
              </a:rPr>
              <a:t>e</a:t>
            </a:r>
            <a:r>
              <a:rPr sz="1125" spc="-197" baseline="-13888" dirty="0">
                <a:latin typeface="Arial MT"/>
                <a:cs typeface="Arial MT"/>
              </a:rPr>
              <a:t>A:</a:t>
            </a:r>
            <a:r>
              <a:rPr sz="900" spc="-131" dirty="0">
                <a:latin typeface="Arial MT"/>
                <a:cs typeface="Arial MT"/>
              </a:rPr>
              <a:t>i</a:t>
            </a:r>
            <a:r>
              <a:rPr sz="900" spc="-30" dirty="0">
                <a:latin typeface="Arial MT"/>
                <a:cs typeface="Arial MT"/>
              </a:rPr>
              <a:t> </a:t>
            </a:r>
            <a:r>
              <a:rPr sz="1125" spc="-332" baseline="-13888" dirty="0">
                <a:latin typeface="Arial MT"/>
                <a:cs typeface="Arial MT"/>
              </a:rPr>
              <a:t>D</a:t>
            </a:r>
            <a:r>
              <a:rPr sz="900" spc="-221" dirty="0">
                <a:latin typeface="Arial MT"/>
                <a:cs typeface="Arial MT"/>
              </a:rPr>
              <a:t>F</a:t>
            </a:r>
            <a:r>
              <a:rPr sz="1125" spc="-332" baseline="-13888" dirty="0">
                <a:latin typeface="Arial MT"/>
                <a:cs typeface="Arial MT"/>
              </a:rPr>
              <a:t>a</a:t>
            </a:r>
            <a:r>
              <a:rPr sz="900" spc="-221" dirty="0">
                <a:latin typeface="Arial MT"/>
                <a:cs typeface="Arial MT"/>
              </a:rPr>
              <a:t>e</a:t>
            </a:r>
            <a:r>
              <a:rPr sz="1125" spc="-332" baseline="-13888" dirty="0">
                <a:latin typeface="Arial MT"/>
                <a:cs typeface="Arial MT"/>
              </a:rPr>
              <a:t>y</a:t>
            </a:r>
            <a:r>
              <a:rPr sz="900" spc="-221" dirty="0">
                <a:latin typeface="Arial MT"/>
                <a:cs typeface="Arial MT"/>
              </a:rPr>
              <a:t>i</a:t>
            </a:r>
            <a:r>
              <a:rPr sz="900" spc="-188" dirty="0">
                <a:latin typeface="Arial MT"/>
                <a:cs typeface="Arial MT"/>
              </a:rPr>
              <a:t> </a:t>
            </a:r>
            <a:r>
              <a:rPr sz="900" spc="-180" dirty="0">
                <a:latin typeface="Arial MT"/>
                <a:cs typeface="Arial MT"/>
              </a:rPr>
              <a:t>L</a:t>
            </a:r>
            <a:r>
              <a:rPr sz="1125" spc="-269" baseline="-13888" dirty="0">
                <a:latin typeface="Arial MT"/>
                <a:cs typeface="Arial MT"/>
              </a:rPr>
              <a:t>3-</a:t>
            </a:r>
            <a:r>
              <a:rPr sz="900" spc="-180" dirty="0">
                <a:latin typeface="Arial MT"/>
                <a:cs typeface="Arial MT"/>
              </a:rPr>
              <a:t>i’</a:t>
            </a:r>
            <a:r>
              <a:rPr sz="1125" spc="-269" baseline="-13888" dirty="0">
                <a:latin typeface="Arial MT"/>
                <a:cs typeface="Arial MT"/>
              </a:rPr>
              <a:t>C</a:t>
            </a:r>
            <a:r>
              <a:rPr sz="900" spc="-180" dirty="0">
                <a:latin typeface="Arial MT"/>
                <a:cs typeface="Arial MT"/>
              </a:rPr>
              <a:t>s</a:t>
            </a:r>
            <a:r>
              <a:rPr sz="900" spc="-161" dirty="0">
                <a:latin typeface="Arial MT"/>
                <a:cs typeface="Arial MT"/>
              </a:rPr>
              <a:t> </a:t>
            </a:r>
            <a:r>
              <a:rPr sz="1125" spc="-314" baseline="-13888" dirty="0">
                <a:latin typeface="Arial MT"/>
                <a:cs typeface="Arial MT"/>
              </a:rPr>
              <a:t>N</a:t>
            </a:r>
            <a:r>
              <a:rPr sz="900" spc="-210" dirty="0">
                <a:latin typeface="Arial MT"/>
                <a:cs typeface="Arial MT"/>
              </a:rPr>
              <a:t>L</a:t>
            </a:r>
            <a:r>
              <a:rPr sz="1125" spc="-314" baseline="-13888" dirty="0">
                <a:latin typeface="Arial MT"/>
                <a:cs typeface="Arial MT"/>
              </a:rPr>
              <a:t>N</a:t>
            </a:r>
            <a:r>
              <a:rPr sz="900" spc="-210" dirty="0">
                <a:latin typeface="Arial MT"/>
                <a:cs typeface="Arial MT"/>
              </a:rPr>
              <a:t>ec</a:t>
            </a:r>
            <a:r>
              <a:rPr sz="1125" spc="-314" baseline="-13888" dirty="0">
                <a:latin typeface="Arial MT"/>
                <a:cs typeface="Arial MT"/>
              </a:rPr>
              <a:t>:</a:t>
            </a:r>
            <a:r>
              <a:rPr sz="1125" spc="-140" baseline="-13888" dirty="0">
                <a:latin typeface="Arial MT"/>
                <a:cs typeface="Arial MT"/>
              </a:rPr>
              <a:t> </a:t>
            </a:r>
            <a:r>
              <a:rPr sz="900" spc="-172" dirty="0">
                <a:latin typeface="Arial MT"/>
                <a:cs typeface="Arial MT"/>
              </a:rPr>
              <a:t>t</a:t>
            </a:r>
            <a:r>
              <a:rPr sz="1125" spc="-259" baseline="-13888" dirty="0">
                <a:latin typeface="Arial MT"/>
                <a:cs typeface="Arial MT"/>
              </a:rPr>
              <a:t>A</a:t>
            </a:r>
            <a:r>
              <a:rPr sz="900" spc="-172" dirty="0">
                <a:latin typeface="Arial MT"/>
                <a:cs typeface="Arial MT"/>
              </a:rPr>
              <a:t>u</a:t>
            </a:r>
            <a:r>
              <a:rPr sz="1125" spc="-259" baseline="-13888" dirty="0">
                <a:latin typeface="Arial MT"/>
                <a:cs typeface="Arial MT"/>
              </a:rPr>
              <a:t>p</a:t>
            </a:r>
            <a:r>
              <a:rPr sz="900" spc="-172" dirty="0">
                <a:latin typeface="Arial MT"/>
                <a:cs typeface="Arial MT"/>
              </a:rPr>
              <a:t>r</a:t>
            </a:r>
            <a:r>
              <a:rPr sz="1125" spc="-259" baseline="-13888" dirty="0">
                <a:latin typeface="Arial MT"/>
                <a:cs typeface="Arial MT"/>
              </a:rPr>
              <a:t>a</a:t>
            </a:r>
            <a:r>
              <a:rPr sz="900" spc="-172" dirty="0">
                <a:latin typeface="Arial MT"/>
                <a:cs typeface="Arial MT"/>
              </a:rPr>
              <a:t>e</a:t>
            </a:r>
            <a:r>
              <a:rPr sz="1125" spc="-259" baseline="-13888" dirty="0">
                <a:latin typeface="Arial MT"/>
                <a:cs typeface="Arial MT"/>
              </a:rPr>
              <a:t>ra</a:t>
            </a:r>
            <a:r>
              <a:rPr sz="900" spc="-172" dirty="0">
                <a:latin typeface="Arial MT"/>
                <a:cs typeface="Arial MT"/>
              </a:rPr>
              <a:t>s</a:t>
            </a:r>
            <a:r>
              <a:rPr sz="1125" spc="-259" baseline="-13888" dirty="0">
                <a:latin typeface="Arial MT"/>
                <a:cs typeface="Arial MT"/>
              </a:rPr>
              <a:t>j</a:t>
            </a:r>
            <a:r>
              <a:rPr sz="900" spc="-172" dirty="0">
                <a:latin typeface="Arial MT"/>
                <a:cs typeface="Arial MT"/>
              </a:rPr>
              <a:t>l</a:t>
            </a:r>
            <a:r>
              <a:rPr sz="1125" spc="-259" baseline="-13888" dirty="0">
                <a:latin typeface="Arial MT"/>
                <a:cs typeface="Arial MT"/>
              </a:rPr>
              <a:t>it</a:t>
            </a:r>
            <a:r>
              <a:rPr sz="900" spc="-172" dirty="0">
                <a:latin typeface="Arial MT"/>
                <a:cs typeface="Arial MT"/>
              </a:rPr>
              <a:t>i</a:t>
            </a:r>
            <a:r>
              <a:rPr sz="1125" spc="-259" baseline="-13888" dirty="0">
                <a:latin typeface="Arial MT"/>
                <a:cs typeface="Arial MT"/>
              </a:rPr>
              <a:t>a</a:t>
            </a:r>
            <a:r>
              <a:rPr sz="900" spc="-172" dirty="0">
                <a:latin typeface="Arial MT"/>
                <a:cs typeface="Arial MT"/>
              </a:rPr>
              <a:t>de</a:t>
            </a:r>
            <a:r>
              <a:rPr sz="1125" spc="-259" baseline="-13888" dirty="0">
                <a:latin typeface="Arial MT"/>
                <a:cs typeface="Arial MT"/>
              </a:rPr>
              <a:t>O</a:t>
            </a:r>
            <a:r>
              <a:rPr sz="900" spc="-172" dirty="0">
                <a:latin typeface="Arial MT"/>
                <a:cs typeface="Arial MT"/>
              </a:rPr>
              <a:t>s</a:t>
            </a:r>
            <a:r>
              <a:rPr sz="1125" spc="-259" baseline="-13888" dirty="0">
                <a:latin typeface="Arial MT"/>
                <a:cs typeface="Arial MT"/>
              </a:rPr>
              <a:t>jh</a:t>
            </a:r>
            <a:r>
              <a:rPr sz="900" spc="-172" dirty="0">
                <a:latin typeface="Arial MT"/>
                <a:cs typeface="Arial MT"/>
              </a:rPr>
              <a:t>,</a:t>
            </a:r>
            <a:r>
              <a:rPr sz="900" spc="-176" dirty="0">
                <a:latin typeface="Arial MT"/>
                <a:cs typeface="Arial MT"/>
              </a:rPr>
              <a:t> </a:t>
            </a:r>
            <a:r>
              <a:rPr sz="1125" spc="-45" baseline="-13888" dirty="0">
                <a:latin typeface="Arial MT"/>
                <a:cs typeface="Arial MT"/>
              </a:rPr>
              <a:t>a</a:t>
            </a:r>
            <a:r>
              <a:rPr sz="900" spc="-30" dirty="0">
                <a:latin typeface="Arial MT"/>
                <a:cs typeface="Arial MT"/>
              </a:rPr>
              <a:t>Stanford</a:t>
            </a:r>
            <a:r>
              <a:rPr sz="900" spc="-19" dirty="0">
                <a:latin typeface="Arial MT"/>
                <a:cs typeface="Arial MT"/>
              </a:rPr>
              <a:t> </a:t>
            </a:r>
            <a:r>
              <a:rPr sz="900" spc="-4" dirty="0">
                <a:latin typeface="Arial MT"/>
                <a:cs typeface="Arial MT"/>
              </a:rPr>
              <a:t>University</a:t>
            </a:r>
            <a:endParaRPr sz="900">
              <a:latin typeface="Arial MT"/>
              <a:cs typeface="Arial MT"/>
            </a:endParaRPr>
          </a:p>
        </p:txBody>
      </p:sp>
      <p:sp>
        <p:nvSpPr>
          <p:cNvPr id="9" name="object 9"/>
          <p:cNvSpPr txBox="1"/>
          <p:nvPr/>
        </p:nvSpPr>
        <p:spPr>
          <a:xfrm>
            <a:off x="8960930" y="5852694"/>
            <a:ext cx="124301"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18</a:t>
            </a:r>
            <a:endParaRPr sz="750">
              <a:latin typeface="Arial MT"/>
              <a:cs typeface="Arial MT"/>
            </a:endParaRPr>
          </a:p>
        </p:txBody>
      </p:sp>
      <p:sp>
        <p:nvSpPr>
          <p:cNvPr id="3" name="Title 1">
            <a:extLst>
              <a:ext uri="{FF2B5EF4-FFF2-40B4-BE49-F238E27FC236}">
                <a16:creationId xmlns:a16="http://schemas.microsoft.com/office/drawing/2014/main" id="{7E98605E-21BA-A911-EAC0-B1148F01B9C9}"/>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1" name="Footer Placeholder 10"/>
          <p:cNvSpPr>
            <a:spLocks noGrp="1"/>
          </p:cNvSpPr>
          <p:nvPr>
            <p:ph type="ftr" sz="quarter" idx="11"/>
          </p:nvPr>
        </p:nvSpPr>
        <p:spPr/>
        <p:txBody>
          <a:bodyPr/>
          <a:lstStyle/>
          <a:p>
            <a:r>
              <a:rPr lang="it-IT"/>
              <a:t>Ms.Shivani Sharma              COMPUTER VISION  UNIT- 1</a:t>
            </a:r>
            <a:endParaRPr lang="en-IN"/>
          </a:p>
        </p:txBody>
      </p:sp>
      <p:sp>
        <p:nvSpPr>
          <p:cNvPr id="12" name="Slide Number Placeholder 11"/>
          <p:cNvSpPr>
            <a:spLocks noGrp="1"/>
          </p:cNvSpPr>
          <p:nvPr>
            <p:ph type="sldNum" sz="quarter" idx="12"/>
          </p:nvPr>
        </p:nvSpPr>
        <p:spPr/>
        <p:txBody>
          <a:bodyPr/>
          <a:lstStyle/>
          <a:p>
            <a:fld id="{948C9BFC-5A87-4A3D-9E47-B247C20123F2}" type="slidenum">
              <a:rPr lang="en-IN" smtClean="0"/>
              <a:t>90</a:t>
            </a:fld>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D22F62-1577-CC45-5E7D-6BA18F9BFBB2}"/>
              </a:ext>
            </a:extLst>
          </p:cNvPr>
          <p:cNvSpPr txBox="1"/>
          <p:nvPr/>
        </p:nvSpPr>
        <p:spPr>
          <a:xfrm>
            <a:off x="228600" y="152400"/>
            <a:ext cx="8382000" cy="923330"/>
          </a:xfrm>
          <a:prstGeom prst="rect">
            <a:avLst/>
          </a:prstGeom>
          <a:noFill/>
        </p:spPr>
        <p:txBody>
          <a:bodyPr wrap="square">
            <a:spAutoFit/>
          </a:bodyPr>
          <a:lstStyle/>
          <a:p>
            <a:pPr algn="l" fontAlgn="base"/>
            <a:r>
              <a:rPr lang="en-US" b="1" i="0" dirty="0">
                <a:solidFill>
                  <a:srgbClr val="273239"/>
                </a:solidFill>
                <a:effectLst/>
                <a:latin typeface="Nunito" pitchFamily="2" charset="0"/>
              </a:rPr>
              <a:t>CNN architecture</a:t>
            </a:r>
          </a:p>
          <a:p>
            <a:pPr algn="l" fontAlgn="base"/>
            <a:r>
              <a:rPr lang="en-US" b="0" i="0" dirty="0">
                <a:solidFill>
                  <a:srgbClr val="273239"/>
                </a:solidFill>
                <a:effectLst/>
                <a:latin typeface="Nunito" pitchFamily="2" charset="0"/>
              </a:rPr>
              <a:t>Convolutional Neural Network consists of multiple layers like the input layer, Convolutional layer, Pooling layer, and fully connected layers. </a:t>
            </a:r>
          </a:p>
        </p:txBody>
      </p:sp>
      <p:pic>
        <p:nvPicPr>
          <p:cNvPr id="4" name="Picture 3">
            <a:extLst>
              <a:ext uri="{FF2B5EF4-FFF2-40B4-BE49-F238E27FC236}">
                <a16:creationId xmlns:a16="http://schemas.microsoft.com/office/drawing/2014/main" id="{8D09E050-8A07-055A-A62C-92B941854B9C}"/>
              </a:ext>
            </a:extLst>
          </p:cNvPr>
          <p:cNvPicPr>
            <a:picLocks noChangeAspect="1"/>
          </p:cNvPicPr>
          <p:nvPr/>
        </p:nvPicPr>
        <p:blipFill>
          <a:blip r:embed="rId2"/>
          <a:stretch>
            <a:fillRect/>
          </a:stretch>
        </p:blipFill>
        <p:spPr>
          <a:xfrm>
            <a:off x="37322" y="1295400"/>
            <a:ext cx="8573278" cy="2600325"/>
          </a:xfrm>
          <a:prstGeom prst="rect">
            <a:avLst/>
          </a:prstGeom>
        </p:spPr>
      </p:pic>
      <p:sp>
        <p:nvSpPr>
          <p:cNvPr id="6" name="TextBox 5">
            <a:extLst>
              <a:ext uri="{FF2B5EF4-FFF2-40B4-BE49-F238E27FC236}">
                <a16:creationId xmlns:a16="http://schemas.microsoft.com/office/drawing/2014/main" id="{83672286-2987-73CF-6336-79CF42004D9C}"/>
              </a:ext>
            </a:extLst>
          </p:cNvPr>
          <p:cNvSpPr txBox="1"/>
          <p:nvPr/>
        </p:nvSpPr>
        <p:spPr>
          <a:xfrm>
            <a:off x="38100" y="3733800"/>
            <a:ext cx="8763000" cy="1200329"/>
          </a:xfrm>
          <a:prstGeom prst="rect">
            <a:avLst/>
          </a:prstGeom>
          <a:noFill/>
        </p:spPr>
        <p:txBody>
          <a:bodyPr wrap="square">
            <a:spAutoFit/>
          </a:bodyPr>
          <a:lstStyle/>
          <a:p>
            <a:r>
              <a:rPr lang="en-US" b="0" i="0" dirty="0">
                <a:solidFill>
                  <a:srgbClr val="273239"/>
                </a:solidFill>
                <a:effectLst/>
                <a:latin typeface="Nunito" pitchFamily="2" charset="0"/>
              </a:rPr>
              <a:t>The Convolutional layer applies filters to the input image to extract features, the Pooling layer </a:t>
            </a:r>
            <a:r>
              <a:rPr lang="en-US" b="0" i="0" dirty="0" err="1">
                <a:solidFill>
                  <a:srgbClr val="273239"/>
                </a:solidFill>
                <a:effectLst/>
                <a:latin typeface="Nunito" pitchFamily="2" charset="0"/>
              </a:rPr>
              <a:t>downsamples</a:t>
            </a:r>
            <a:r>
              <a:rPr lang="en-US" b="0" i="0" dirty="0">
                <a:solidFill>
                  <a:srgbClr val="273239"/>
                </a:solidFill>
                <a:effectLst/>
                <a:latin typeface="Nunito" pitchFamily="2" charset="0"/>
              </a:rPr>
              <a:t> the image to reduce computation, and the fully connected layer makes the final prediction. The network learns the optimal filters through backpropagation and gradient descent.</a:t>
            </a:r>
            <a:endParaRPr lang="en-IN" dirty="0"/>
          </a:p>
        </p:txBody>
      </p:sp>
      <p:sp>
        <p:nvSpPr>
          <p:cNvPr id="2" name="Date Placeholder 1"/>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91</a:t>
            </a:fld>
            <a:endParaRPr lang="en-IN"/>
          </a:p>
        </p:txBody>
      </p:sp>
    </p:spTree>
    <p:extLst>
      <p:ext uri="{BB962C8B-B14F-4D97-AF65-F5344CB8AC3E}">
        <p14:creationId xmlns:p14="http://schemas.microsoft.com/office/powerpoint/2010/main" val="3909528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F43E38-3F2E-9C30-BAE4-DD6056100E10}"/>
              </a:ext>
            </a:extLst>
          </p:cNvPr>
          <p:cNvSpPr txBox="1"/>
          <p:nvPr/>
        </p:nvSpPr>
        <p:spPr>
          <a:xfrm>
            <a:off x="76200" y="76200"/>
            <a:ext cx="4572000" cy="369332"/>
          </a:xfrm>
          <a:prstGeom prst="rect">
            <a:avLst/>
          </a:prstGeom>
          <a:noFill/>
        </p:spPr>
        <p:txBody>
          <a:bodyPr wrap="square">
            <a:spAutoFit/>
          </a:bodyPr>
          <a:lstStyle/>
          <a:p>
            <a:pPr algn="l" fontAlgn="base"/>
            <a:r>
              <a:rPr lang="en-IN" b="1" i="0" dirty="0">
                <a:solidFill>
                  <a:srgbClr val="273239"/>
                </a:solidFill>
                <a:effectLst/>
                <a:latin typeface="Nunito" pitchFamily="2" charset="0"/>
              </a:rPr>
              <a:t>Convolutional Layers</a:t>
            </a:r>
          </a:p>
        </p:txBody>
      </p:sp>
      <p:sp>
        <p:nvSpPr>
          <p:cNvPr id="5" name="TextBox 4">
            <a:extLst>
              <a:ext uri="{FF2B5EF4-FFF2-40B4-BE49-F238E27FC236}">
                <a16:creationId xmlns:a16="http://schemas.microsoft.com/office/drawing/2014/main" id="{E11516BB-1C15-DCF1-84BC-1D6013E83980}"/>
              </a:ext>
            </a:extLst>
          </p:cNvPr>
          <p:cNvSpPr txBox="1"/>
          <p:nvPr/>
        </p:nvSpPr>
        <p:spPr>
          <a:xfrm>
            <a:off x="77754" y="482854"/>
            <a:ext cx="9066245" cy="1200329"/>
          </a:xfrm>
          <a:prstGeom prst="rect">
            <a:avLst/>
          </a:prstGeom>
          <a:noFill/>
        </p:spPr>
        <p:txBody>
          <a:bodyPr wrap="square">
            <a:spAutoFit/>
          </a:bodyPr>
          <a:lstStyle/>
          <a:p>
            <a:r>
              <a:rPr lang="en-US" b="0" i="0" dirty="0">
                <a:solidFill>
                  <a:srgbClr val="273239"/>
                </a:solidFill>
                <a:effectLst/>
                <a:latin typeface="Nunito" pitchFamily="2" charset="0"/>
              </a:rPr>
              <a:t>Convolution Neural Networks or </a:t>
            </a:r>
            <a:r>
              <a:rPr lang="en-US" b="0" i="0" dirty="0" err="1">
                <a:solidFill>
                  <a:srgbClr val="273239"/>
                </a:solidFill>
                <a:effectLst/>
                <a:latin typeface="Nunito" pitchFamily="2" charset="0"/>
              </a:rPr>
              <a:t>covnets</a:t>
            </a:r>
            <a:r>
              <a:rPr lang="en-US" b="0" i="0" dirty="0">
                <a:solidFill>
                  <a:srgbClr val="273239"/>
                </a:solidFill>
                <a:effectLst/>
                <a:latin typeface="Nunito" pitchFamily="2" charset="0"/>
              </a:rPr>
              <a:t> are neural networks that share their parameters. Imagine you have an image. It can be represented as a cuboid having its length, width (dimension of the image), and height (</a:t>
            </a:r>
            <a:r>
              <a:rPr lang="en-US" b="0" i="0" dirty="0" err="1">
                <a:solidFill>
                  <a:srgbClr val="273239"/>
                </a:solidFill>
                <a:effectLst/>
                <a:latin typeface="Nunito" pitchFamily="2" charset="0"/>
              </a:rPr>
              <a:t>i.e</a:t>
            </a:r>
            <a:r>
              <a:rPr lang="en-US" b="0" i="0" dirty="0">
                <a:solidFill>
                  <a:srgbClr val="273239"/>
                </a:solidFill>
                <a:effectLst/>
                <a:latin typeface="Nunito" pitchFamily="2" charset="0"/>
              </a:rPr>
              <a:t> the channel as images generally have red, green, and blue channels). </a:t>
            </a:r>
            <a:endParaRPr lang="en-IN" dirty="0"/>
          </a:p>
        </p:txBody>
      </p:sp>
      <p:pic>
        <p:nvPicPr>
          <p:cNvPr id="6" name="Picture 5">
            <a:extLst>
              <a:ext uri="{FF2B5EF4-FFF2-40B4-BE49-F238E27FC236}">
                <a16:creationId xmlns:a16="http://schemas.microsoft.com/office/drawing/2014/main" id="{EDC2B697-69FB-642B-3285-6851E29B902C}"/>
              </a:ext>
            </a:extLst>
          </p:cNvPr>
          <p:cNvPicPr>
            <a:picLocks noChangeAspect="1"/>
          </p:cNvPicPr>
          <p:nvPr/>
        </p:nvPicPr>
        <p:blipFill>
          <a:blip r:embed="rId2"/>
          <a:stretch>
            <a:fillRect/>
          </a:stretch>
        </p:blipFill>
        <p:spPr>
          <a:xfrm>
            <a:off x="228600" y="1720506"/>
            <a:ext cx="8153400" cy="2213320"/>
          </a:xfrm>
          <a:prstGeom prst="rect">
            <a:avLst/>
          </a:prstGeom>
        </p:spPr>
      </p:pic>
      <p:sp>
        <p:nvSpPr>
          <p:cNvPr id="8" name="TextBox 7">
            <a:extLst>
              <a:ext uri="{FF2B5EF4-FFF2-40B4-BE49-F238E27FC236}">
                <a16:creationId xmlns:a16="http://schemas.microsoft.com/office/drawing/2014/main" id="{3230A969-7873-D6C6-C858-D4892C8F201A}"/>
              </a:ext>
            </a:extLst>
          </p:cNvPr>
          <p:cNvSpPr txBox="1"/>
          <p:nvPr/>
        </p:nvSpPr>
        <p:spPr>
          <a:xfrm>
            <a:off x="76200" y="4267200"/>
            <a:ext cx="8795657" cy="2031325"/>
          </a:xfrm>
          <a:prstGeom prst="rect">
            <a:avLst/>
          </a:prstGeom>
          <a:noFill/>
        </p:spPr>
        <p:txBody>
          <a:bodyPr wrap="square">
            <a:spAutoFit/>
          </a:bodyPr>
          <a:lstStyle/>
          <a:p>
            <a:r>
              <a:rPr lang="en-US" b="0" i="0" dirty="0">
                <a:solidFill>
                  <a:srgbClr val="273239"/>
                </a:solidFill>
                <a:effectLst/>
                <a:latin typeface="Nunito" pitchFamily="2" charset="0"/>
              </a:rPr>
              <a:t>Now imagine taking a small patch of this image and running a small neural network, called a filter or kernel on it, with say, K outputs and representing them vertically. Now slide that neural network across the whole image, as a result, we will get another image with different widths, heights, and depths. Instead of just R, G, and B channels now we have more channels but lesser width and height. This operation is called </a:t>
            </a:r>
            <a:r>
              <a:rPr lang="en-US" b="1" i="0" dirty="0">
                <a:solidFill>
                  <a:srgbClr val="273239"/>
                </a:solidFill>
                <a:effectLst/>
                <a:latin typeface="Nunito" pitchFamily="2" charset="0"/>
              </a:rPr>
              <a:t>Convolution</a:t>
            </a:r>
            <a:r>
              <a:rPr lang="en-US" b="0" i="0" dirty="0">
                <a:solidFill>
                  <a:srgbClr val="273239"/>
                </a:solidFill>
                <a:effectLst/>
                <a:latin typeface="Nunito" pitchFamily="2" charset="0"/>
              </a:rPr>
              <a:t>. If the patch size is the same as that of the image it will be a regular neural network. Because of this small patch, we have fewer weights. </a:t>
            </a:r>
            <a:endParaRPr lang="en-IN" dirty="0"/>
          </a:p>
        </p:txBody>
      </p:sp>
      <p:sp>
        <p:nvSpPr>
          <p:cNvPr id="2" name="Date Placeholder 1"/>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92</a:t>
            </a:fld>
            <a:endParaRPr lang="en-IN"/>
          </a:p>
        </p:txBody>
      </p:sp>
    </p:spTree>
    <p:extLst>
      <p:ext uri="{BB962C8B-B14F-4D97-AF65-F5344CB8AC3E}">
        <p14:creationId xmlns:p14="http://schemas.microsoft.com/office/powerpoint/2010/main" val="983613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9E4484-EED6-2AE7-3703-89BC263F3A5C}"/>
              </a:ext>
            </a:extLst>
          </p:cNvPr>
          <p:cNvSpPr txBox="1"/>
          <p:nvPr/>
        </p:nvSpPr>
        <p:spPr>
          <a:xfrm>
            <a:off x="0" y="609600"/>
            <a:ext cx="9220200" cy="5909310"/>
          </a:xfrm>
          <a:prstGeom prst="rect">
            <a:avLst/>
          </a:prstGeom>
          <a:noFill/>
        </p:spPr>
        <p:txBody>
          <a:bodyPr wrap="square">
            <a:spAutoFit/>
          </a:bodyPr>
          <a:lstStyle/>
          <a:p>
            <a:pPr algn="l" fontAlgn="base">
              <a:buFont typeface="Arial" panose="020B0604020202020204" pitchFamily="34" charset="0"/>
              <a:buChar char="•"/>
            </a:pPr>
            <a:r>
              <a:rPr lang="en-IN" b="0" i="0" dirty="0">
                <a:solidFill>
                  <a:srgbClr val="273239"/>
                </a:solidFill>
                <a:effectLst/>
                <a:latin typeface="Nunito" pitchFamily="2" charset="0"/>
              </a:rPr>
              <a:t>convolution process</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Convolution layers consist of a set of learnable filters (or kernels) having small widths and heights and the same depth as that of input volume (3 if the input layer is image input).</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For example, if we have to run convolution on an image with dimensions 34x34x3. The possible size of filters can be axax3, where ‘a’ can be anything like 3, 5, or 7 but smaller as compared to the image dimension.</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During the forward pass, we slide each filter across the whole input volume step by step where each step is called </a:t>
            </a:r>
            <a:r>
              <a:rPr lang="en-US" b="1" i="0" u="sng" dirty="0">
                <a:solidFill>
                  <a:srgbClr val="273239"/>
                </a:solidFill>
                <a:effectLst/>
                <a:latin typeface="Nunito" pitchFamily="2" charset="0"/>
                <a:hlinkClick r:id="rId2"/>
              </a:rPr>
              <a:t>stride</a:t>
            </a:r>
            <a:r>
              <a:rPr lang="en-US" b="0" i="0" dirty="0">
                <a:solidFill>
                  <a:srgbClr val="273239"/>
                </a:solidFill>
                <a:effectLst/>
                <a:latin typeface="Nunito" pitchFamily="2" charset="0"/>
              </a:rPr>
              <a:t> (which can have a value of 2, 3, or even 4 for high-dimensional images) and compute the dot product between the kernel weights and patch from input volume.</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As we slide our filters we’ll get a 2-D output for each filter and we’ll stack them together as a result, we’ll get output volume having a depth equal to the number of filters. The network will learn all the filters.</a:t>
            </a:r>
          </a:p>
        </p:txBody>
      </p:sp>
      <p:sp>
        <p:nvSpPr>
          <p:cNvPr id="4" name="Title 1">
            <a:extLst>
              <a:ext uri="{FF2B5EF4-FFF2-40B4-BE49-F238E27FC236}">
                <a16:creationId xmlns:a16="http://schemas.microsoft.com/office/drawing/2014/main" id="{47F7380F-3E76-802B-0300-21092CD6EA3E}"/>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t>1/5/2020</a:t>
            </a:r>
            <a:endParaRPr lang="en-IN"/>
          </a:p>
        </p:txBody>
      </p:sp>
      <p:sp>
        <p:nvSpPr>
          <p:cNvPr id="5" name="Footer Placeholder 4"/>
          <p:cNvSpPr>
            <a:spLocks noGrp="1"/>
          </p:cNvSpPr>
          <p:nvPr>
            <p:ph type="ftr" sz="quarter" idx="11"/>
          </p:nvPr>
        </p:nvSpPr>
        <p:spPr/>
        <p:txBody>
          <a:bodyPr/>
          <a:lstStyle/>
          <a:p>
            <a:r>
              <a:rPr lang="it-IT"/>
              <a:t>Ms.Shivani Sharma              COMPUTER VISION  UNIT- 1</a:t>
            </a:r>
            <a:endParaRPr lang="en-IN"/>
          </a:p>
        </p:txBody>
      </p:sp>
      <p:sp>
        <p:nvSpPr>
          <p:cNvPr id="6" name="Slide Number Placeholder 5"/>
          <p:cNvSpPr>
            <a:spLocks noGrp="1"/>
          </p:cNvSpPr>
          <p:nvPr>
            <p:ph type="sldNum" sz="quarter" idx="12"/>
          </p:nvPr>
        </p:nvSpPr>
        <p:spPr/>
        <p:txBody>
          <a:bodyPr/>
          <a:lstStyle/>
          <a:p>
            <a:fld id="{948C9BFC-5A87-4A3D-9E47-B247C20123F2}" type="slidenum">
              <a:rPr lang="en-IN" smtClean="0"/>
              <a:t>93</a:t>
            </a:fld>
            <a:endParaRPr lang="en-IN"/>
          </a:p>
        </p:txBody>
      </p:sp>
    </p:spTree>
    <p:extLst>
      <p:ext uri="{BB962C8B-B14F-4D97-AF65-F5344CB8AC3E}">
        <p14:creationId xmlns:p14="http://schemas.microsoft.com/office/powerpoint/2010/main" val="30063023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00DCD-772B-E6D4-0E3B-6A9F3DAFD670}"/>
              </a:ext>
            </a:extLst>
          </p:cNvPr>
          <p:cNvSpPr txBox="1"/>
          <p:nvPr/>
        </p:nvSpPr>
        <p:spPr>
          <a:xfrm>
            <a:off x="31102" y="0"/>
            <a:ext cx="9112898" cy="7571303"/>
          </a:xfrm>
          <a:prstGeom prst="rect">
            <a:avLst/>
          </a:prstGeom>
          <a:noFill/>
        </p:spPr>
        <p:txBody>
          <a:bodyPr wrap="square">
            <a:spAutoFit/>
          </a:bodyPr>
          <a:lstStyle/>
          <a:p>
            <a:pPr algn="l" fontAlgn="base"/>
            <a:r>
              <a:rPr lang="en-US" b="1" i="0" dirty="0">
                <a:solidFill>
                  <a:srgbClr val="273239"/>
                </a:solidFill>
                <a:effectLst/>
                <a:latin typeface="Nunito" pitchFamily="2" charset="0"/>
              </a:rPr>
              <a:t>Types of layers:</a:t>
            </a:r>
            <a:r>
              <a:rPr lang="en-US" b="0" i="0" dirty="0">
                <a:solidFill>
                  <a:srgbClr val="273239"/>
                </a:solidFill>
                <a:effectLst/>
                <a:latin typeface="Nunito" pitchFamily="2" charset="0"/>
              </a:rPr>
              <a:t> datasets</a:t>
            </a:r>
            <a:br>
              <a:rPr lang="en-US" b="0" i="0" dirty="0">
                <a:solidFill>
                  <a:srgbClr val="273239"/>
                </a:solidFill>
                <a:effectLst/>
                <a:latin typeface="Nunito" pitchFamily="2" charset="0"/>
              </a:rPr>
            </a:br>
            <a:r>
              <a:rPr lang="en-US" b="0" i="0" dirty="0">
                <a:solidFill>
                  <a:srgbClr val="273239"/>
                </a:solidFill>
                <a:effectLst/>
                <a:latin typeface="Nunito" pitchFamily="2" charset="0"/>
              </a:rPr>
              <a:t>Let’s take an example by running a </a:t>
            </a:r>
            <a:r>
              <a:rPr lang="en-US" b="0" i="0" dirty="0" err="1">
                <a:solidFill>
                  <a:srgbClr val="273239"/>
                </a:solidFill>
                <a:effectLst/>
                <a:latin typeface="Nunito" pitchFamily="2" charset="0"/>
              </a:rPr>
              <a:t>covnets</a:t>
            </a:r>
            <a:r>
              <a:rPr lang="en-US" b="0" i="0" dirty="0">
                <a:solidFill>
                  <a:srgbClr val="273239"/>
                </a:solidFill>
                <a:effectLst/>
                <a:latin typeface="Nunito" pitchFamily="2" charset="0"/>
              </a:rPr>
              <a:t> on of image of dimension 32 x 32 x 3. </a:t>
            </a:r>
          </a:p>
          <a:p>
            <a:pPr algn="l" fontAlgn="base"/>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Input Layers:</a:t>
            </a:r>
            <a:r>
              <a:rPr lang="en-US" b="0" i="0" dirty="0">
                <a:solidFill>
                  <a:srgbClr val="273239"/>
                </a:solidFill>
                <a:effectLst/>
                <a:latin typeface="Nunito" pitchFamily="2" charset="0"/>
              </a:rPr>
              <a:t> It’s the layer in which we give input to our model. In CNN, Generally, the input will be an image or a sequence of images. This layer holds the raw input of the image with width 32, height 32, and depth 3.</a:t>
            </a:r>
          </a:p>
          <a:p>
            <a:pPr algn="l" fontAlgn="base">
              <a:buFont typeface="Arial" panose="020B0604020202020204" pitchFamily="34" charset="0"/>
              <a:buChar char="•"/>
            </a:pPr>
            <a:r>
              <a:rPr lang="en-US" b="1" i="0" dirty="0">
                <a:solidFill>
                  <a:srgbClr val="273239"/>
                </a:solidFill>
                <a:effectLst/>
                <a:latin typeface="Nunito" pitchFamily="2" charset="0"/>
              </a:rPr>
              <a:t>Convolutional Layers: </a:t>
            </a:r>
            <a:r>
              <a:rPr lang="en-US" b="0" i="0" dirty="0">
                <a:solidFill>
                  <a:srgbClr val="273239"/>
                </a:solidFill>
                <a:effectLst/>
                <a:latin typeface="Nunito" pitchFamily="2" charset="0"/>
              </a:rPr>
              <a:t>This is the layer, which is used to extract the feature from the input dataset. It applies a set of learnable filters known as the kernels to the input images. The filters/kernels are smaller matrices usually 2×2, 3×3, or 5×5 shape. it slides over the input image data and computes the dot product between kernel weight and the corresponding input image patch. The output of this layer is referred ad feature maps. Suppose we use a total of 12 filters for this layer we’ll get an output volume of dimension 32 x 32 x 12.</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1" i="0" u="sng" dirty="0">
                <a:solidFill>
                  <a:srgbClr val="273239"/>
                </a:solidFill>
                <a:effectLst/>
                <a:latin typeface="Nunito" pitchFamily="2" charset="0"/>
                <a:hlinkClick r:id="rId2"/>
              </a:rPr>
              <a:t>Activation Layer: </a:t>
            </a:r>
            <a:r>
              <a:rPr lang="en-US" b="0" i="0" dirty="0">
                <a:solidFill>
                  <a:srgbClr val="273239"/>
                </a:solidFill>
                <a:effectLst/>
                <a:latin typeface="Nunito" pitchFamily="2" charset="0"/>
              </a:rPr>
              <a:t>By adding an activation function to the output of the preceding layer, activation layers add nonlinearity to the network. it will apply an element-wise activation function to the output of the convolution layer. Some common activation functions are </a:t>
            </a:r>
            <a:r>
              <a:rPr lang="en-US" b="1" i="0" dirty="0">
                <a:solidFill>
                  <a:srgbClr val="273239"/>
                </a:solidFill>
                <a:effectLst/>
                <a:latin typeface="Nunito" pitchFamily="2" charset="0"/>
              </a:rPr>
              <a:t>RELU</a:t>
            </a:r>
            <a:r>
              <a:rPr lang="en-US" b="0" i="0" dirty="0">
                <a:solidFill>
                  <a:srgbClr val="273239"/>
                </a:solidFill>
                <a:effectLst/>
                <a:latin typeface="Nunito" pitchFamily="2" charset="0"/>
              </a:rPr>
              <a:t>: max(0, x),  </a:t>
            </a:r>
            <a:r>
              <a:rPr lang="en-US" b="1" i="0" dirty="0">
                <a:solidFill>
                  <a:srgbClr val="273239"/>
                </a:solidFill>
                <a:effectLst/>
                <a:latin typeface="Nunito" pitchFamily="2" charset="0"/>
              </a:rPr>
              <a:t>Tanh</a:t>
            </a:r>
            <a:r>
              <a:rPr lang="en-US" b="0" i="0" dirty="0">
                <a:solidFill>
                  <a:srgbClr val="273239"/>
                </a:solidFill>
                <a:effectLst/>
                <a:latin typeface="Nunito" pitchFamily="2" charset="0"/>
              </a:rPr>
              <a:t>, </a:t>
            </a:r>
            <a:r>
              <a:rPr lang="en-US" b="1" i="0" dirty="0">
                <a:solidFill>
                  <a:srgbClr val="273239"/>
                </a:solidFill>
                <a:effectLst/>
                <a:latin typeface="Nunito" pitchFamily="2" charset="0"/>
              </a:rPr>
              <a:t>Leaky RELU</a:t>
            </a:r>
            <a:r>
              <a:rPr lang="en-US" b="0" i="0" dirty="0">
                <a:solidFill>
                  <a:srgbClr val="273239"/>
                </a:solidFill>
                <a:effectLst/>
                <a:latin typeface="Nunito" pitchFamily="2" charset="0"/>
              </a:rPr>
              <a:t>, etc. The volume remains unchanged hence output volume will have dimensions 32 x 32 x 12.</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1" i="0" u="sng" dirty="0">
                <a:solidFill>
                  <a:srgbClr val="273239"/>
                </a:solidFill>
                <a:effectLst/>
                <a:latin typeface="Nunito" pitchFamily="2" charset="0"/>
                <a:hlinkClick r:id="rId3"/>
              </a:rPr>
              <a:t>Pooling layer:</a:t>
            </a:r>
            <a:r>
              <a:rPr lang="en-US" b="0" i="0" dirty="0">
                <a:solidFill>
                  <a:srgbClr val="273239"/>
                </a:solidFill>
                <a:effectLst/>
                <a:latin typeface="Nunito" pitchFamily="2" charset="0"/>
              </a:rPr>
              <a:t> This layer is periodically inserted in the </a:t>
            </a:r>
            <a:r>
              <a:rPr lang="en-US" b="0" i="0" dirty="0" err="1">
                <a:solidFill>
                  <a:srgbClr val="273239"/>
                </a:solidFill>
                <a:effectLst/>
                <a:latin typeface="Nunito" pitchFamily="2" charset="0"/>
              </a:rPr>
              <a:t>covnets</a:t>
            </a:r>
            <a:r>
              <a:rPr lang="en-US" b="0" i="0" dirty="0">
                <a:solidFill>
                  <a:srgbClr val="273239"/>
                </a:solidFill>
                <a:effectLst/>
                <a:latin typeface="Nunito" pitchFamily="2" charset="0"/>
              </a:rPr>
              <a:t> and its main function is to reduce the size of volume which makes the computation fast reduces memory and also prevents overfitting. Two common types of pooling layers are </a:t>
            </a:r>
            <a:r>
              <a:rPr lang="en-US" b="1" i="0" dirty="0">
                <a:solidFill>
                  <a:srgbClr val="273239"/>
                </a:solidFill>
                <a:effectLst/>
                <a:latin typeface="Nunito" pitchFamily="2" charset="0"/>
              </a:rPr>
              <a:t>max pooling</a:t>
            </a:r>
            <a:r>
              <a:rPr lang="en-US" b="0" i="0" dirty="0">
                <a:solidFill>
                  <a:srgbClr val="273239"/>
                </a:solidFill>
                <a:effectLst/>
                <a:latin typeface="Nunito" pitchFamily="2" charset="0"/>
              </a:rPr>
              <a:t> and </a:t>
            </a:r>
            <a:r>
              <a:rPr lang="en-US" b="1" i="0" dirty="0">
                <a:solidFill>
                  <a:srgbClr val="273239"/>
                </a:solidFill>
                <a:effectLst/>
                <a:latin typeface="Nunito" pitchFamily="2" charset="0"/>
              </a:rPr>
              <a:t>average pooling</a:t>
            </a:r>
            <a:r>
              <a:rPr lang="en-US" b="0" i="0" dirty="0">
                <a:solidFill>
                  <a:srgbClr val="273239"/>
                </a:solidFill>
                <a:effectLst/>
                <a:latin typeface="Nunito" pitchFamily="2" charset="0"/>
              </a:rPr>
              <a:t>. If we use a max pool with 2 x 2 filters and stride 2, the resultant volume will be of dimension 16x16x12. </a:t>
            </a:r>
          </a:p>
          <a:p>
            <a:br>
              <a:rPr lang="en-US" dirty="0"/>
            </a:br>
            <a:endParaRPr lang="en-IN" dirty="0"/>
          </a:p>
        </p:txBody>
      </p:sp>
      <p:sp>
        <p:nvSpPr>
          <p:cNvPr id="2" name="Date Placeholder 1"/>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5" name="Slide Number Placeholder 4"/>
          <p:cNvSpPr>
            <a:spLocks noGrp="1"/>
          </p:cNvSpPr>
          <p:nvPr>
            <p:ph type="sldNum" sz="quarter" idx="12"/>
          </p:nvPr>
        </p:nvSpPr>
        <p:spPr/>
        <p:txBody>
          <a:bodyPr/>
          <a:lstStyle/>
          <a:p>
            <a:fld id="{948C9BFC-5A87-4A3D-9E47-B247C20123F2}" type="slidenum">
              <a:rPr lang="en-IN" smtClean="0"/>
              <a:t>94</a:t>
            </a:fld>
            <a:endParaRPr lang="en-IN"/>
          </a:p>
        </p:txBody>
      </p:sp>
    </p:spTree>
    <p:extLst>
      <p:ext uri="{BB962C8B-B14F-4D97-AF65-F5344CB8AC3E}">
        <p14:creationId xmlns:p14="http://schemas.microsoft.com/office/powerpoint/2010/main" val="5097170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CCB92-D1D9-5975-F0EE-DB98E501DCE7}"/>
              </a:ext>
            </a:extLst>
          </p:cNvPr>
          <p:cNvPicPr>
            <a:picLocks noChangeAspect="1"/>
          </p:cNvPicPr>
          <p:nvPr/>
        </p:nvPicPr>
        <p:blipFill>
          <a:blip r:embed="rId2"/>
          <a:stretch>
            <a:fillRect/>
          </a:stretch>
        </p:blipFill>
        <p:spPr>
          <a:xfrm>
            <a:off x="0" y="1074726"/>
            <a:ext cx="9144000" cy="4708548"/>
          </a:xfrm>
          <a:prstGeom prst="rect">
            <a:avLst/>
          </a:prstGeom>
        </p:spPr>
      </p:pic>
      <p:sp>
        <p:nvSpPr>
          <p:cNvPr id="4" name="TextBox 3">
            <a:extLst>
              <a:ext uri="{FF2B5EF4-FFF2-40B4-BE49-F238E27FC236}">
                <a16:creationId xmlns:a16="http://schemas.microsoft.com/office/drawing/2014/main" id="{48E40313-090F-1DDD-2B6F-C87A5635557E}"/>
              </a:ext>
            </a:extLst>
          </p:cNvPr>
          <p:cNvSpPr txBox="1"/>
          <p:nvPr/>
        </p:nvSpPr>
        <p:spPr>
          <a:xfrm>
            <a:off x="533400" y="228600"/>
            <a:ext cx="4572000" cy="369332"/>
          </a:xfrm>
          <a:prstGeom prst="rect">
            <a:avLst/>
          </a:prstGeom>
          <a:noFill/>
        </p:spPr>
        <p:txBody>
          <a:bodyPr wrap="square">
            <a:spAutoFit/>
          </a:bodyPr>
          <a:lstStyle/>
          <a:p>
            <a:r>
              <a:rPr lang="en-IN" b="1" i="0" dirty="0">
                <a:solidFill>
                  <a:srgbClr val="273239"/>
                </a:solidFill>
                <a:effectLst/>
                <a:latin typeface="Nunito" pitchFamily="2" charset="0"/>
              </a:rPr>
              <a:t>max pooling</a:t>
            </a:r>
            <a:endParaRPr lang="en-IN" dirty="0"/>
          </a:p>
        </p:txBody>
      </p:sp>
      <p:sp>
        <p:nvSpPr>
          <p:cNvPr id="5" name="Title 1">
            <a:extLst>
              <a:ext uri="{FF2B5EF4-FFF2-40B4-BE49-F238E27FC236}">
                <a16:creationId xmlns:a16="http://schemas.microsoft.com/office/drawing/2014/main" id="{1B8494F1-685F-1774-C0AF-4D4D72096F12}"/>
              </a:ext>
            </a:extLst>
          </p:cNvPr>
          <p:cNvSpPr txBox="1">
            <a:spLocks/>
          </p:cNvSpPr>
          <p:nvPr/>
        </p:nvSpPr>
        <p:spPr>
          <a:xfrm>
            <a:off x="2438400" y="-41988"/>
            <a:ext cx="67056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a:t>1/5/2020</a:t>
            </a:r>
            <a:endParaRPr lang="en-IN"/>
          </a:p>
        </p:txBody>
      </p:sp>
      <p:sp>
        <p:nvSpPr>
          <p:cNvPr id="6" name="Footer Placeholder 5"/>
          <p:cNvSpPr>
            <a:spLocks noGrp="1"/>
          </p:cNvSpPr>
          <p:nvPr>
            <p:ph type="ftr" sz="quarter" idx="11"/>
          </p:nvPr>
        </p:nvSpPr>
        <p:spPr/>
        <p:txBody>
          <a:bodyPr/>
          <a:lstStyle/>
          <a:p>
            <a:r>
              <a:rPr lang="it-IT"/>
              <a:t>Ms.Shivani Sharma              COMPUTER VISION  UNIT- 1</a:t>
            </a:r>
            <a:endParaRPr lang="en-IN"/>
          </a:p>
        </p:txBody>
      </p:sp>
      <p:sp>
        <p:nvSpPr>
          <p:cNvPr id="7" name="Slide Number Placeholder 6"/>
          <p:cNvSpPr>
            <a:spLocks noGrp="1"/>
          </p:cNvSpPr>
          <p:nvPr>
            <p:ph type="sldNum" sz="quarter" idx="12"/>
          </p:nvPr>
        </p:nvSpPr>
        <p:spPr/>
        <p:txBody>
          <a:bodyPr/>
          <a:lstStyle/>
          <a:p>
            <a:fld id="{948C9BFC-5A87-4A3D-9E47-B247C20123F2}" type="slidenum">
              <a:rPr lang="en-IN" smtClean="0"/>
              <a:t>95</a:t>
            </a:fld>
            <a:endParaRPr lang="en-IN"/>
          </a:p>
        </p:txBody>
      </p:sp>
    </p:spTree>
    <p:extLst>
      <p:ext uri="{BB962C8B-B14F-4D97-AF65-F5344CB8AC3E}">
        <p14:creationId xmlns:p14="http://schemas.microsoft.com/office/powerpoint/2010/main" val="28602200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B4FD74-8456-D8D3-4F6A-39D115E45644}"/>
              </a:ext>
            </a:extLst>
          </p:cNvPr>
          <p:cNvSpPr txBox="1"/>
          <p:nvPr/>
        </p:nvSpPr>
        <p:spPr>
          <a:xfrm>
            <a:off x="76200" y="152400"/>
            <a:ext cx="8915400" cy="6740307"/>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Flattening: </a:t>
            </a:r>
            <a:r>
              <a:rPr lang="en-US" b="0" i="0" dirty="0">
                <a:solidFill>
                  <a:srgbClr val="273239"/>
                </a:solidFill>
                <a:effectLst/>
                <a:latin typeface="Nunito" pitchFamily="2" charset="0"/>
              </a:rPr>
              <a:t>The resulting feature maps are flattened into a one-dimensional vector after the convolution and pooling layers so they can be passed into a completely linked layer for categorization or regression.</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Fully Connected Layers: </a:t>
            </a:r>
            <a:r>
              <a:rPr lang="en-US" b="0" i="0" dirty="0">
                <a:solidFill>
                  <a:srgbClr val="273239"/>
                </a:solidFill>
                <a:effectLst/>
                <a:latin typeface="Nunito" pitchFamily="2" charset="0"/>
              </a:rPr>
              <a:t>It takes the input from the previous layer and computes the final classification or regression task.</a:t>
            </a:r>
          </a:p>
          <a:p>
            <a:pPr algn="l" fontAlgn="base">
              <a:buFont typeface="Arial" panose="020B0604020202020204" pitchFamily="34" charset="0"/>
              <a:buChar char="•"/>
            </a:pPr>
            <a:endParaRPr lang="en-US" dirty="0">
              <a:solidFill>
                <a:srgbClr val="273239"/>
              </a:solidFill>
              <a:latin typeface="Nunito" pitchFamily="2" charset="0"/>
            </a:endParaRPr>
          </a:p>
          <a:p>
            <a:pPr fontAlgn="base">
              <a:buFont typeface="Arial" panose="020B0604020202020204" pitchFamily="34" charset="0"/>
              <a:buChar char="•"/>
            </a:pPr>
            <a:r>
              <a:rPr lang="en-US" b="1" i="0" dirty="0">
                <a:solidFill>
                  <a:srgbClr val="273239"/>
                </a:solidFill>
                <a:effectLst/>
                <a:latin typeface="Nunito" pitchFamily="2" charset="0"/>
              </a:rPr>
              <a:t>Output Layer:</a:t>
            </a:r>
            <a:r>
              <a:rPr lang="en-US" b="0" i="0" dirty="0">
                <a:solidFill>
                  <a:srgbClr val="273239"/>
                </a:solidFill>
                <a:effectLst/>
                <a:latin typeface="Nunito" pitchFamily="2" charset="0"/>
              </a:rPr>
              <a:t> The output from the fully connected layers is then fed into a logistic function for classification tasks like sigmoid or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which converts the output of each class into the probability score of each class.</a:t>
            </a:r>
          </a:p>
          <a:p>
            <a:pPr algn="l" fontAlgn="base"/>
            <a:r>
              <a:rPr lang="en-US" b="1" i="0" dirty="0">
                <a:solidFill>
                  <a:srgbClr val="273239"/>
                </a:solidFill>
                <a:effectLst/>
                <a:latin typeface="Nunito" pitchFamily="2" charset="0"/>
              </a:rPr>
              <a:t>Advantages of Convolutional Neural Networks (CNNs):</a:t>
            </a:r>
          </a:p>
          <a:p>
            <a:pPr algn="l" fontAlgn="base">
              <a:buFont typeface="+mj-lt"/>
              <a:buAutoNum type="arabicPeriod"/>
            </a:pPr>
            <a:r>
              <a:rPr lang="en-US" b="0" i="0" dirty="0">
                <a:solidFill>
                  <a:srgbClr val="273239"/>
                </a:solidFill>
                <a:effectLst/>
                <a:latin typeface="Nunito" pitchFamily="2" charset="0"/>
              </a:rPr>
              <a:t>Good at detecting patterns and features in images, videos, and audio signals.</a:t>
            </a:r>
          </a:p>
          <a:p>
            <a:pPr algn="l" fontAlgn="base">
              <a:buFont typeface="+mj-lt"/>
              <a:buAutoNum type="arabicPeriod"/>
            </a:pPr>
            <a:r>
              <a:rPr lang="en-US" b="0" i="0" dirty="0">
                <a:solidFill>
                  <a:srgbClr val="273239"/>
                </a:solidFill>
                <a:effectLst/>
                <a:latin typeface="Nunito" pitchFamily="2" charset="0"/>
              </a:rPr>
              <a:t>Robust to translation, rotation, and scaling invariance.</a:t>
            </a:r>
          </a:p>
          <a:p>
            <a:pPr algn="l" fontAlgn="base">
              <a:buFont typeface="+mj-lt"/>
              <a:buAutoNum type="arabicPeriod"/>
            </a:pPr>
            <a:r>
              <a:rPr lang="en-US" b="0" i="0" dirty="0">
                <a:solidFill>
                  <a:srgbClr val="273239"/>
                </a:solidFill>
                <a:effectLst/>
                <a:latin typeface="Nunito" pitchFamily="2" charset="0"/>
              </a:rPr>
              <a:t>End-to-end training, no need for manual feature extraction.</a:t>
            </a:r>
          </a:p>
          <a:p>
            <a:pPr algn="l" fontAlgn="base">
              <a:buFont typeface="+mj-lt"/>
              <a:buAutoNum type="arabicPeriod"/>
            </a:pPr>
            <a:r>
              <a:rPr lang="en-US" b="0" i="0" dirty="0">
                <a:solidFill>
                  <a:srgbClr val="273239"/>
                </a:solidFill>
                <a:effectLst/>
                <a:latin typeface="Nunito" pitchFamily="2" charset="0"/>
              </a:rPr>
              <a:t>Can handle large amounts of data and achieve high accuracy.</a:t>
            </a:r>
          </a:p>
          <a:p>
            <a:pPr algn="l" fontAlgn="base">
              <a:buFont typeface="+mj-lt"/>
              <a:buAutoNum type="arabicPeriod"/>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 of Convolutional Neural Networks (CNNs):</a:t>
            </a:r>
          </a:p>
          <a:p>
            <a:pPr algn="l" fontAlgn="base">
              <a:buFont typeface="+mj-lt"/>
              <a:buAutoNum type="arabicPeriod"/>
            </a:pPr>
            <a:r>
              <a:rPr lang="en-US" b="0" i="0" dirty="0">
                <a:solidFill>
                  <a:srgbClr val="273239"/>
                </a:solidFill>
                <a:effectLst/>
                <a:latin typeface="Nunito" pitchFamily="2" charset="0"/>
              </a:rPr>
              <a:t>Computationally expensive to train and require a lot of memory.</a:t>
            </a:r>
          </a:p>
          <a:p>
            <a:pPr algn="l" fontAlgn="base">
              <a:buFont typeface="+mj-lt"/>
              <a:buAutoNum type="arabicPeriod"/>
            </a:pPr>
            <a:r>
              <a:rPr lang="en-US" b="0" i="0" dirty="0">
                <a:solidFill>
                  <a:srgbClr val="273239"/>
                </a:solidFill>
                <a:effectLst/>
                <a:latin typeface="Nunito" pitchFamily="2" charset="0"/>
              </a:rPr>
              <a:t>Can be prone to overfitting if not enough data or proper regularization is used.</a:t>
            </a:r>
          </a:p>
          <a:p>
            <a:pPr algn="l" fontAlgn="base">
              <a:buFont typeface="+mj-lt"/>
              <a:buAutoNum type="arabicPeriod"/>
            </a:pPr>
            <a:r>
              <a:rPr lang="en-US" b="0" i="0" dirty="0">
                <a:solidFill>
                  <a:srgbClr val="273239"/>
                </a:solidFill>
                <a:effectLst/>
                <a:latin typeface="Nunito" pitchFamily="2" charset="0"/>
              </a:rPr>
              <a:t>Requires large amounts of labeled data.</a:t>
            </a:r>
          </a:p>
          <a:p>
            <a:pPr algn="l" fontAlgn="base">
              <a:buFont typeface="+mj-lt"/>
              <a:buAutoNum type="arabicPeriod"/>
            </a:pPr>
            <a:r>
              <a:rPr lang="en-US" b="0" i="0" dirty="0">
                <a:solidFill>
                  <a:srgbClr val="273239"/>
                </a:solidFill>
                <a:effectLst/>
                <a:latin typeface="Nunito" pitchFamily="2" charset="0"/>
              </a:rPr>
              <a:t>Interpretability is limited, it’s hard to understand what the network has learned.</a:t>
            </a:r>
          </a:p>
          <a:p>
            <a:pPr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sp>
        <p:nvSpPr>
          <p:cNvPr id="2" name="Date Placeholder 1"/>
          <p:cNvSpPr>
            <a:spLocks noGrp="1"/>
          </p:cNvSpPr>
          <p:nvPr>
            <p:ph type="dt" sz="half" idx="10"/>
          </p:nvPr>
        </p:nvSpPr>
        <p:spPr/>
        <p:txBody>
          <a:bodyPr/>
          <a:lstStyle/>
          <a:p>
            <a:r>
              <a:rPr lang="en-US"/>
              <a:t>1/5/2020</a:t>
            </a:r>
            <a:endParaRPr lang="en-IN"/>
          </a:p>
        </p:txBody>
      </p:sp>
      <p:sp>
        <p:nvSpPr>
          <p:cNvPr id="4" name="Footer Placeholder 3"/>
          <p:cNvSpPr>
            <a:spLocks noGrp="1"/>
          </p:cNvSpPr>
          <p:nvPr>
            <p:ph type="ftr" sz="quarter" idx="11"/>
          </p:nvPr>
        </p:nvSpPr>
        <p:spPr/>
        <p:txBody>
          <a:bodyPr/>
          <a:lstStyle/>
          <a:p>
            <a:r>
              <a:rPr lang="it-IT"/>
              <a:t>Ms.Shivani Sharma              COMPUTER VISION  UNIT- 1</a:t>
            </a:r>
            <a:endParaRPr lang="en-IN"/>
          </a:p>
        </p:txBody>
      </p:sp>
      <p:sp>
        <p:nvSpPr>
          <p:cNvPr id="5" name="Slide Number Placeholder 4"/>
          <p:cNvSpPr>
            <a:spLocks noGrp="1"/>
          </p:cNvSpPr>
          <p:nvPr>
            <p:ph type="sldNum" sz="quarter" idx="12"/>
          </p:nvPr>
        </p:nvSpPr>
        <p:spPr/>
        <p:txBody>
          <a:bodyPr/>
          <a:lstStyle/>
          <a:p>
            <a:fld id="{948C9BFC-5A87-4A3D-9E47-B247C20123F2}" type="slidenum">
              <a:rPr lang="en-IN" smtClean="0"/>
              <a:t>96</a:t>
            </a:fld>
            <a:endParaRPr lang="en-IN"/>
          </a:p>
        </p:txBody>
      </p:sp>
    </p:spTree>
    <p:extLst>
      <p:ext uri="{BB962C8B-B14F-4D97-AF65-F5344CB8AC3E}">
        <p14:creationId xmlns:p14="http://schemas.microsoft.com/office/powerpoint/2010/main" val="204939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D0442-1749-E45A-F75F-E6B1E6E527A2}"/>
              </a:ext>
            </a:extLst>
          </p:cNvPr>
          <p:cNvSpPr txBox="1"/>
          <p:nvPr/>
        </p:nvSpPr>
        <p:spPr>
          <a:xfrm>
            <a:off x="0" y="35767"/>
            <a:ext cx="9067800" cy="1200329"/>
          </a:xfrm>
          <a:prstGeom prst="rect">
            <a:avLst/>
          </a:prstGeom>
          <a:noFill/>
        </p:spPr>
        <p:txBody>
          <a:bodyPr wrap="square">
            <a:spAutoFit/>
          </a:bodyPr>
          <a:lstStyle/>
          <a:p>
            <a:pPr algn="l" fontAlgn="base"/>
            <a:r>
              <a:rPr lang="en-US" b="1" i="0" dirty="0">
                <a:solidFill>
                  <a:srgbClr val="273239"/>
                </a:solidFill>
                <a:effectLst/>
                <a:latin typeface="Nunito" pitchFamily="2" charset="0"/>
              </a:rPr>
              <a:t>Example:</a:t>
            </a:r>
          </a:p>
          <a:p>
            <a:pPr algn="l" fontAlgn="base"/>
            <a:r>
              <a:rPr lang="en-US" b="0" i="0" dirty="0">
                <a:solidFill>
                  <a:srgbClr val="273239"/>
                </a:solidFill>
                <a:effectLst/>
                <a:latin typeface="Nunito" pitchFamily="2" charset="0"/>
              </a:rPr>
              <a:t>Let’s consider an image and apply the convolution layer, activation layer, and pooling layer operation to extract the inside feature.</a:t>
            </a:r>
          </a:p>
          <a:p>
            <a:pPr algn="l" fontAlgn="base"/>
            <a:r>
              <a:rPr lang="en-IN" b="1" i="0" dirty="0">
                <a:solidFill>
                  <a:srgbClr val="273239"/>
                </a:solidFill>
                <a:effectLst/>
                <a:latin typeface="Nunito" pitchFamily="2" charset="0"/>
              </a:rPr>
              <a:t>Input image:                                                                       Output</a:t>
            </a:r>
            <a:r>
              <a:rPr lang="en-IN" b="0" i="0" dirty="0">
                <a:solidFill>
                  <a:srgbClr val="273239"/>
                </a:solidFill>
                <a:effectLst/>
                <a:latin typeface="Nunito" pitchFamily="2" charset="0"/>
              </a:rPr>
              <a:t>:</a:t>
            </a:r>
            <a:endParaRPr lang="en-US" b="0" i="0" dirty="0">
              <a:solidFill>
                <a:srgbClr val="273239"/>
              </a:solidFill>
              <a:effectLst/>
              <a:latin typeface="Nunito" pitchFamily="2" charset="0"/>
            </a:endParaRPr>
          </a:p>
        </p:txBody>
      </p:sp>
      <p:pic>
        <p:nvPicPr>
          <p:cNvPr id="4" name="Picture 3">
            <a:extLst>
              <a:ext uri="{FF2B5EF4-FFF2-40B4-BE49-F238E27FC236}">
                <a16:creationId xmlns:a16="http://schemas.microsoft.com/office/drawing/2014/main" id="{DE4F3E4A-0344-D8C0-E831-7E2F318DCF37}"/>
              </a:ext>
            </a:extLst>
          </p:cNvPr>
          <p:cNvPicPr>
            <a:picLocks noChangeAspect="1"/>
          </p:cNvPicPr>
          <p:nvPr/>
        </p:nvPicPr>
        <p:blipFill>
          <a:blip r:embed="rId2"/>
          <a:stretch>
            <a:fillRect/>
          </a:stretch>
        </p:blipFill>
        <p:spPr>
          <a:xfrm>
            <a:off x="0" y="1309339"/>
            <a:ext cx="4119465" cy="2230321"/>
          </a:xfrm>
          <a:prstGeom prst="rect">
            <a:avLst/>
          </a:prstGeom>
        </p:spPr>
      </p:pic>
      <p:pic>
        <p:nvPicPr>
          <p:cNvPr id="5" name="Picture 4">
            <a:extLst>
              <a:ext uri="{FF2B5EF4-FFF2-40B4-BE49-F238E27FC236}">
                <a16:creationId xmlns:a16="http://schemas.microsoft.com/office/drawing/2014/main" id="{26F3DCC0-4CE7-6986-0274-296DD99D8974}"/>
              </a:ext>
            </a:extLst>
          </p:cNvPr>
          <p:cNvPicPr>
            <a:picLocks noChangeAspect="1"/>
          </p:cNvPicPr>
          <p:nvPr/>
        </p:nvPicPr>
        <p:blipFill>
          <a:blip r:embed="rId3"/>
          <a:stretch>
            <a:fillRect/>
          </a:stretch>
        </p:blipFill>
        <p:spPr>
          <a:xfrm>
            <a:off x="4191000" y="1129100"/>
            <a:ext cx="4448175" cy="2590800"/>
          </a:xfrm>
          <a:prstGeom prst="rect">
            <a:avLst/>
          </a:prstGeom>
        </p:spPr>
      </p:pic>
      <p:pic>
        <p:nvPicPr>
          <p:cNvPr id="6" name="Picture 5">
            <a:extLst>
              <a:ext uri="{FF2B5EF4-FFF2-40B4-BE49-F238E27FC236}">
                <a16:creationId xmlns:a16="http://schemas.microsoft.com/office/drawing/2014/main" id="{4FF458E3-61FA-C481-568C-C4650D28A216}"/>
              </a:ext>
            </a:extLst>
          </p:cNvPr>
          <p:cNvPicPr>
            <a:picLocks noChangeAspect="1"/>
          </p:cNvPicPr>
          <p:nvPr/>
        </p:nvPicPr>
        <p:blipFill>
          <a:blip r:embed="rId4"/>
          <a:stretch>
            <a:fillRect/>
          </a:stretch>
        </p:blipFill>
        <p:spPr>
          <a:xfrm>
            <a:off x="152400" y="3897086"/>
            <a:ext cx="8610600" cy="2895600"/>
          </a:xfrm>
          <a:prstGeom prst="rect">
            <a:avLst/>
          </a:prstGeom>
        </p:spPr>
      </p:pic>
      <p:sp>
        <p:nvSpPr>
          <p:cNvPr id="2" name="Date Placeholder 1"/>
          <p:cNvSpPr>
            <a:spLocks noGrp="1"/>
          </p:cNvSpPr>
          <p:nvPr>
            <p:ph type="dt" sz="half" idx="10"/>
          </p:nvPr>
        </p:nvSpPr>
        <p:spPr/>
        <p:txBody>
          <a:bodyPr/>
          <a:lstStyle/>
          <a:p>
            <a:r>
              <a:rPr lang="en-US"/>
              <a:t>1/5/2020</a:t>
            </a:r>
            <a:endParaRPr lang="en-IN"/>
          </a:p>
        </p:txBody>
      </p:sp>
      <p:sp>
        <p:nvSpPr>
          <p:cNvPr id="7" name="Footer Placeholder 6"/>
          <p:cNvSpPr>
            <a:spLocks noGrp="1"/>
          </p:cNvSpPr>
          <p:nvPr>
            <p:ph type="ftr" sz="quarter" idx="11"/>
          </p:nvPr>
        </p:nvSpPr>
        <p:spPr/>
        <p:txBody>
          <a:bodyPr/>
          <a:lstStyle/>
          <a:p>
            <a:r>
              <a:rPr lang="it-IT"/>
              <a:t>Ms.Shivani Sharma              COMPUTER VISION  UNIT- 1</a:t>
            </a:r>
            <a:endParaRPr lang="en-IN"/>
          </a:p>
        </p:txBody>
      </p:sp>
      <p:sp>
        <p:nvSpPr>
          <p:cNvPr id="8" name="Slide Number Placeholder 7"/>
          <p:cNvSpPr>
            <a:spLocks noGrp="1"/>
          </p:cNvSpPr>
          <p:nvPr>
            <p:ph type="sldNum" sz="quarter" idx="12"/>
          </p:nvPr>
        </p:nvSpPr>
        <p:spPr/>
        <p:txBody>
          <a:bodyPr/>
          <a:lstStyle/>
          <a:p>
            <a:fld id="{948C9BFC-5A87-4A3D-9E47-B247C20123F2}" type="slidenum">
              <a:rPr lang="en-IN" smtClean="0"/>
              <a:t>97</a:t>
            </a:fld>
            <a:endParaRPr lang="en-IN"/>
          </a:p>
        </p:txBody>
      </p:sp>
    </p:spTree>
    <p:extLst>
      <p:ext uri="{BB962C8B-B14F-4D97-AF65-F5344CB8AC3E}">
        <p14:creationId xmlns:p14="http://schemas.microsoft.com/office/powerpoint/2010/main" val="3196267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2012" y="1286575"/>
            <a:ext cx="7839413" cy="328396"/>
          </a:xfrm>
          <a:prstGeom prst="rect">
            <a:avLst/>
          </a:prstGeom>
        </p:spPr>
      </p:pic>
      <p:sp>
        <p:nvSpPr>
          <p:cNvPr id="19" name="Date Placeholder 18"/>
          <p:cNvSpPr>
            <a:spLocks noGrp="1"/>
          </p:cNvSpPr>
          <p:nvPr>
            <p:ph type="dt" sz="half" idx="6"/>
          </p:nvPr>
        </p:nvSpPr>
        <p:spPr>
          <a:xfrm>
            <a:off x="4591939" y="6691985"/>
            <a:ext cx="3103879"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lang="en-US" spc="-8" dirty="0"/>
          </a:p>
        </p:txBody>
      </p:sp>
      <p:sp>
        <p:nvSpPr>
          <p:cNvPr id="3" name="object 3"/>
          <p:cNvSpPr txBox="1">
            <a:spLocks noGrp="1"/>
          </p:cNvSpPr>
          <p:nvPr>
            <p:ph type="title" idx="4294967295"/>
          </p:nvPr>
        </p:nvSpPr>
        <p:spPr>
          <a:xfrm>
            <a:off x="0" y="5590899"/>
            <a:ext cx="7866459" cy="401552"/>
          </a:xfrm>
          <a:prstGeom prst="rect">
            <a:avLst/>
          </a:prstGeom>
        </p:spPr>
        <p:txBody>
          <a:bodyPr vert="horz" wrap="square" lIns="0" tIns="9049" rIns="0" bIns="0" rtlCol="0" anchor="ctr">
            <a:spAutoFit/>
          </a:bodyPr>
          <a:lstStyle/>
          <a:p>
            <a:pPr marL="9525">
              <a:lnSpc>
                <a:spcPct val="100000"/>
              </a:lnSpc>
              <a:spcBef>
                <a:spcPts val="71"/>
              </a:spcBef>
            </a:pPr>
            <a:r>
              <a:rPr sz="2550" spc="143" dirty="0"/>
              <a:t>Activation</a:t>
            </a:r>
            <a:r>
              <a:rPr sz="2550" spc="-60" dirty="0"/>
              <a:t> </a:t>
            </a:r>
            <a:r>
              <a:rPr sz="2550" spc="90" dirty="0"/>
              <a:t>Maps:</a:t>
            </a:r>
            <a:r>
              <a:rPr sz="2550" spc="-64" dirty="0"/>
              <a:t> </a:t>
            </a:r>
            <a:r>
              <a:rPr sz="2550" spc="105" dirty="0"/>
              <a:t>Plant</a:t>
            </a:r>
            <a:r>
              <a:rPr sz="2550" spc="-71" dirty="0"/>
              <a:t> </a:t>
            </a:r>
            <a:r>
              <a:rPr sz="2550" spc="90" dirty="0"/>
              <a:t>Disease</a:t>
            </a:r>
            <a:r>
              <a:rPr sz="2550" spc="-45" dirty="0"/>
              <a:t> </a:t>
            </a:r>
            <a:r>
              <a:rPr sz="2550" spc="131" dirty="0"/>
              <a:t>Detection</a:t>
            </a:r>
            <a:r>
              <a:rPr sz="2550" spc="-53" dirty="0"/>
              <a:t> </a:t>
            </a:r>
            <a:r>
              <a:rPr sz="2550" spc="127" dirty="0"/>
              <a:t>Problem</a:t>
            </a:r>
            <a:endParaRPr sz="2550" dirty="0"/>
          </a:p>
        </p:txBody>
      </p:sp>
      <p:sp>
        <p:nvSpPr>
          <p:cNvPr id="4" name="object 4"/>
          <p:cNvSpPr txBox="1"/>
          <p:nvPr/>
        </p:nvSpPr>
        <p:spPr>
          <a:xfrm>
            <a:off x="59054" y="5852694"/>
            <a:ext cx="503873"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25-08-2021</a:t>
            </a:r>
            <a:endParaRPr sz="750">
              <a:latin typeface="Arial MT"/>
              <a:cs typeface="Arial MT"/>
            </a:endParaRPr>
          </a:p>
        </p:txBody>
      </p:sp>
      <p:sp>
        <p:nvSpPr>
          <p:cNvPr id="5" name="object 5"/>
          <p:cNvSpPr txBox="1"/>
          <p:nvPr/>
        </p:nvSpPr>
        <p:spPr>
          <a:xfrm>
            <a:off x="8960930" y="5852694"/>
            <a:ext cx="124301"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19</a:t>
            </a:r>
            <a:endParaRPr sz="750">
              <a:latin typeface="Arial MT"/>
              <a:cs typeface="Arial MT"/>
            </a:endParaRPr>
          </a:p>
        </p:txBody>
      </p:sp>
      <p:pic>
        <p:nvPicPr>
          <p:cNvPr id="6" name="object 6"/>
          <p:cNvPicPr/>
          <p:nvPr/>
        </p:nvPicPr>
        <p:blipFill>
          <a:blip r:embed="rId3" cstate="print"/>
          <a:stretch>
            <a:fillRect/>
          </a:stretch>
        </p:blipFill>
        <p:spPr>
          <a:xfrm>
            <a:off x="1152143" y="3041523"/>
            <a:ext cx="1749933" cy="1167003"/>
          </a:xfrm>
          <a:prstGeom prst="rect">
            <a:avLst/>
          </a:prstGeom>
        </p:spPr>
      </p:pic>
      <p:sp>
        <p:nvSpPr>
          <p:cNvPr id="7" name="object 7"/>
          <p:cNvSpPr txBox="1"/>
          <p:nvPr/>
        </p:nvSpPr>
        <p:spPr>
          <a:xfrm>
            <a:off x="1359789" y="4241482"/>
            <a:ext cx="1213009" cy="286617"/>
          </a:xfrm>
          <a:prstGeom prst="rect">
            <a:avLst/>
          </a:prstGeom>
        </p:spPr>
        <p:txBody>
          <a:bodyPr vert="horz" wrap="square" lIns="0" tIns="9525" rIns="0" bIns="0" rtlCol="0">
            <a:spAutoFit/>
          </a:bodyPr>
          <a:lstStyle/>
          <a:p>
            <a:pPr marL="9525">
              <a:spcBef>
                <a:spcPts val="75"/>
              </a:spcBef>
            </a:pPr>
            <a:r>
              <a:rPr spc="-4" dirty="0">
                <a:latin typeface="Arial MT"/>
                <a:cs typeface="Arial MT"/>
              </a:rPr>
              <a:t>Input</a:t>
            </a:r>
            <a:r>
              <a:rPr spc="-41" dirty="0">
                <a:latin typeface="Arial MT"/>
                <a:cs typeface="Arial MT"/>
              </a:rPr>
              <a:t> </a:t>
            </a:r>
            <a:r>
              <a:rPr spc="-4" dirty="0">
                <a:latin typeface="Arial MT"/>
                <a:cs typeface="Arial MT"/>
              </a:rPr>
              <a:t>image</a:t>
            </a:r>
            <a:endParaRPr>
              <a:latin typeface="Arial MT"/>
              <a:cs typeface="Arial MT"/>
            </a:endParaRPr>
          </a:p>
        </p:txBody>
      </p:sp>
      <p:pic>
        <p:nvPicPr>
          <p:cNvPr id="8" name="object 8"/>
          <p:cNvPicPr/>
          <p:nvPr/>
        </p:nvPicPr>
        <p:blipFill>
          <a:blip r:embed="rId4" cstate="print"/>
          <a:stretch>
            <a:fillRect/>
          </a:stretch>
        </p:blipFill>
        <p:spPr>
          <a:xfrm>
            <a:off x="3459194" y="1762506"/>
            <a:ext cx="5684805" cy="741807"/>
          </a:xfrm>
          <a:prstGeom prst="rect">
            <a:avLst/>
          </a:prstGeom>
        </p:spPr>
      </p:pic>
      <p:pic>
        <p:nvPicPr>
          <p:cNvPr id="9" name="object 9"/>
          <p:cNvPicPr/>
          <p:nvPr/>
        </p:nvPicPr>
        <p:blipFill>
          <a:blip r:embed="rId5" cstate="print"/>
          <a:stretch>
            <a:fillRect/>
          </a:stretch>
        </p:blipFill>
        <p:spPr>
          <a:xfrm>
            <a:off x="3448431" y="2618612"/>
            <a:ext cx="5687568" cy="717804"/>
          </a:xfrm>
          <a:prstGeom prst="rect">
            <a:avLst/>
          </a:prstGeom>
        </p:spPr>
      </p:pic>
      <p:grpSp>
        <p:nvGrpSpPr>
          <p:cNvPr id="10" name="object 10"/>
          <p:cNvGrpSpPr/>
          <p:nvPr/>
        </p:nvGrpSpPr>
        <p:grpSpPr>
          <a:xfrm>
            <a:off x="3417569" y="3416426"/>
            <a:ext cx="5663565" cy="1662113"/>
            <a:chOff x="4556759" y="3412235"/>
            <a:chExt cx="7551420" cy="2216150"/>
          </a:xfrm>
        </p:grpSpPr>
        <p:pic>
          <p:nvPicPr>
            <p:cNvPr id="11" name="object 11"/>
            <p:cNvPicPr/>
            <p:nvPr/>
          </p:nvPicPr>
          <p:blipFill>
            <a:blip r:embed="rId6" cstate="print"/>
            <a:stretch>
              <a:fillRect/>
            </a:stretch>
          </p:blipFill>
          <p:spPr>
            <a:xfrm>
              <a:off x="4572380" y="3412235"/>
              <a:ext cx="7535799" cy="1133856"/>
            </a:xfrm>
            <a:prstGeom prst="rect">
              <a:avLst/>
            </a:prstGeom>
          </p:spPr>
        </p:pic>
        <p:pic>
          <p:nvPicPr>
            <p:cNvPr id="12" name="object 12"/>
            <p:cNvPicPr/>
            <p:nvPr/>
          </p:nvPicPr>
          <p:blipFill>
            <a:blip r:embed="rId7" cstate="print"/>
            <a:stretch>
              <a:fillRect/>
            </a:stretch>
          </p:blipFill>
          <p:spPr>
            <a:xfrm>
              <a:off x="4556759" y="4468367"/>
              <a:ext cx="7545324" cy="1159764"/>
            </a:xfrm>
            <a:prstGeom prst="rect">
              <a:avLst/>
            </a:prstGeom>
          </p:spPr>
        </p:pic>
      </p:grpSp>
      <p:pic>
        <p:nvPicPr>
          <p:cNvPr id="13" name="object 13"/>
          <p:cNvPicPr/>
          <p:nvPr/>
        </p:nvPicPr>
        <p:blipFill>
          <a:blip r:embed="rId8" cstate="print"/>
          <a:stretch>
            <a:fillRect/>
          </a:stretch>
        </p:blipFill>
        <p:spPr>
          <a:xfrm>
            <a:off x="3416047" y="5144642"/>
            <a:ext cx="5682233" cy="682371"/>
          </a:xfrm>
          <a:prstGeom prst="rect">
            <a:avLst/>
          </a:prstGeom>
        </p:spPr>
      </p:pic>
      <p:sp>
        <p:nvSpPr>
          <p:cNvPr id="14" name="object 14"/>
          <p:cNvSpPr txBox="1"/>
          <p:nvPr/>
        </p:nvSpPr>
        <p:spPr>
          <a:xfrm>
            <a:off x="4644485" y="2412492"/>
            <a:ext cx="3087528" cy="217367"/>
          </a:xfrm>
          <a:prstGeom prst="rect">
            <a:avLst/>
          </a:prstGeom>
        </p:spPr>
        <p:txBody>
          <a:bodyPr vert="horz" wrap="square" lIns="0" tIns="9525" rIns="0" bIns="0" rtlCol="0">
            <a:spAutoFit/>
          </a:bodyPr>
          <a:lstStyle/>
          <a:p>
            <a:pPr marL="28575">
              <a:spcBef>
                <a:spcPts val="75"/>
              </a:spcBef>
            </a:pPr>
            <a:r>
              <a:rPr sz="1350" spc="-4" dirty="0">
                <a:latin typeface="Arial MT"/>
                <a:cs typeface="Arial MT"/>
              </a:rPr>
              <a:t>2</a:t>
            </a:r>
            <a:r>
              <a:rPr sz="1350" spc="-5" baseline="25462" dirty="0">
                <a:latin typeface="Arial MT"/>
                <a:cs typeface="Arial MT"/>
              </a:rPr>
              <a:t>nd</a:t>
            </a:r>
            <a:r>
              <a:rPr sz="1350" spc="163" baseline="25462" dirty="0">
                <a:latin typeface="Arial MT"/>
                <a:cs typeface="Arial MT"/>
              </a:rPr>
              <a:t> </a:t>
            </a:r>
            <a:r>
              <a:rPr sz="1350" spc="-4" dirty="0">
                <a:latin typeface="Arial MT"/>
                <a:cs typeface="Arial MT"/>
              </a:rPr>
              <a:t>Convolutional</a:t>
            </a:r>
            <a:r>
              <a:rPr sz="1350" spc="19" dirty="0">
                <a:latin typeface="Arial MT"/>
                <a:cs typeface="Arial MT"/>
              </a:rPr>
              <a:t> </a:t>
            </a:r>
            <a:r>
              <a:rPr sz="1350" spc="-8" dirty="0">
                <a:latin typeface="Arial MT"/>
                <a:cs typeface="Arial MT"/>
              </a:rPr>
              <a:t>Layer</a:t>
            </a:r>
            <a:r>
              <a:rPr sz="1350" spc="-49" dirty="0">
                <a:latin typeface="Arial MT"/>
                <a:cs typeface="Arial MT"/>
              </a:rPr>
              <a:t> </a:t>
            </a:r>
            <a:r>
              <a:rPr sz="1350" spc="-4" dirty="0">
                <a:latin typeface="Arial MT"/>
                <a:cs typeface="Arial MT"/>
              </a:rPr>
              <a:t>Activation</a:t>
            </a:r>
            <a:r>
              <a:rPr sz="1350" spc="-8" dirty="0">
                <a:latin typeface="Arial MT"/>
                <a:cs typeface="Arial MT"/>
              </a:rPr>
              <a:t> </a:t>
            </a:r>
            <a:r>
              <a:rPr sz="1350" spc="-4" dirty="0">
                <a:latin typeface="Arial MT"/>
                <a:cs typeface="Arial MT"/>
              </a:rPr>
              <a:t>Maps</a:t>
            </a:r>
            <a:endParaRPr sz="1350">
              <a:latin typeface="Arial MT"/>
              <a:cs typeface="Arial MT"/>
            </a:endParaRPr>
          </a:p>
        </p:txBody>
      </p:sp>
      <p:sp>
        <p:nvSpPr>
          <p:cNvPr id="15" name="object 15"/>
          <p:cNvSpPr txBox="1"/>
          <p:nvPr/>
        </p:nvSpPr>
        <p:spPr>
          <a:xfrm>
            <a:off x="4659345" y="3270409"/>
            <a:ext cx="3056572" cy="217367"/>
          </a:xfrm>
          <a:prstGeom prst="rect">
            <a:avLst/>
          </a:prstGeom>
        </p:spPr>
        <p:txBody>
          <a:bodyPr vert="horz" wrap="square" lIns="0" tIns="9525" rIns="0" bIns="0" rtlCol="0">
            <a:spAutoFit/>
          </a:bodyPr>
          <a:lstStyle/>
          <a:p>
            <a:pPr marL="28575">
              <a:spcBef>
                <a:spcPts val="75"/>
              </a:spcBef>
            </a:pPr>
            <a:r>
              <a:rPr sz="1350" spc="-4" dirty="0">
                <a:latin typeface="Arial MT"/>
                <a:cs typeface="Arial MT"/>
              </a:rPr>
              <a:t>4</a:t>
            </a:r>
            <a:r>
              <a:rPr sz="1350" spc="-5" baseline="25462" dirty="0">
                <a:latin typeface="Arial MT"/>
                <a:cs typeface="Arial MT"/>
              </a:rPr>
              <a:t>th</a:t>
            </a:r>
            <a:r>
              <a:rPr sz="1350" spc="174" baseline="25462" dirty="0">
                <a:latin typeface="Arial MT"/>
                <a:cs typeface="Arial MT"/>
              </a:rPr>
              <a:t> </a:t>
            </a:r>
            <a:r>
              <a:rPr sz="1350" spc="-4" dirty="0">
                <a:latin typeface="Arial MT"/>
                <a:cs typeface="Arial MT"/>
              </a:rPr>
              <a:t>Convolutional</a:t>
            </a:r>
            <a:r>
              <a:rPr sz="1350" spc="19" dirty="0">
                <a:latin typeface="Arial MT"/>
                <a:cs typeface="Arial MT"/>
              </a:rPr>
              <a:t> </a:t>
            </a:r>
            <a:r>
              <a:rPr sz="1350" spc="-8" dirty="0">
                <a:latin typeface="Arial MT"/>
                <a:cs typeface="Arial MT"/>
              </a:rPr>
              <a:t>Layer</a:t>
            </a:r>
            <a:r>
              <a:rPr sz="1350" spc="-49" dirty="0">
                <a:latin typeface="Arial MT"/>
                <a:cs typeface="Arial MT"/>
              </a:rPr>
              <a:t> </a:t>
            </a:r>
            <a:r>
              <a:rPr sz="1350" spc="-4" dirty="0">
                <a:latin typeface="Arial MT"/>
                <a:cs typeface="Arial MT"/>
              </a:rPr>
              <a:t>Activation</a:t>
            </a:r>
            <a:r>
              <a:rPr sz="1350" spc="-8" dirty="0">
                <a:latin typeface="Arial MT"/>
                <a:cs typeface="Arial MT"/>
              </a:rPr>
              <a:t> </a:t>
            </a:r>
            <a:r>
              <a:rPr sz="1350" spc="-4" dirty="0">
                <a:latin typeface="Arial MT"/>
                <a:cs typeface="Arial MT"/>
              </a:rPr>
              <a:t>Maps</a:t>
            </a:r>
            <a:endParaRPr sz="1350">
              <a:latin typeface="Arial MT"/>
              <a:cs typeface="Arial MT"/>
            </a:endParaRPr>
          </a:p>
        </p:txBody>
      </p:sp>
      <p:sp>
        <p:nvSpPr>
          <p:cNvPr id="16" name="object 16"/>
          <p:cNvSpPr txBox="1"/>
          <p:nvPr/>
        </p:nvSpPr>
        <p:spPr>
          <a:xfrm>
            <a:off x="4687443" y="4138613"/>
            <a:ext cx="3056572" cy="217367"/>
          </a:xfrm>
          <a:prstGeom prst="rect">
            <a:avLst/>
          </a:prstGeom>
        </p:spPr>
        <p:txBody>
          <a:bodyPr vert="horz" wrap="square" lIns="0" tIns="9525" rIns="0" bIns="0" rtlCol="0">
            <a:spAutoFit/>
          </a:bodyPr>
          <a:lstStyle/>
          <a:p>
            <a:pPr marL="28575">
              <a:spcBef>
                <a:spcPts val="75"/>
              </a:spcBef>
            </a:pPr>
            <a:r>
              <a:rPr sz="1350" spc="-4" dirty="0">
                <a:latin typeface="Arial MT"/>
                <a:cs typeface="Arial MT"/>
              </a:rPr>
              <a:t>7</a:t>
            </a:r>
            <a:r>
              <a:rPr sz="1350" spc="-5" baseline="25462" dirty="0">
                <a:latin typeface="Arial MT"/>
                <a:cs typeface="Arial MT"/>
              </a:rPr>
              <a:t>th</a:t>
            </a:r>
            <a:r>
              <a:rPr sz="1350" spc="174" baseline="25462" dirty="0">
                <a:latin typeface="Arial MT"/>
                <a:cs typeface="Arial MT"/>
              </a:rPr>
              <a:t> </a:t>
            </a:r>
            <a:r>
              <a:rPr sz="1350" spc="-4" dirty="0">
                <a:latin typeface="Arial MT"/>
                <a:cs typeface="Arial MT"/>
              </a:rPr>
              <a:t>Convolutional</a:t>
            </a:r>
            <a:r>
              <a:rPr sz="1350" spc="19" dirty="0">
                <a:latin typeface="Arial MT"/>
                <a:cs typeface="Arial MT"/>
              </a:rPr>
              <a:t> </a:t>
            </a:r>
            <a:r>
              <a:rPr sz="1350" spc="-8" dirty="0">
                <a:latin typeface="Arial MT"/>
                <a:cs typeface="Arial MT"/>
              </a:rPr>
              <a:t>Layer</a:t>
            </a:r>
            <a:r>
              <a:rPr sz="1350" spc="-49" dirty="0">
                <a:latin typeface="Arial MT"/>
                <a:cs typeface="Arial MT"/>
              </a:rPr>
              <a:t> </a:t>
            </a:r>
            <a:r>
              <a:rPr sz="1350" spc="-4" dirty="0">
                <a:latin typeface="Arial MT"/>
                <a:cs typeface="Arial MT"/>
              </a:rPr>
              <a:t>Activation</a:t>
            </a:r>
            <a:r>
              <a:rPr sz="1350" spc="-8" dirty="0">
                <a:latin typeface="Arial MT"/>
                <a:cs typeface="Arial MT"/>
              </a:rPr>
              <a:t> </a:t>
            </a:r>
            <a:r>
              <a:rPr sz="1350" spc="-4" dirty="0">
                <a:latin typeface="Arial MT"/>
                <a:cs typeface="Arial MT"/>
              </a:rPr>
              <a:t>Maps</a:t>
            </a:r>
            <a:endParaRPr sz="1350">
              <a:latin typeface="Arial MT"/>
              <a:cs typeface="Arial MT"/>
            </a:endParaRPr>
          </a:p>
        </p:txBody>
      </p:sp>
      <p:sp>
        <p:nvSpPr>
          <p:cNvPr id="17" name="object 17"/>
          <p:cNvSpPr txBox="1"/>
          <p:nvPr/>
        </p:nvSpPr>
        <p:spPr>
          <a:xfrm>
            <a:off x="4611339" y="4957496"/>
            <a:ext cx="3152299" cy="217367"/>
          </a:xfrm>
          <a:prstGeom prst="rect">
            <a:avLst/>
          </a:prstGeom>
        </p:spPr>
        <p:txBody>
          <a:bodyPr vert="horz" wrap="square" lIns="0" tIns="9525" rIns="0" bIns="0" rtlCol="0">
            <a:spAutoFit/>
          </a:bodyPr>
          <a:lstStyle/>
          <a:p>
            <a:pPr marL="28575">
              <a:spcBef>
                <a:spcPts val="75"/>
              </a:spcBef>
            </a:pPr>
            <a:r>
              <a:rPr sz="1350" spc="-4" dirty="0">
                <a:latin typeface="Arial MT"/>
                <a:cs typeface="Arial MT"/>
              </a:rPr>
              <a:t>10</a:t>
            </a:r>
            <a:r>
              <a:rPr sz="1350" spc="-5" baseline="25462" dirty="0">
                <a:latin typeface="Arial MT"/>
                <a:cs typeface="Arial MT"/>
              </a:rPr>
              <a:t>th</a:t>
            </a:r>
            <a:r>
              <a:rPr sz="1350" spc="191" baseline="25462" dirty="0">
                <a:latin typeface="Arial MT"/>
                <a:cs typeface="Arial MT"/>
              </a:rPr>
              <a:t> </a:t>
            </a:r>
            <a:r>
              <a:rPr sz="1350" spc="-4" dirty="0">
                <a:latin typeface="Arial MT"/>
                <a:cs typeface="Arial MT"/>
              </a:rPr>
              <a:t>Convolutional</a:t>
            </a:r>
            <a:r>
              <a:rPr sz="1350" spc="19" dirty="0">
                <a:latin typeface="Arial MT"/>
                <a:cs typeface="Arial MT"/>
              </a:rPr>
              <a:t> </a:t>
            </a:r>
            <a:r>
              <a:rPr sz="1350" spc="-8" dirty="0">
                <a:latin typeface="Arial MT"/>
                <a:cs typeface="Arial MT"/>
              </a:rPr>
              <a:t>Layer</a:t>
            </a:r>
            <a:r>
              <a:rPr sz="1350" spc="-60" dirty="0">
                <a:latin typeface="Arial MT"/>
                <a:cs typeface="Arial MT"/>
              </a:rPr>
              <a:t> </a:t>
            </a:r>
            <a:r>
              <a:rPr sz="1350" spc="-4" dirty="0">
                <a:latin typeface="Arial MT"/>
                <a:cs typeface="Arial MT"/>
              </a:rPr>
              <a:t>Activation</a:t>
            </a:r>
            <a:r>
              <a:rPr sz="1350" spc="4" dirty="0">
                <a:latin typeface="Arial MT"/>
                <a:cs typeface="Arial MT"/>
              </a:rPr>
              <a:t> </a:t>
            </a:r>
            <a:r>
              <a:rPr sz="1350" spc="-4" dirty="0">
                <a:latin typeface="Arial MT"/>
                <a:cs typeface="Arial MT"/>
              </a:rPr>
              <a:t>Maps</a:t>
            </a:r>
            <a:endParaRPr sz="1350">
              <a:latin typeface="Arial MT"/>
              <a:cs typeface="Arial MT"/>
            </a:endParaRPr>
          </a:p>
        </p:txBody>
      </p:sp>
      <p:sp>
        <p:nvSpPr>
          <p:cNvPr id="18" name="object 18"/>
          <p:cNvSpPr txBox="1"/>
          <p:nvPr/>
        </p:nvSpPr>
        <p:spPr>
          <a:xfrm>
            <a:off x="4604956" y="5793486"/>
            <a:ext cx="3152299" cy="217367"/>
          </a:xfrm>
          <a:prstGeom prst="rect">
            <a:avLst/>
          </a:prstGeom>
        </p:spPr>
        <p:txBody>
          <a:bodyPr vert="horz" wrap="square" lIns="0" tIns="9525" rIns="0" bIns="0" rtlCol="0">
            <a:spAutoFit/>
          </a:bodyPr>
          <a:lstStyle/>
          <a:p>
            <a:pPr marL="28575">
              <a:spcBef>
                <a:spcPts val="75"/>
              </a:spcBef>
            </a:pPr>
            <a:r>
              <a:rPr sz="1350" spc="-4" dirty="0">
                <a:latin typeface="Arial MT"/>
                <a:cs typeface="Arial MT"/>
              </a:rPr>
              <a:t>13</a:t>
            </a:r>
            <a:r>
              <a:rPr sz="1350" spc="-5" baseline="25462" dirty="0">
                <a:latin typeface="Arial MT"/>
                <a:cs typeface="Arial MT"/>
              </a:rPr>
              <a:t>th</a:t>
            </a:r>
            <a:r>
              <a:rPr sz="1350" spc="191" baseline="25462" dirty="0">
                <a:latin typeface="Arial MT"/>
                <a:cs typeface="Arial MT"/>
              </a:rPr>
              <a:t> </a:t>
            </a:r>
            <a:r>
              <a:rPr sz="1350" spc="-4" dirty="0">
                <a:latin typeface="Arial MT"/>
                <a:cs typeface="Arial MT"/>
              </a:rPr>
              <a:t>Convolutional</a:t>
            </a:r>
            <a:r>
              <a:rPr sz="1350" spc="19" dirty="0">
                <a:latin typeface="Arial MT"/>
                <a:cs typeface="Arial MT"/>
              </a:rPr>
              <a:t> </a:t>
            </a:r>
            <a:r>
              <a:rPr sz="1350" spc="-8" dirty="0">
                <a:latin typeface="Arial MT"/>
                <a:cs typeface="Arial MT"/>
              </a:rPr>
              <a:t>Layer</a:t>
            </a:r>
            <a:r>
              <a:rPr sz="1350" spc="-56" dirty="0">
                <a:latin typeface="Arial MT"/>
                <a:cs typeface="Arial MT"/>
              </a:rPr>
              <a:t> </a:t>
            </a:r>
            <a:r>
              <a:rPr sz="1350" spc="-4" dirty="0">
                <a:latin typeface="Arial MT"/>
                <a:cs typeface="Arial MT"/>
              </a:rPr>
              <a:t>Activation</a:t>
            </a:r>
            <a:r>
              <a:rPr sz="1350" spc="4" dirty="0">
                <a:latin typeface="Arial MT"/>
                <a:cs typeface="Arial MT"/>
              </a:rPr>
              <a:t> </a:t>
            </a:r>
            <a:r>
              <a:rPr sz="1350" spc="-4" dirty="0">
                <a:latin typeface="Arial MT"/>
                <a:cs typeface="Arial MT"/>
              </a:rPr>
              <a:t>Maps</a:t>
            </a:r>
            <a:endParaRPr sz="1350">
              <a:latin typeface="Arial MT"/>
              <a:cs typeface="Arial MT"/>
            </a:endParaRPr>
          </a:p>
        </p:txBody>
      </p:sp>
      <p:sp>
        <p:nvSpPr>
          <p:cNvPr id="20" name="Title 1">
            <a:extLst>
              <a:ext uri="{FF2B5EF4-FFF2-40B4-BE49-F238E27FC236}">
                <a16:creationId xmlns:a16="http://schemas.microsoft.com/office/drawing/2014/main" id="{8F886EAE-F552-DD73-0417-DF6A91CE73FF}"/>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21" name="Footer Placeholder 20"/>
          <p:cNvSpPr>
            <a:spLocks noGrp="1"/>
          </p:cNvSpPr>
          <p:nvPr>
            <p:ph type="ftr" sz="quarter" idx="11"/>
          </p:nvPr>
        </p:nvSpPr>
        <p:spPr/>
        <p:txBody>
          <a:bodyPr/>
          <a:lstStyle/>
          <a:p>
            <a:r>
              <a:rPr lang="it-IT"/>
              <a:t>Ms.Shivani Sharma              COMPUTER VISION  UNIT- 1</a:t>
            </a:r>
            <a:endParaRPr lang="en-IN"/>
          </a:p>
        </p:txBody>
      </p:sp>
      <p:sp>
        <p:nvSpPr>
          <p:cNvPr id="22" name="Slide Number Placeholder 21"/>
          <p:cNvSpPr>
            <a:spLocks noGrp="1"/>
          </p:cNvSpPr>
          <p:nvPr>
            <p:ph type="sldNum" sz="quarter" idx="12"/>
          </p:nvPr>
        </p:nvSpPr>
        <p:spPr/>
        <p:txBody>
          <a:bodyPr/>
          <a:lstStyle/>
          <a:p>
            <a:fld id="{948C9BFC-5A87-4A3D-9E47-B247C20123F2}" type="slidenum">
              <a:rPr lang="en-IN" smtClean="0"/>
              <a:t>98</a:t>
            </a:fld>
            <a:endParaRPr lang="en-I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054" y="5852694"/>
            <a:ext cx="503873"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25-08-2021</a:t>
            </a:r>
            <a:endParaRPr sz="750">
              <a:latin typeface="Arial MT"/>
              <a:cs typeface="Arial MT"/>
            </a:endParaRPr>
          </a:p>
        </p:txBody>
      </p:sp>
      <p:sp>
        <p:nvSpPr>
          <p:cNvPr id="3" name="object 3"/>
          <p:cNvSpPr txBox="1"/>
          <p:nvPr/>
        </p:nvSpPr>
        <p:spPr>
          <a:xfrm>
            <a:off x="8960930" y="5852694"/>
            <a:ext cx="124301"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20</a:t>
            </a:r>
            <a:endParaRPr sz="750">
              <a:latin typeface="Arial MT"/>
              <a:cs typeface="Arial MT"/>
            </a:endParaRPr>
          </a:p>
        </p:txBody>
      </p:sp>
      <p:sp>
        <p:nvSpPr>
          <p:cNvPr id="4" name="object 4"/>
          <p:cNvSpPr txBox="1"/>
          <p:nvPr/>
        </p:nvSpPr>
        <p:spPr>
          <a:xfrm>
            <a:off x="831266" y="3978593"/>
            <a:ext cx="1872615" cy="286617"/>
          </a:xfrm>
          <a:prstGeom prst="rect">
            <a:avLst/>
          </a:prstGeom>
        </p:spPr>
        <p:txBody>
          <a:bodyPr vert="horz" wrap="square" lIns="0" tIns="9525" rIns="0" bIns="0" rtlCol="0">
            <a:spAutoFit/>
          </a:bodyPr>
          <a:lstStyle/>
          <a:p>
            <a:pPr marL="9525">
              <a:spcBef>
                <a:spcPts val="75"/>
              </a:spcBef>
              <a:tabLst>
                <a:tab pos="644843" algn="l"/>
              </a:tabLst>
            </a:pPr>
            <a:r>
              <a:rPr spc="-4" dirty="0">
                <a:latin typeface="Arial MT"/>
                <a:cs typeface="Arial MT"/>
              </a:rPr>
              <a:t>Input	WCE</a:t>
            </a:r>
            <a:r>
              <a:rPr spc="-53" dirty="0">
                <a:latin typeface="Arial MT"/>
                <a:cs typeface="Arial MT"/>
              </a:rPr>
              <a:t> </a:t>
            </a:r>
            <a:r>
              <a:rPr spc="-4" dirty="0">
                <a:latin typeface="Arial MT"/>
                <a:cs typeface="Arial MT"/>
              </a:rPr>
              <a:t>image</a:t>
            </a:r>
            <a:endParaRPr>
              <a:latin typeface="Arial MT"/>
              <a:cs typeface="Arial MT"/>
            </a:endParaRPr>
          </a:p>
        </p:txBody>
      </p:sp>
      <p:grpSp>
        <p:nvGrpSpPr>
          <p:cNvPr id="5" name="object 5"/>
          <p:cNvGrpSpPr/>
          <p:nvPr/>
        </p:nvGrpSpPr>
        <p:grpSpPr>
          <a:xfrm>
            <a:off x="462915" y="1101852"/>
            <a:ext cx="8268176" cy="4794885"/>
            <a:chOff x="617219" y="326136"/>
            <a:chExt cx="11024235" cy="6393180"/>
          </a:xfrm>
        </p:grpSpPr>
        <p:pic>
          <p:nvPicPr>
            <p:cNvPr id="6" name="object 6"/>
            <p:cNvPicPr/>
            <p:nvPr/>
          </p:nvPicPr>
          <p:blipFill>
            <a:blip r:embed="rId2" cstate="print"/>
            <a:stretch>
              <a:fillRect/>
            </a:stretch>
          </p:blipFill>
          <p:spPr>
            <a:xfrm>
              <a:off x="5257799" y="1191768"/>
              <a:ext cx="5867400" cy="5527548"/>
            </a:xfrm>
            <a:prstGeom prst="rect">
              <a:avLst/>
            </a:prstGeom>
          </p:spPr>
        </p:pic>
        <p:pic>
          <p:nvPicPr>
            <p:cNvPr id="7" name="object 7"/>
            <p:cNvPicPr/>
            <p:nvPr/>
          </p:nvPicPr>
          <p:blipFill>
            <a:blip r:embed="rId3" cstate="print"/>
            <a:stretch>
              <a:fillRect/>
            </a:stretch>
          </p:blipFill>
          <p:spPr>
            <a:xfrm>
              <a:off x="617219" y="326136"/>
              <a:ext cx="11023854" cy="953261"/>
            </a:xfrm>
            <a:prstGeom prst="rect">
              <a:avLst/>
            </a:prstGeom>
          </p:spPr>
        </p:pic>
      </p:grpSp>
      <p:sp>
        <p:nvSpPr>
          <p:cNvPr id="9" name="Date Placeholder 8"/>
          <p:cNvSpPr>
            <a:spLocks noGrp="1"/>
          </p:cNvSpPr>
          <p:nvPr>
            <p:ph type="dt" sz="half" idx="6"/>
          </p:nvPr>
        </p:nvSpPr>
        <p:spPr>
          <a:xfrm>
            <a:off x="4591939" y="6691985"/>
            <a:ext cx="3103879"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a:t>1/5/2020</a:t>
            </a:r>
            <a:endParaRPr lang="en-US" spc="-8" dirty="0"/>
          </a:p>
        </p:txBody>
      </p:sp>
      <p:sp>
        <p:nvSpPr>
          <p:cNvPr id="8" name="object 8"/>
          <p:cNvSpPr txBox="1">
            <a:spLocks noGrp="1"/>
          </p:cNvSpPr>
          <p:nvPr>
            <p:ph type="ctrTitle" idx="4294967295"/>
          </p:nvPr>
        </p:nvSpPr>
        <p:spPr>
          <a:xfrm>
            <a:off x="0" y="882418"/>
            <a:ext cx="7896225" cy="1024800"/>
          </a:xfrm>
          <a:prstGeom prst="rect">
            <a:avLst/>
          </a:prstGeom>
        </p:spPr>
        <p:txBody>
          <a:bodyPr vert="horz" wrap="square" lIns="0" tIns="9049" rIns="0" bIns="0" rtlCol="0" anchor="ctr">
            <a:spAutoFit/>
          </a:bodyPr>
          <a:lstStyle/>
          <a:p>
            <a:pPr marL="38576">
              <a:lnSpc>
                <a:spcPct val="100000"/>
              </a:lnSpc>
              <a:spcBef>
                <a:spcPts val="71"/>
              </a:spcBef>
            </a:pPr>
            <a:r>
              <a:rPr spc="143" dirty="0"/>
              <a:t>Activation</a:t>
            </a:r>
            <a:r>
              <a:rPr spc="-60" dirty="0"/>
              <a:t> </a:t>
            </a:r>
            <a:r>
              <a:rPr spc="90" dirty="0"/>
              <a:t>Maps:</a:t>
            </a:r>
            <a:r>
              <a:rPr spc="-64" dirty="0"/>
              <a:t> </a:t>
            </a:r>
            <a:r>
              <a:rPr spc="105" dirty="0"/>
              <a:t>Plant</a:t>
            </a:r>
            <a:r>
              <a:rPr spc="-71" dirty="0"/>
              <a:t> </a:t>
            </a:r>
            <a:r>
              <a:rPr spc="90" dirty="0"/>
              <a:t>Disease</a:t>
            </a:r>
            <a:r>
              <a:rPr spc="-45" dirty="0"/>
              <a:t> </a:t>
            </a:r>
            <a:r>
              <a:rPr spc="131" dirty="0"/>
              <a:t>Detection</a:t>
            </a:r>
            <a:r>
              <a:rPr spc="-53" dirty="0"/>
              <a:t> </a:t>
            </a:r>
            <a:r>
              <a:rPr spc="127" dirty="0"/>
              <a:t>Problem</a:t>
            </a:r>
          </a:p>
        </p:txBody>
      </p:sp>
      <p:sp>
        <p:nvSpPr>
          <p:cNvPr id="10" name="Title 1">
            <a:extLst>
              <a:ext uri="{FF2B5EF4-FFF2-40B4-BE49-F238E27FC236}">
                <a16:creationId xmlns:a16="http://schemas.microsoft.com/office/drawing/2014/main" id="{501E93DD-C227-5AF6-7D39-9D1B98A2E725}"/>
              </a:ext>
            </a:extLst>
          </p:cNvPr>
          <p:cNvSpPr txBox="1">
            <a:spLocks/>
          </p:cNvSpPr>
          <p:nvPr/>
        </p:nvSpPr>
        <p:spPr>
          <a:xfrm>
            <a:off x="1371600" y="0"/>
            <a:ext cx="7772400" cy="685799"/>
          </a:xfrm>
          <a:prstGeom prst="rect">
            <a:avLst/>
          </a:prstGeom>
          <a:solidFill>
            <a:srgbClr val="00B0F0"/>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sp>
        <p:nvSpPr>
          <p:cNvPr id="11" name="Footer Placeholder 10"/>
          <p:cNvSpPr>
            <a:spLocks noGrp="1"/>
          </p:cNvSpPr>
          <p:nvPr>
            <p:ph type="ftr" sz="quarter" idx="11"/>
          </p:nvPr>
        </p:nvSpPr>
        <p:spPr/>
        <p:txBody>
          <a:bodyPr/>
          <a:lstStyle/>
          <a:p>
            <a:r>
              <a:rPr lang="it-IT"/>
              <a:t>Ms.Shivani Sharma              COMPUTER VISION  UNIT- 1</a:t>
            </a:r>
            <a:endParaRPr lang="en-IN"/>
          </a:p>
        </p:txBody>
      </p:sp>
      <p:sp>
        <p:nvSpPr>
          <p:cNvPr id="12" name="Slide Number Placeholder 11"/>
          <p:cNvSpPr>
            <a:spLocks noGrp="1"/>
          </p:cNvSpPr>
          <p:nvPr>
            <p:ph type="sldNum" sz="quarter" idx="12"/>
          </p:nvPr>
        </p:nvSpPr>
        <p:spPr/>
        <p:txBody>
          <a:bodyPr/>
          <a:lstStyle/>
          <a:p>
            <a:fld id="{948C9BFC-5A87-4A3D-9E47-B247C20123F2}" type="slidenum">
              <a:rPr lang="en-IN" smtClean="0"/>
              <a:t>99</a:t>
            </a:fld>
            <a:endParaRPr lang="en-IN"/>
          </a:p>
        </p:txBody>
      </p:sp>
    </p:spTree>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00B0F0"/>
      </a:accent1>
      <a:accent2>
        <a:srgbClr val="00B0F0"/>
      </a:accent2>
      <a:accent3>
        <a:srgbClr val="00B0F0"/>
      </a:accent3>
      <a:accent4>
        <a:srgbClr val="00B0F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4076</TotalTime>
  <Words>15863</Words>
  <Application>Microsoft Office PowerPoint</Application>
  <PresentationFormat>On-screen Show (4:3)</PresentationFormat>
  <Paragraphs>2079</Paragraphs>
  <Slides>160</Slides>
  <Notes>6</Notes>
  <HiddenSlides>0</HiddenSlides>
  <MMClips>2</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160</vt:i4>
      </vt:variant>
    </vt:vector>
  </HeadingPairs>
  <TitlesOfParts>
    <vt:vector size="187" baseType="lpstr">
      <vt:lpstr>Adelle W01 Regular</vt:lpstr>
      <vt:lpstr>Arial</vt:lpstr>
      <vt:lpstr>Arial</vt:lpstr>
      <vt:lpstr>Arial MT</vt:lpstr>
      <vt:lpstr>Barlow Condensed</vt:lpstr>
      <vt:lpstr>Calibri</vt:lpstr>
      <vt:lpstr>Calibri Light</vt:lpstr>
      <vt:lpstr>Cambria Math</vt:lpstr>
      <vt:lpstr>Futura LT W01 Heavy</vt:lpstr>
      <vt:lpstr>Georgia</vt:lpstr>
      <vt:lpstr>Google Sans</vt:lpstr>
      <vt:lpstr>IBM Plex Sans</vt:lpstr>
      <vt:lpstr>inherit</vt:lpstr>
      <vt:lpstr>Lato</vt:lpstr>
      <vt:lpstr>Montserrat</vt:lpstr>
      <vt:lpstr>MuseoSans</vt:lpstr>
      <vt:lpstr>Nunito</vt:lpstr>
      <vt:lpstr>Raleway</vt:lpstr>
      <vt:lpstr>Roboto</vt:lpstr>
      <vt:lpstr>Source Sans 3</vt:lpstr>
      <vt:lpstr>Symbol</vt:lpstr>
      <vt:lpstr>system-ui</vt:lpstr>
      <vt:lpstr>Times New Roman</vt:lpstr>
      <vt:lpstr>Verdana</vt:lpstr>
      <vt:lpstr>Wingdings</vt:lpstr>
      <vt:lpstr>Office Theme</vt:lpstr>
      <vt:lpstr>1_Office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Artificial Neural Network (ANN)</vt:lpstr>
      <vt:lpstr>Neurons in the Brain</vt:lpstr>
      <vt:lpstr>Mathematical Model: Neuron</vt:lpstr>
      <vt:lpstr>Mathematical Model: Neuron</vt:lpstr>
      <vt:lpstr>Mathematical Model: Neural Network</vt:lpstr>
      <vt:lpstr>Mathematical Model: Neural Network</vt:lpstr>
      <vt:lpstr>Mathematical Model: Neural Network</vt:lpstr>
      <vt:lpstr>Mathematical Model: Neural Network</vt:lpstr>
      <vt:lpstr>Mathematical Model: Neural Network</vt:lpstr>
      <vt:lpstr>Feed Forward NNs</vt:lpstr>
      <vt:lpstr>Feed Forward NNs</vt:lpstr>
      <vt:lpstr>General Form</vt:lpstr>
      <vt:lpstr>General Form…</vt:lpstr>
      <vt:lpstr>General Form…</vt:lpstr>
      <vt:lpstr>Sigmoid Activation for Binary Classification</vt:lpstr>
      <vt:lpstr>Other Activation Functions</vt:lpstr>
      <vt:lpstr>Other Activation Functions…</vt:lpstr>
      <vt:lpstr>Gradient Based Solution</vt:lpstr>
      <vt:lpstr>PowerPoint Presentation</vt:lpstr>
      <vt:lpstr>PowerPoint Presentation</vt:lpstr>
      <vt:lpstr>Supervised deep learning </vt:lpstr>
      <vt:lpstr> Convolutional neural networks </vt:lpstr>
      <vt:lpstr>Example applications: Image recognition, video analysis, and natural language processing</vt:lpstr>
      <vt:lpstr>PowerPoint Presentation</vt:lpstr>
      <vt:lpstr>Neural Network for Image Data</vt:lpstr>
      <vt:lpstr>Image Data</vt:lpstr>
      <vt:lpstr>Convolutional Neural Networks: Motivation</vt:lpstr>
      <vt:lpstr>PowerPoint Presentation</vt:lpstr>
      <vt:lpstr>PatternLearning</vt:lpstr>
      <vt:lpstr>PowerPoint Presentation</vt:lpstr>
      <vt:lpstr>PowerPoint Presentation</vt:lpstr>
      <vt:lpstr>Convolution Operation</vt:lpstr>
      <vt:lpstr>Convolution Layer</vt:lpstr>
      <vt:lpstr>PowerPoint Presentation</vt:lpstr>
      <vt:lpstr>PowerPoint Presentation</vt:lpstr>
      <vt:lpstr>PowerPoint Presentation</vt:lpstr>
      <vt:lpstr>Convolutional Layer and Feature Maps</vt:lpstr>
      <vt:lpstr>Activation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Activation Maps: Plant Disease Detection Problem</vt:lpstr>
      <vt:lpstr>Activation Maps: Plant Disease Detection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Example applications: Speech recognition and handwriting recognition</vt:lpstr>
      <vt:lpstr> </vt:lpstr>
      <vt:lpstr>LSTM networks</vt:lpstr>
      <vt:lpstr>PowerPoint Presentation</vt:lpstr>
      <vt:lpstr>Example applications: Image and video captioning systems </vt:lpstr>
      <vt:lpstr> </vt:lpstr>
      <vt:lpstr>Example applications: Natural language text compression, handwriting recognition, speech recognition, gesture recognition, image captioning</vt:lpstr>
      <vt:lpstr> </vt:lpstr>
      <vt:lpstr> </vt:lpstr>
      <vt:lpstr>Example applications: Dimensionality reduction, clustering high-dimensional inputs to 2-dimensional output, radiant grade result, and cluster visualization</vt:lpstr>
      <vt:lpstr> </vt:lpstr>
      <vt:lpstr>Example applications: Dimensionality reduction, data interpolation, and data compression/decompression</vt:lpstr>
      <vt:lpstr> </vt:lpstr>
      <vt:lpstr>PowerPoint Presentation</vt:lpstr>
      <vt:lpstr>PowerPoint Presentation</vt:lpstr>
      <vt:lpstr>PowerPoint Presentation</vt:lpstr>
      <vt:lpstr>Image classification vs detection vs segmentation </vt:lpstr>
      <vt:lpstr>  There are two common types of classification: </vt:lpstr>
      <vt:lpstr>  Popular Uses of Image Classification</vt:lpstr>
      <vt:lpstr>PowerPoint Presentation</vt:lpstr>
      <vt:lpstr>Popular Uses of Object Detection</vt:lpstr>
      <vt:lpstr>Image Segmentation </vt:lpstr>
      <vt:lpstr> Semantic Segmentation</vt:lpstr>
      <vt:lpstr>Image Segmentation Usage</vt:lpstr>
      <vt:lpstr>Content-Based Image Retrieval (CBIR) </vt:lpstr>
      <vt:lpstr>Feature Extraction Methods in CBIR </vt:lpstr>
      <vt:lpstr>Feature Extraction</vt:lpstr>
      <vt:lpstr>Metadata of an image</vt:lpstr>
      <vt:lpstr>Metadata of an image</vt:lpstr>
      <vt:lpstr>Function of Metadata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Shweta</dc:creator>
  <cp:lastModifiedBy>Abhishek Kumar</cp:lastModifiedBy>
  <cp:revision>136</cp:revision>
  <dcterms:created xsi:type="dcterms:W3CDTF">2006-08-16T00:00:00Z</dcterms:created>
  <dcterms:modified xsi:type="dcterms:W3CDTF">2024-12-23T18:39:02Z</dcterms:modified>
</cp:coreProperties>
</file>